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+YbNVEo03zgSRp5K7M1KOfFYv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 snapToObjects="1">
      <p:cViewPr varScale="1">
        <p:scale>
          <a:sx n="109" d="100"/>
          <a:sy n="109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548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8056"/>
            <a:ext cx="5437783" cy="390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:notes"/>
          <p:cNvSpPr txBox="1"/>
          <p:nvPr/>
        </p:nvSpPr>
        <p:spPr>
          <a:xfrm>
            <a:off x="3850589" y="9430250"/>
            <a:ext cx="2945302" cy="49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9768" y="4778056"/>
            <a:ext cx="5437783" cy="390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:notes"/>
          <p:cNvSpPr txBox="1"/>
          <p:nvPr/>
        </p:nvSpPr>
        <p:spPr>
          <a:xfrm>
            <a:off x="3850589" y="9430250"/>
            <a:ext cx="2945302" cy="49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78056"/>
            <a:ext cx="5437783" cy="390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:notes"/>
          <p:cNvSpPr txBox="1"/>
          <p:nvPr/>
        </p:nvSpPr>
        <p:spPr>
          <a:xfrm>
            <a:off x="3850589" y="9430250"/>
            <a:ext cx="2945302" cy="49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78056"/>
            <a:ext cx="5437783" cy="390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:notes"/>
          <p:cNvSpPr txBox="1"/>
          <p:nvPr/>
        </p:nvSpPr>
        <p:spPr>
          <a:xfrm>
            <a:off x="3850589" y="9430250"/>
            <a:ext cx="2945302" cy="49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79768" y="4778056"/>
            <a:ext cx="5437783" cy="390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:notes"/>
          <p:cNvSpPr txBox="1"/>
          <p:nvPr/>
        </p:nvSpPr>
        <p:spPr>
          <a:xfrm>
            <a:off x="3850589" y="9430250"/>
            <a:ext cx="2945302" cy="49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79768" y="4778056"/>
            <a:ext cx="5437783" cy="390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:notes"/>
          <p:cNvSpPr txBox="1"/>
          <p:nvPr/>
        </p:nvSpPr>
        <p:spPr>
          <a:xfrm>
            <a:off x="3850589" y="9430250"/>
            <a:ext cx="2945302" cy="49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79768" y="4778056"/>
            <a:ext cx="5437783" cy="390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:notes"/>
          <p:cNvSpPr txBox="1"/>
          <p:nvPr/>
        </p:nvSpPr>
        <p:spPr>
          <a:xfrm>
            <a:off x="3850589" y="9430250"/>
            <a:ext cx="2945302" cy="49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636622d7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2636622d72_0_16:notes"/>
          <p:cNvSpPr txBox="1">
            <a:spLocks noGrp="1"/>
          </p:cNvSpPr>
          <p:nvPr>
            <p:ph type="body" idx="1"/>
          </p:nvPr>
        </p:nvSpPr>
        <p:spPr>
          <a:xfrm>
            <a:off x="679768" y="4778056"/>
            <a:ext cx="54378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2636622d72_0_16:notes"/>
          <p:cNvSpPr txBox="1"/>
          <p:nvPr/>
        </p:nvSpPr>
        <p:spPr>
          <a:xfrm>
            <a:off x="3850589" y="9430250"/>
            <a:ext cx="29454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0:notes"/>
          <p:cNvSpPr txBox="1">
            <a:spLocks noGrp="1"/>
          </p:cNvSpPr>
          <p:nvPr>
            <p:ph type="body" idx="1"/>
          </p:nvPr>
        </p:nvSpPr>
        <p:spPr>
          <a:xfrm>
            <a:off x="679768" y="4778056"/>
            <a:ext cx="54378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:notes"/>
          <p:cNvSpPr txBox="1"/>
          <p:nvPr/>
        </p:nvSpPr>
        <p:spPr>
          <a:xfrm>
            <a:off x="3850589" y="9430250"/>
            <a:ext cx="29454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forms/d/e/1FAIpQLSePfwegObeSLoTX8WYmiglO3cL9JV1pkEVz3eFbpEdMfNsMig/viewform" TargetMode="External"/><Relationship Id="rId4" Type="http://schemas.openxmlformats.org/officeDocument/2006/relationships/hyperlink" Target="https://forms.gle/6gUD8FA5a4nQystg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r="889"/>
          <a:stretch/>
        </p:blipFill>
        <p:spPr>
          <a:xfrm>
            <a:off x="-34978" y="-25760"/>
            <a:ext cx="6152325" cy="68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6133675" y="0"/>
            <a:ext cx="6058325" cy="68322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354828" y="340692"/>
            <a:ext cx="5731664" cy="6388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small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small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course is organised in three phases (2022/2023 edition)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small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small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First part: lectures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lectures spread over two months</a:t>
            </a:r>
            <a:endParaRPr sz="2000" b="1" i="0" u="none" strike="noStrike" cap="small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small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small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second part: intensive course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practical sessions: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-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BIP in Cadiz (Nov 2022) or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-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(Jan-Feb 2023)</a:t>
            </a:r>
            <a:endParaRPr sz="2000" b="1" i="0" u="none" strike="noStrike" cap="small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small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small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small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third part: project mode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engaged on group work to accomplish remotely with mentoring by assigned lecturers ~ 2 months</a:t>
            </a:r>
            <a:r>
              <a:rPr lang="en-GB" sz="2000" b="1" i="0" u="none" strike="noStrike" cap="small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171784" y="6578324"/>
            <a:ext cx="286840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by Glynn Gorick (glynn@gorick.co.uk</a:t>
            </a:r>
            <a:r>
              <a:rPr lang="en-GB" sz="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-2"/>
            <a:ext cx="6703435" cy="683224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6133675" y="0"/>
            <a:ext cx="6058325" cy="68322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70h,  remotely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form of a practical assignment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emphasis is on the learning experience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have the opportunity to show their skill to put into practice some of the knowledge and know-how that they will have gained during the preceding components of the course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-2"/>
            <a:ext cx="6703435" cy="683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6133675" y="0"/>
            <a:ext cx="6058325" cy="68322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Assignments: sea-related challenges which students will be expected to address by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proposing, planning and developing a prototype solution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tackle, resolve or understand better a given problem or situation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nature of the exercise will focus on the use and merging of data to provide a solution or assessment to resolve the challenge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are expected to engineer solutions to a specific pre-defined problem that requires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to be transformed into useable information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set of challenges (3 topics) will be proposed to the students, and each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supported by a group of at least two mentors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-2"/>
            <a:ext cx="6703435" cy="68322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6133675" y="32574"/>
            <a:ext cx="6058325" cy="6825426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000" b="1" dirty="0">
                <a:solidFill>
                  <a:schemeClr val="dk1"/>
                </a:solidFill>
                <a:ea typeface="Calibri"/>
                <a:sym typeface="Calibri"/>
              </a:rPr>
              <a:t>Topic 1: </a:t>
            </a:r>
            <a:r>
              <a:rPr lang="en-GB" sz="2000" b="1" dirty="0"/>
              <a:t>ANALYSIS OF SPATIAL AND TEMPORAL WAVE ENERGY FLUX VARIABILITY ALONG THE SOUTHERN COAST OF EUROPE AND NORTHERN AFRICA OR AT BALTIC SEA</a:t>
            </a:r>
          </a:p>
          <a:p>
            <a:endParaRPr lang="es-ES_tradnl" sz="2000" b="1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  <a:p>
            <a:endParaRPr lang="es-ES_tradnl" sz="2000" b="1" dirty="0">
              <a:solidFill>
                <a:schemeClr val="dk1"/>
              </a:solidFill>
              <a:ea typeface="Calibri"/>
              <a:sym typeface="Calibri"/>
            </a:endParaRPr>
          </a:p>
          <a:p>
            <a:endParaRPr lang="es-ES_tradnl" sz="2000" b="1" dirty="0">
              <a:solidFill>
                <a:schemeClr val="dk1"/>
              </a:solidFill>
              <a:ea typeface="Calibri"/>
              <a:sym typeface="Calibri"/>
            </a:endParaRPr>
          </a:p>
          <a:p>
            <a:endParaRPr lang="es-ES_tradnl" sz="2000" b="1" dirty="0">
              <a:solidFill>
                <a:schemeClr val="dk1"/>
              </a:solidFill>
              <a:ea typeface="Calibri"/>
              <a:sym typeface="Calibri"/>
            </a:endParaRPr>
          </a:p>
          <a:p>
            <a:endParaRPr lang="es-ES_tradnl" sz="2000" b="1" dirty="0">
              <a:solidFill>
                <a:schemeClr val="dk1"/>
              </a:solidFill>
              <a:ea typeface="Calibri"/>
              <a:sym typeface="Calibri"/>
            </a:endParaRPr>
          </a:p>
          <a:p>
            <a:endParaRPr lang="es-ES_tradnl" sz="2000" b="1" dirty="0">
              <a:solidFill>
                <a:schemeClr val="dk1"/>
              </a:solidFill>
              <a:ea typeface="Calibri"/>
              <a:sym typeface="Calibri"/>
            </a:endParaRPr>
          </a:p>
          <a:p>
            <a:r>
              <a:rPr lang="en-GB" sz="2000" b="1" dirty="0">
                <a:solidFill>
                  <a:schemeClr val="dk1"/>
                </a:solidFill>
                <a:ea typeface="Calibri"/>
                <a:sym typeface="Calibri"/>
              </a:rPr>
              <a:t>Topic 2: </a:t>
            </a:r>
            <a:r>
              <a:rPr lang="en-GB" sz="2000" b="1" dirty="0"/>
              <a:t>EXTRACTING CHARACTERISTIC PATTERNS OF MARINE VARIABLES USING MACHINE LEARNING</a:t>
            </a:r>
            <a:endParaRPr lang="es-ES_tradnl" sz="2000" b="1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  <a:p>
            <a:endParaRPr lang="es-ES_tradnl" sz="2000" b="1" dirty="0">
              <a:solidFill>
                <a:schemeClr val="dk1"/>
              </a:solidFill>
              <a:ea typeface="Calibri"/>
              <a:sym typeface="Calibri"/>
            </a:endParaRPr>
          </a:p>
          <a:p>
            <a:endParaRPr lang="es-ES_tradnl" sz="2000" b="1" dirty="0">
              <a:solidFill>
                <a:schemeClr val="dk1"/>
              </a:solidFill>
              <a:ea typeface="Calibri"/>
              <a:sym typeface="Calibri"/>
            </a:endParaRPr>
          </a:p>
          <a:p>
            <a:endParaRPr lang="es-ES_tradnl" sz="2000" b="1" dirty="0">
              <a:solidFill>
                <a:schemeClr val="dk1"/>
              </a:solidFill>
              <a:ea typeface="Calibri"/>
              <a:sym typeface="Calibri"/>
            </a:endParaRPr>
          </a:p>
          <a:p>
            <a:endParaRPr lang="es-ES_tradnl" sz="2000" b="1" dirty="0">
              <a:solidFill>
                <a:schemeClr val="dk1"/>
              </a:solidFill>
              <a:ea typeface="Calibri"/>
              <a:sym typeface="Calibri"/>
            </a:endParaRPr>
          </a:p>
          <a:p>
            <a:endParaRPr lang="es-ES_tradnl" sz="2000" b="1" dirty="0">
              <a:solidFill>
                <a:schemeClr val="dk1"/>
              </a:solidFill>
              <a:ea typeface="Calibri"/>
              <a:sym typeface="Calibri"/>
            </a:endParaRPr>
          </a:p>
          <a:p>
            <a:r>
              <a:rPr lang="en-GB" sz="2000" b="1" dirty="0">
                <a:solidFill>
                  <a:schemeClr val="dk1"/>
                </a:solidFill>
                <a:ea typeface="Calibri"/>
                <a:sym typeface="Calibri"/>
              </a:rPr>
              <a:t>Topic 3: CHARACTERIZING THE MEDITERRANEAN SEA CLIMATE: FROM DAILY TO INTERANNUAL TIME-SCALES</a:t>
            </a:r>
          </a:p>
          <a:p>
            <a:pPr algn="just"/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Captura de pantalla 2023-03-27 a la(s) 11.31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6" y="32574"/>
            <a:ext cx="5143500" cy="1562100"/>
          </a:xfrm>
          <a:prstGeom prst="rect">
            <a:avLst/>
          </a:prstGeom>
        </p:spPr>
      </p:pic>
      <p:pic>
        <p:nvPicPr>
          <p:cNvPr id="5" name="Picture 2" descr="Modeling what would happen to the UK if the Gulf Stream shuts down | Ars  Technica">
            <a:extLst>
              <a:ext uri="{FF2B5EF4-FFF2-40B4-BE49-F238E27FC236}">
                <a16:creationId xmlns:a16="http://schemas.microsoft.com/office/drawing/2014/main" id="{DDA1DBC7-4BE2-BB0E-DDC1-9FB2590C2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15281"/>
          <a:stretch/>
        </p:blipFill>
        <p:spPr bwMode="auto">
          <a:xfrm>
            <a:off x="1506014" y="2034696"/>
            <a:ext cx="3632644" cy="3027768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solidFill>
            <a:schemeClr val="bg1"/>
          </a:solidFill>
        </p:spPr>
      </p:pic>
      <p:pic>
        <p:nvPicPr>
          <p:cNvPr id="3" name="Imagen 2" descr="Captura de pantalla 2023-03-27 a la(s) 11.34.3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20" y="5261720"/>
            <a:ext cx="47752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4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-2"/>
            <a:ext cx="6703435" cy="683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6133675" y="0"/>
            <a:ext cx="6058325" cy="68322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assignment of students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each of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challenges will be done by the BoS.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Favouring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mix of students from different universities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with different academic backgrounds to nourish a multi-disciplinary approach.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-2"/>
            <a:ext cx="6703435" cy="683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/>
          <p:nvPr/>
        </p:nvSpPr>
        <p:spPr>
          <a:xfrm>
            <a:off x="6133675" y="0"/>
            <a:ext cx="6058325" cy="68322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performance of the students in the course is assessed through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 three course components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project is expected to carry a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elaborated delivery in which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student will need to have a specific and unique well identified delivery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-2"/>
            <a:ext cx="6703435" cy="683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/>
          <p:nvPr/>
        </p:nvSpPr>
        <p:spPr>
          <a:xfrm>
            <a:off x="6133675" y="0"/>
            <a:ext cx="6058325" cy="68322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assessment of the projects will be done in two steps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mentors on the basis of a report prepared by the students, and using common agreed criteria for evaluation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a short online presentation and assessed by an expert panel composed of members from the course BoS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member of the team will have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separate and distinct role/aspect to tackle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challenge, and will be expected to report and present on that aspect.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member of the team will be assessed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individually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22636622d72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-2"/>
            <a:ext cx="6703435" cy="683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2636622d72_0_16"/>
          <p:cNvSpPr/>
          <p:nvPr/>
        </p:nvSpPr>
        <p:spPr>
          <a:xfrm>
            <a:off x="6133675" y="0"/>
            <a:ext cx="6058200" cy="68322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rules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prepared by the group: 7500-10,000 words.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short online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each member of the team will be expected to present on her/his separate aspect of project.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of the jury/BoS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grade: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50%: report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25%: 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25%: defense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-2"/>
            <a:ext cx="6703435" cy="683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6133675" y="0"/>
            <a:ext cx="6058200" cy="68322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small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Deadlines and rules </a:t>
            </a:r>
            <a:endParaRPr sz="1800" b="1" i="0" u="none" strike="noStrike" cap="small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3 topics are published on the website 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link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mentors will talk about their projects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 determines her/his preferences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topics </a:t>
            </a:r>
            <a:r>
              <a:rPr lang="en-GB" sz="18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Choose the topic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deadline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31.03.2023 (Friday)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BoS will assigned students to groups –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3-5.04.2023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beginning of the project mode 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12.04.2023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hours with mentors: will be announced by mentors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12.04.2023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end of project mode: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29.05.2023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(final session, students presentations; 5 minutes for each student)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certificates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16.06.2023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602</Words>
  <Application>Microsoft Macintosh PowerPoint</Application>
  <PresentationFormat>Panorámica</PresentationFormat>
  <Paragraphs>94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Aldo Drago</dc:creator>
  <cp:lastModifiedBy>Microsoft Office User</cp:lastModifiedBy>
  <cp:revision>4</cp:revision>
  <dcterms:created xsi:type="dcterms:W3CDTF">2021-07-13T19:56:19Z</dcterms:created>
  <dcterms:modified xsi:type="dcterms:W3CDTF">2023-03-27T13:46:38Z</dcterms:modified>
</cp:coreProperties>
</file>