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58" r:id="rId5"/>
    <p:sldId id="262" r:id="rId6"/>
    <p:sldId id="263" r:id="rId7"/>
    <p:sldId id="273" r:id="rId8"/>
    <p:sldId id="275" r:id="rId9"/>
    <p:sldId id="274" r:id="rId10"/>
    <p:sldId id="264" r:id="rId11"/>
    <p:sldId id="276" r:id="rId12"/>
    <p:sldId id="281" r:id="rId13"/>
    <p:sldId id="266" r:id="rId14"/>
    <p:sldId id="267" r:id="rId15"/>
    <p:sldId id="268" r:id="rId16"/>
    <p:sldId id="272" r:id="rId17"/>
    <p:sldId id="277" r:id="rId18"/>
    <p:sldId id="278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1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F1B84-BCEC-E849-B1B7-555E12217C64}" type="datetimeFigureOut">
              <a:rPr lang="es-ES" smtClean="0"/>
              <a:t>27/3/23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9CB87-9217-0848-8A04-C4B482CFEF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109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mwf.int/en/about/media-centre/focus/2020/fact-sheet-earth-system-data-assimilatio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7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7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Provide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complete </a:t>
            </a:r>
            <a:r>
              <a:rPr lang="es-ES" dirty="0" err="1"/>
              <a:t>picture</a:t>
            </a:r>
            <a:r>
              <a:rPr lang="es-ES" dirty="0"/>
              <a:t> </a:t>
            </a:r>
            <a:r>
              <a:rPr lang="es-ES" dirty="0" err="1"/>
              <a:t>currently</a:t>
            </a:r>
            <a:r>
              <a:rPr lang="es-ES" dirty="0"/>
              <a:t> </a:t>
            </a:r>
            <a:r>
              <a:rPr lang="es-ES" dirty="0" err="1"/>
              <a:t>possible</a:t>
            </a:r>
            <a:r>
              <a:rPr lang="es-ES" dirty="0"/>
              <a:t> of </a:t>
            </a:r>
            <a:r>
              <a:rPr lang="es-ES" dirty="0" err="1"/>
              <a:t>past</a:t>
            </a:r>
            <a:r>
              <a:rPr lang="es-ES" dirty="0"/>
              <a:t> </a:t>
            </a:r>
            <a:r>
              <a:rPr lang="es-ES" dirty="0" err="1"/>
              <a:t>weather</a:t>
            </a:r>
            <a:r>
              <a:rPr lang="es-ES" dirty="0"/>
              <a:t> and </a:t>
            </a:r>
            <a:r>
              <a:rPr lang="es-ES" dirty="0" err="1"/>
              <a:t>climate</a:t>
            </a:r>
            <a:r>
              <a:rPr lang="es-ES" dirty="0"/>
              <a:t>. </a:t>
            </a:r>
            <a:r>
              <a:rPr lang="es-ES" dirty="0" err="1"/>
              <a:t>They</a:t>
            </a:r>
            <a:r>
              <a:rPr lang="es-ES" dirty="0"/>
              <a:t> are a </a:t>
            </a:r>
            <a:r>
              <a:rPr lang="es-ES" dirty="0" err="1"/>
              <a:t>blend</a:t>
            </a:r>
            <a:r>
              <a:rPr lang="es-ES" dirty="0"/>
              <a:t> of </a:t>
            </a:r>
            <a:r>
              <a:rPr lang="es-ES" dirty="0" err="1"/>
              <a:t>observations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past</a:t>
            </a:r>
            <a:r>
              <a:rPr lang="es-ES" dirty="0"/>
              <a:t> short-</a:t>
            </a:r>
            <a:r>
              <a:rPr lang="es-ES" dirty="0" err="1"/>
              <a:t>range</a:t>
            </a:r>
            <a:r>
              <a:rPr lang="es-ES" dirty="0"/>
              <a:t> </a:t>
            </a:r>
            <a:r>
              <a:rPr lang="es-ES" dirty="0" err="1"/>
              <a:t>weather</a:t>
            </a:r>
            <a:r>
              <a:rPr lang="es-ES" dirty="0"/>
              <a:t> </a:t>
            </a:r>
            <a:r>
              <a:rPr lang="es-ES" dirty="0" err="1"/>
              <a:t>forecasts</a:t>
            </a:r>
            <a:r>
              <a:rPr lang="es-ES" dirty="0"/>
              <a:t> </a:t>
            </a:r>
            <a:r>
              <a:rPr lang="es-ES" dirty="0" err="1"/>
              <a:t>rerun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modern</a:t>
            </a:r>
            <a:r>
              <a:rPr lang="es-ES" dirty="0"/>
              <a:t> </a:t>
            </a:r>
            <a:r>
              <a:rPr lang="es-ES" dirty="0" err="1"/>
              <a:t>weather</a:t>
            </a:r>
            <a:r>
              <a:rPr lang="es-ES" dirty="0"/>
              <a:t> </a:t>
            </a:r>
            <a:r>
              <a:rPr lang="es-ES" dirty="0" err="1"/>
              <a:t>forecasting</a:t>
            </a:r>
            <a:r>
              <a:rPr lang="es-ES" dirty="0"/>
              <a:t> </a:t>
            </a:r>
            <a:r>
              <a:rPr lang="es-ES" dirty="0" err="1"/>
              <a:t>models</a:t>
            </a:r>
            <a:r>
              <a:rPr lang="es-ES" dirty="0"/>
              <a:t>. </a:t>
            </a:r>
            <a:r>
              <a:rPr lang="es-ES" dirty="0" err="1"/>
              <a:t>They</a:t>
            </a:r>
            <a:r>
              <a:rPr lang="es-ES" dirty="0"/>
              <a:t> are </a:t>
            </a:r>
            <a:r>
              <a:rPr lang="es-ES" dirty="0" err="1"/>
              <a:t>globally</a:t>
            </a:r>
            <a:r>
              <a:rPr lang="es-ES" dirty="0"/>
              <a:t> complete and </a:t>
            </a:r>
            <a:r>
              <a:rPr lang="es-ES" dirty="0" err="1"/>
              <a:t>consistent</a:t>
            </a:r>
            <a:r>
              <a:rPr lang="es-ES" dirty="0"/>
              <a:t> in time and are </a:t>
            </a:r>
            <a:r>
              <a:rPr lang="es-ES" dirty="0" err="1"/>
              <a:t>sometimes</a:t>
            </a:r>
            <a:r>
              <a:rPr lang="es-ES" dirty="0"/>
              <a:t> </a:t>
            </a:r>
            <a:r>
              <a:rPr lang="es-ES" dirty="0" err="1"/>
              <a:t>referred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as ‘</a:t>
            </a:r>
            <a:r>
              <a:rPr lang="es-ES" dirty="0" err="1"/>
              <a:t>Maps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gaps’.</a:t>
            </a:r>
          </a:p>
          <a:p>
            <a:endParaRPr lang="es-ES" dirty="0"/>
          </a:p>
          <a:p>
            <a:r>
              <a:rPr lang="es-ES" b="1" dirty="0" err="1"/>
              <a:t>Why</a:t>
            </a:r>
            <a:r>
              <a:rPr lang="es-ES" b="1" dirty="0"/>
              <a:t> </a:t>
            </a:r>
            <a:r>
              <a:rPr lang="es-ES" b="1" dirty="0" err="1"/>
              <a:t>is</a:t>
            </a:r>
            <a:r>
              <a:rPr lang="es-ES" b="1" dirty="0"/>
              <a:t> </a:t>
            </a:r>
            <a:r>
              <a:rPr lang="es-ES" b="1" dirty="0" err="1"/>
              <a:t>reanalysis</a:t>
            </a:r>
            <a:r>
              <a:rPr lang="es-ES" b="1" dirty="0"/>
              <a:t> </a:t>
            </a:r>
            <a:r>
              <a:rPr lang="es-ES" b="1" dirty="0" err="1"/>
              <a:t>important</a:t>
            </a:r>
            <a:r>
              <a:rPr lang="es-ES" b="1" dirty="0"/>
              <a:t>?</a:t>
            </a:r>
          </a:p>
          <a:p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understand</a:t>
            </a:r>
            <a:r>
              <a:rPr lang="es-ES" dirty="0"/>
              <a:t> </a:t>
            </a: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change</a:t>
            </a:r>
            <a:r>
              <a:rPr lang="es-ES" dirty="0"/>
              <a:t> and </a:t>
            </a:r>
            <a:r>
              <a:rPr lang="es-ES" dirty="0" err="1"/>
              <a:t>current</a:t>
            </a:r>
            <a:r>
              <a:rPr lang="es-ES" dirty="0"/>
              <a:t> </a:t>
            </a:r>
            <a:r>
              <a:rPr lang="es-ES" dirty="0" err="1"/>
              <a:t>weather</a:t>
            </a:r>
            <a:r>
              <a:rPr lang="es-ES" dirty="0"/>
              <a:t> extremes,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important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observations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back as </a:t>
            </a:r>
            <a:r>
              <a:rPr lang="es-ES" dirty="0" err="1"/>
              <a:t>far</a:t>
            </a:r>
            <a:r>
              <a:rPr lang="es-ES" dirty="0"/>
              <a:t> as </a:t>
            </a:r>
            <a:r>
              <a:rPr lang="es-ES" dirty="0" err="1"/>
              <a:t>possible</a:t>
            </a:r>
            <a:r>
              <a:rPr lang="es-ES" dirty="0"/>
              <a:t> in time. </a:t>
            </a:r>
            <a:r>
              <a:rPr lang="es-ES" dirty="0" err="1"/>
              <a:t>However</a:t>
            </a:r>
            <a:r>
              <a:rPr lang="es-ES" dirty="0"/>
              <a:t>, </a:t>
            </a:r>
            <a:r>
              <a:rPr lang="es-ES" dirty="0" err="1"/>
              <a:t>observations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always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unevenly</a:t>
            </a:r>
            <a:r>
              <a:rPr lang="es-ES" dirty="0"/>
              <a:t> </a:t>
            </a:r>
            <a:r>
              <a:rPr lang="es-ES" dirty="0" err="1"/>
              <a:t>distributed</a:t>
            </a:r>
            <a:r>
              <a:rPr lang="es-ES" dirty="0"/>
              <a:t>, and </a:t>
            </a:r>
            <a:r>
              <a:rPr lang="es-ES" dirty="0" err="1"/>
              <a:t>they</a:t>
            </a:r>
            <a:r>
              <a:rPr lang="es-ES" dirty="0"/>
              <a:t> come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errors</a:t>
            </a:r>
            <a:r>
              <a:rPr lang="es-ES" dirty="0"/>
              <a:t>. </a:t>
            </a:r>
            <a:r>
              <a:rPr lang="es-ES" dirty="0" err="1"/>
              <a:t>Even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satellite</a:t>
            </a:r>
            <a:r>
              <a:rPr lang="es-ES" dirty="0"/>
              <a:t> era, </a:t>
            </a:r>
            <a:r>
              <a:rPr lang="es-ES" dirty="0" err="1"/>
              <a:t>observations</a:t>
            </a:r>
            <a:r>
              <a:rPr lang="es-ES" dirty="0"/>
              <a:t> </a:t>
            </a:r>
            <a:r>
              <a:rPr lang="es-ES" dirty="0" err="1"/>
              <a:t>alone</a:t>
            </a:r>
            <a:r>
              <a:rPr lang="es-ES" dirty="0"/>
              <a:t> </a:t>
            </a:r>
            <a:r>
              <a:rPr lang="es-ES" dirty="0" err="1"/>
              <a:t>cannot</a:t>
            </a:r>
            <a:r>
              <a:rPr lang="es-ES" dirty="0"/>
              <a:t> </a:t>
            </a:r>
            <a:r>
              <a:rPr lang="es-ES" dirty="0" err="1"/>
              <a:t>provide</a:t>
            </a:r>
            <a:r>
              <a:rPr lang="es-ES" dirty="0"/>
              <a:t> a complete and </a:t>
            </a:r>
            <a:r>
              <a:rPr lang="es-ES" dirty="0" err="1"/>
              <a:t>accurate</a:t>
            </a:r>
            <a:r>
              <a:rPr lang="es-ES" dirty="0"/>
              <a:t> </a:t>
            </a:r>
            <a:r>
              <a:rPr lang="es-ES" dirty="0" err="1"/>
              <a:t>picture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state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across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globe</a:t>
            </a:r>
            <a:r>
              <a:rPr lang="es-ES" dirty="0"/>
              <a:t> at a </a:t>
            </a:r>
            <a:r>
              <a:rPr lang="es-ES" dirty="0" err="1"/>
              <a:t>given</a:t>
            </a:r>
            <a:r>
              <a:rPr lang="es-ES" dirty="0"/>
              <a:t> </a:t>
            </a:r>
            <a:r>
              <a:rPr lang="es-ES" dirty="0" err="1"/>
              <a:t>point</a:t>
            </a:r>
            <a:r>
              <a:rPr lang="es-ES" dirty="0"/>
              <a:t> in time. </a:t>
            </a:r>
            <a:r>
              <a:rPr lang="es-ES" dirty="0" err="1"/>
              <a:t>Reanalyses</a:t>
            </a:r>
            <a:r>
              <a:rPr lang="es-ES" dirty="0"/>
              <a:t> </a:t>
            </a:r>
            <a:r>
              <a:rPr lang="es-ES" dirty="0" err="1"/>
              <a:t>fill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gaps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observational</a:t>
            </a:r>
            <a:r>
              <a:rPr lang="es-ES" dirty="0"/>
              <a:t> record, and </a:t>
            </a:r>
            <a:r>
              <a:rPr lang="es-ES" dirty="0" err="1"/>
              <a:t>they</a:t>
            </a:r>
            <a:r>
              <a:rPr lang="es-ES" dirty="0"/>
              <a:t> do so in a </a:t>
            </a:r>
            <a:r>
              <a:rPr lang="es-ES" dirty="0" err="1"/>
              <a:t>way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consistent</a:t>
            </a:r>
            <a:r>
              <a:rPr lang="es-ES" dirty="0"/>
              <a:t> in time, </a:t>
            </a:r>
            <a:r>
              <a:rPr lang="es-ES" dirty="0" err="1"/>
              <a:t>thus</a:t>
            </a:r>
            <a:r>
              <a:rPr lang="es-ES" dirty="0"/>
              <a:t> </a:t>
            </a:r>
            <a:r>
              <a:rPr lang="es-ES" dirty="0" err="1"/>
              <a:t>minimising</a:t>
            </a:r>
            <a:r>
              <a:rPr lang="es-ES" dirty="0"/>
              <a:t> </a:t>
            </a:r>
            <a:r>
              <a:rPr lang="es-ES" dirty="0" err="1"/>
              <a:t>any</a:t>
            </a:r>
            <a:r>
              <a:rPr lang="es-ES" dirty="0"/>
              <a:t> </a:t>
            </a:r>
            <a:r>
              <a:rPr lang="es-ES" dirty="0" err="1"/>
              <a:t>spurious</a:t>
            </a:r>
            <a:r>
              <a:rPr lang="es-ES" dirty="0"/>
              <a:t> </a:t>
            </a:r>
            <a:r>
              <a:rPr lang="es-ES" dirty="0" err="1"/>
              <a:t>signals</a:t>
            </a:r>
            <a:r>
              <a:rPr lang="es-ES" dirty="0"/>
              <a:t> of </a:t>
            </a:r>
            <a:r>
              <a:rPr lang="es-ES" dirty="0" err="1"/>
              <a:t>change</a:t>
            </a:r>
            <a:r>
              <a:rPr lang="es-ES" dirty="0"/>
              <a:t>.</a:t>
            </a:r>
          </a:p>
          <a:p>
            <a:r>
              <a:rPr lang="es-ES" b="1" dirty="0" err="1"/>
              <a:t>How</a:t>
            </a:r>
            <a:r>
              <a:rPr lang="es-ES" b="1" dirty="0"/>
              <a:t> are </a:t>
            </a:r>
            <a:r>
              <a:rPr lang="es-ES" b="1" dirty="0" err="1"/>
              <a:t>reanalyses</a:t>
            </a:r>
            <a:r>
              <a:rPr lang="es-ES" b="1" dirty="0"/>
              <a:t> </a:t>
            </a:r>
            <a:r>
              <a:rPr lang="es-ES" b="1" dirty="0" err="1"/>
              <a:t>produced</a:t>
            </a:r>
            <a:r>
              <a:rPr lang="es-ES" b="1" dirty="0"/>
              <a:t>?</a:t>
            </a:r>
          </a:p>
          <a:p>
            <a:r>
              <a:rPr lang="es-ES" dirty="0" err="1"/>
              <a:t>Reanalysis</a:t>
            </a:r>
            <a:r>
              <a:rPr lang="es-ES" dirty="0"/>
              <a:t> combines </a:t>
            </a:r>
            <a:r>
              <a:rPr lang="es-ES" dirty="0" err="1"/>
              <a:t>past</a:t>
            </a:r>
            <a:r>
              <a:rPr lang="es-ES" dirty="0"/>
              <a:t> short-</a:t>
            </a:r>
            <a:r>
              <a:rPr lang="es-ES" dirty="0" err="1"/>
              <a:t>range</a:t>
            </a:r>
            <a:r>
              <a:rPr lang="es-ES" dirty="0"/>
              <a:t> </a:t>
            </a:r>
            <a:r>
              <a:rPr lang="es-ES" dirty="0" err="1"/>
              <a:t>weather</a:t>
            </a:r>
            <a:r>
              <a:rPr lang="es-ES" dirty="0"/>
              <a:t> </a:t>
            </a:r>
            <a:r>
              <a:rPr lang="es-ES" dirty="0" err="1"/>
              <a:t>forecasts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observations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>
                <a:hlinkClick r:id="rId3"/>
              </a:rPr>
              <a:t>data assimilation</a:t>
            </a:r>
            <a:r>
              <a:rPr lang="es-ES" dirty="0"/>
              <a:t>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mimics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production</a:t>
            </a:r>
            <a:r>
              <a:rPr lang="es-ES" dirty="0"/>
              <a:t> of </a:t>
            </a:r>
            <a:r>
              <a:rPr lang="es-ES" dirty="0" err="1"/>
              <a:t>day-to-day</a:t>
            </a:r>
            <a:r>
              <a:rPr lang="es-ES" dirty="0"/>
              <a:t> </a:t>
            </a:r>
            <a:r>
              <a:rPr lang="es-ES" dirty="0" err="1"/>
              <a:t>weather</a:t>
            </a:r>
            <a:r>
              <a:rPr lang="es-ES" dirty="0"/>
              <a:t> </a:t>
            </a:r>
            <a:r>
              <a:rPr lang="es-ES" dirty="0" err="1"/>
              <a:t>forecasts</a:t>
            </a:r>
            <a:r>
              <a:rPr lang="es-ES" dirty="0"/>
              <a:t>, </a:t>
            </a:r>
            <a:r>
              <a:rPr lang="es-ES" dirty="0" err="1"/>
              <a:t>which</a:t>
            </a:r>
            <a:r>
              <a:rPr lang="es-ES" dirty="0"/>
              <a:t> use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analysis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current</a:t>
            </a:r>
            <a:r>
              <a:rPr lang="es-ES" dirty="0"/>
              <a:t> </a:t>
            </a:r>
            <a:r>
              <a:rPr lang="es-ES" dirty="0" err="1"/>
              <a:t>state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 as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starting</a:t>
            </a:r>
            <a:r>
              <a:rPr lang="es-ES" dirty="0"/>
              <a:t> </a:t>
            </a:r>
            <a:r>
              <a:rPr lang="es-ES" dirty="0" err="1"/>
              <a:t>point</a:t>
            </a:r>
            <a:r>
              <a:rPr lang="es-ES" dirty="0"/>
              <a:t>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analysis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physically</a:t>
            </a:r>
            <a:r>
              <a:rPr lang="es-ES" dirty="0"/>
              <a:t> </a:t>
            </a:r>
            <a:r>
              <a:rPr lang="es-ES" dirty="0" err="1"/>
              <a:t>consistent</a:t>
            </a:r>
            <a:r>
              <a:rPr lang="es-ES" dirty="0"/>
              <a:t> </a:t>
            </a:r>
            <a:r>
              <a:rPr lang="es-ES" dirty="0" err="1"/>
              <a:t>blend</a:t>
            </a:r>
            <a:r>
              <a:rPr lang="es-ES" dirty="0"/>
              <a:t> of </a:t>
            </a:r>
            <a:r>
              <a:rPr lang="es-ES" dirty="0" err="1"/>
              <a:t>observations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short-</a:t>
            </a:r>
            <a:r>
              <a:rPr lang="es-ES" dirty="0" err="1"/>
              <a:t>range</a:t>
            </a:r>
            <a:r>
              <a:rPr lang="es-ES" dirty="0"/>
              <a:t> </a:t>
            </a:r>
            <a:r>
              <a:rPr lang="es-ES" dirty="0" err="1"/>
              <a:t>forecast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previous</a:t>
            </a:r>
            <a:r>
              <a:rPr lang="es-ES" dirty="0"/>
              <a:t> </a:t>
            </a:r>
            <a:r>
              <a:rPr lang="es-ES" dirty="0" err="1"/>
              <a:t>analysis</a:t>
            </a:r>
            <a:r>
              <a:rPr lang="es-ES" dirty="0"/>
              <a:t>. </a:t>
            </a:r>
            <a:r>
              <a:rPr lang="es-ES" dirty="0" err="1"/>
              <a:t>Reanalyses</a:t>
            </a:r>
            <a:r>
              <a:rPr lang="es-ES" dirty="0"/>
              <a:t> are </a:t>
            </a:r>
            <a:r>
              <a:rPr lang="es-ES" dirty="0" err="1"/>
              <a:t>usually</a:t>
            </a:r>
            <a:r>
              <a:rPr lang="es-ES" dirty="0"/>
              <a:t> </a:t>
            </a:r>
            <a:r>
              <a:rPr lang="es-ES" dirty="0" err="1"/>
              <a:t>produced</a:t>
            </a:r>
            <a:r>
              <a:rPr lang="es-ES" dirty="0"/>
              <a:t> at </a:t>
            </a:r>
            <a:r>
              <a:rPr lang="es-ES" dirty="0" err="1"/>
              <a:t>lower</a:t>
            </a:r>
            <a:r>
              <a:rPr lang="es-ES" dirty="0"/>
              <a:t> </a:t>
            </a:r>
            <a:r>
              <a:rPr lang="es-ES" dirty="0" err="1"/>
              <a:t>resolution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current</a:t>
            </a:r>
            <a:r>
              <a:rPr lang="es-ES" dirty="0"/>
              <a:t> </a:t>
            </a:r>
            <a:r>
              <a:rPr lang="es-ES" dirty="0" err="1"/>
              <a:t>weather</a:t>
            </a:r>
            <a:r>
              <a:rPr lang="es-ES" dirty="0"/>
              <a:t> </a:t>
            </a:r>
            <a:r>
              <a:rPr lang="es-ES" dirty="0" err="1"/>
              <a:t>forecasts</a:t>
            </a:r>
            <a:r>
              <a:rPr lang="es-ES" dirty="0"/>
              <a:t>, and </a:t>
            </a:r>
            <a:r>
              <a:rPr lang="es-ES" dirty="0" err="1"/>
              <a:t>they</a:t>
            </a:r>
            <a:r>
              <a:rPr lang="es-ES" dirty="0"/>
              <a:t> use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same</a:t>
            </a:r>
            <a:r>
              <a:rPr lang="es-ES" dirty="0"/>
              <a:t> </a:t>
            </a:r>
            <a:r>
              <a:rPr lang="es-ES" dirty="0" err="1"/>
              <a:t>modern</a:t>
            </a:r>
            <a:r>
              <a:rPr lang="es-ES" dirty="0"/>
              <a:t> data </a:t>
            </a:r>
            <a:r>
              <a:rPr lang="es-ES" dirty="0" err="1"/>
              <a:t>assimilation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 and </a:t>
            </a:r>
            <a:r>
              <a:rPr lang="es-ES" dirty="0" err="1"/>
              <a:t>forecasting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throughout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reanalysis</a:t>
            </a:r>
            <a:r>
              <a:rPr lang="es-ES" dirty="0"/>
              <a:t> </a:t>
            </a:r>
            <a:r>
              <a:rPr lang="es-ES" dirty="0" err="1"/>
              <a:t>period</a:t>
            </a:r>
            <a:r>
              <a:rPr lang="es-ES" dirty="0"/>
              <a:t>. Prior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production</a:t>
            </a:r>
            <a:r>
              <a:rPr lang="es-ES" dirty="0"/>
              <a:t> of a new </a:t>
            </a:r>
            <a:r>
              <a:rPr lang="es-ES" dirty="0" err="1"/>
              <a:t>reanalysis</a:t>
            </a:r>
            <a:r>
              <a:rPr lang="es-ES" dirty="0"/>
              <a:t>,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carried</a:t>
            </a:r>
            <a:r>
              <a:rPr lang="es-ES" dirty="0"/>
              <a:t> </a:t>
            </a:r>
            <a:r>
              <a:rPr lang="es-ES" dirty="0" err="1"/>
              <a:t>out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improve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quality</a:t>
            </a:r>
            <a:r>
              <a:rPr lang="es-ES" dirty="0"/>
              <a:t> and </a:t>
            </a:r>
            <a:r>
              <a:rPr lang="es-ES" dirty="0" err="1"/>
              <a:t>availability</a:t>
            </a:r>
            <a:r>
              <a:rPr lang="es-ES" dirty="0"/>
              <a:t> of </a:t>
            </a:r>
            <a:r>
              <a:rPr lang="es-ES" dirty="0" err="1"/>
              <a:t>past</a:t>
            </a:r>
            <a:r>
              <a:rPr lang="es-ES" dirty="0"/>
              <a:t> </a:t>
            </a:r>
            <a:r>
              <a:rPr lang="es-ES" dirty="0" err="1"/>
              <a:t>observational</a:t>
            </a:r>
            <a:r>
              <a:rPr lang="es-ES" dirty="0"/>
              <a:t> data,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example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digitising</a:t>
            </a:r>
            <a:r>
              <a:rPr lang="es-ES" dirty="0"/>
              <a:t> </a:t>
            </a:r>
            <a:r>
              <a:rPr lang="es-ES" dirty="0" err="1"/>
              <a:t>old</a:t>
            </a:r>
            <a:r>
              <a:rPr lang="es-ES" dirty="0"/>
              <a:t> </a:t>
            </a:r>
            <a:r>
              <a:rPr lang="es-ES" dirty="0" err="1"/>
              <a:t>paper-based</a:t>
            </a:r>
            <a:r>
              <a:rPr lang="es-ES" dirty="0"/>
              <a:t> records and </a:t>
            </a:r>
            <a:r>
              <a:rPr lang="es-ES" dirty="0" err="1"/>
              <a:t>reprocessing</a:t>
            </a:r>
            <a:r>
              <a:rPr lang="es-ES" dirty="0"/>
              <a:t> </a:t>
            </a:r>
            <a:r>
              <a:rPr lang="es-ES" dirty="0" err="1"/>
              <a:t>existing</a:t>
            </a:r>
            <a:r>
              <a:rPr lang="es-ES" dirty="0"/>
              <a:t> </a:t>
            </a:r>
            <a:r>
              <a:rPr lang="es-ES" dirty="0" err="1"/>
              <a:t>satellite</a:t>
            </a:r>
            <a:r>
              <a:rPr lang="es-ES" dirty="0"/>
              <a:t> records. </a:t>
            </a:r>
            <a:r>
              <a:rPr lang="es-ES" dirty="0" err="1"/>
              <a:t>Careful</a:t>
            </a:r>
            <a:r>
              <a:rPr lang="es-ES" dirty="0"/>
              <a:t> </a:t>
            </a:r>
            <a:r>
              <a:rPr lang="es-ES" dirty="0" err="1"/>
              <a:t>quality</a:t>
            </a:r>
            <a:r>
              <a:rPr lang="es-ES" dirty="0"/>
              <a:t> control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carried</a:t>
            </a:r>
            <a:r>
              <a:rPr lang="es-ES" dirty="0"/>
              <a:t> </a:t>
            </a:r>
            <a:r>
              <a:rPr lang="es-ES" dirty="0" err="1"/>
              <a:t>out</a:t>
            </a:r>
            <a:r>
              <a:rPr lang="es-ES" dirty="0"/>
              <a:t> as </a:t>
            </a:r>
            <a:r>
              <a:rPr lang="es-ES" dirty="0" err="1"/>
              <a:t>reanalyses</a:t>
            </a:r>
            <a:r>
              <a:rPr lang="es-ES" dirty="0"/>
              <a:t> are </a:t>
            </a:r>
            <a:r>
              <a:rPr lang="es-ES" dirty="0" err="1"/>
              <a:t>produced</a:t>
            </a:r>
            <a:r>
              <a:rPr lang="es-ES" dirty="0"/>
              <a:t>, and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reliability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assessed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comparison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reanalyses</a:t>
            </a:r>
            <a:r>
              <a:rPr lang="es-ES" dirty="0"/>
              <a:t> </a:t>
            </a:r>
            <a:r>
              <a:rPr lang="es-ES" dirty="0" err="1"/>
              <a:t>produced</a:t>
            </a:r>
            <a:r>
              <a:rPr lang="es-ES" dirty="0"/>
              <a:t> at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institutes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84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600" dirty="0" err="1"/>
              <a:t>daily</a:t>
            </a:r>
            <a:r>
              <a:rPr lang="es-ES" sz="1600" dirty="0"/>
              <a:t> and </a:t>
            </a:r>
            <a:r>
              <a:rPr lang="es-ES" sz="1600" dirty="0" err="1"/>
              <a:t>seasonal</a:t>
            </a:r>
            <a:r>
              <a:rPr lang="es-ES" sz="1600" dirty="0"/>
              <a:t> </a:t>
            </a:r>
            <a:r>
              <a:rPr lang="es-ES" sz="1600" dirty="0" err="1"/>
              <a:t>variabilities</a:t>
            </a:r>
            <a:r>
              <a:rPr lang="es-ES" sz="1600" dirty="0"/>
              <a:t>,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example</a:t>
            </a:r>
            <a:r>
              <a:rPr lang="es-ES" sz="1600" dirty="0"/>
              <a:t> </a:t>
            </a:r>
            <a:r>
              <a:rPr lang="es-ES" sz="1600" dirty="0" err="1"/>
              <a:t>std</a:t>
            </a:r>
            <a:r>
              <a:rPr lang="es-ES" sz="1600" baseline="0" dirty="0"/>
              <a:t> of </a:t>
            </a:r>
            <a:r>
              <a:rPr lang="es-ES" sz="1600" baseline="0" dirty="0" err="1"/>
              <a:t>the</a:t>
            </a:r>
            <a:r>
              <a:rPr lang="es-ES" sz="1600" baseline="0" dirty="0"/>
              <a:t> </a:t>
            </a:r>
            <a:r>
              <a:rPr lang="es-ES" sz="1600" baseline="0" dirty="0" err="1"/>
              <a:t>monthly</a:t>
            </a:r>
            <a:r>
              <a:rPr lang="es-ES" sz="1600" baseline="0" dirty="0"/>
              <a:t> </a:t>
            </a:r>
            <a:r>
              <a:rPr lang="es-ES" sz="1600" baseline="0" dirty="0" err="1"/>
              <a:t>multiyear</a:t>
            </a:r>
            <a:r>
              <a:rPr lang="es-ES" sz="1600" baseline="0" dirty="0"/>
              <a:t> series.</a:t>
            </a:r>
          </a:p>
          <a:p>
            <a:endParaRPr lang="es-ES" sz="1600" baseline="0" dirty="0"/>
          </a:p>
          <a:p>
            <a:r>
              <a:rPr lang="es-ES" sz="1600" baseline="0" dirty="0" err="1"/>
              <a:t>Gridded</a:t>
            </a:r>
            <a:r>
              <a:rPr lang="es-ES" sz="1600" baseline="0" dirty="0"/>
              <a:t> </a:t>
            </a:r>
            <a:r>
              <a:rPr lang="es-ES" sz="1600" baseline="0" dirty="0" err="1"/>
              <a:t>climatology</a:t>
            </a:r>
            <a:r>
              <a:rPr lang="es-ES" sz="1600" baseline="0" dirty="0"/>
              <a:t> are </a:t>
            </a:r>
            <a:r>
              <a:rPr lang="es-ES" sz="1600" baseline="0" dirty="0" err="1"/>
              <a:t>made</a:t>
            </a:r>
            <a:r>
              <a:rPr lang="es-ES" sz="1600" baseline="0" dirty="0"/>
              <a:t> </a:t>
            </a:r>
            <a:r>
              <a:rPr lang="es-ES" sz="1600" baseline="0" dirty="0" err="1"/>
              <a:t>from</a:t>
            </a:r>
            <a:r>
              <a:rPr lang="es-ES" sz="1600" baseline="0" dirty="0"/>
              <a:t> </a:t>
            </a:r>
            <a:r>
              <a:rPr lang="es-ES" sz="1600" baseline="0" dirty="0" err="1"/>
              <a:t>multiple</a:t>
            </a:r>
            <a:r>
              <a:rPr lang="es-ES" sz="1600" baseline="0" dirty="0"/>
              <a:t> </a:t>
            </a:r>
            <a:r>
              <a:rPr lang="es-ES" sz="1600" baseline="0" dirty="0" err="1"/>
              <a:t>source</a:t>
            </a:r>
            <a:r>
              <a:rPr lang="es-ES" sz="1600" baseline="0" dirty="0"/>
              <a:t> </a:t>
            </a:r>
            <a:r>
              <a:rPr lang="es-ES" sz="1600" baseline="0" dirty="0" err="1"/>
              <a:t>observation</a:t>
            </a:r>
            <a:r>
              <a:rPr lang="es-ES" sz="1600" baseline="0" dirty="0"/>
              <a:t> </a:t>
            </a:r>
            <a:r>
              <a:rPr lang="es-ES" sz="1600" baseline="0" dirty="0" err="1"/>
              <a:t>analysis</a:t>
            </a:r>
            <a:r>
              <a:rPr lang="es-ES" sz="1600" baseline="0" dirty="0"/>
              <a:t>, </a:t>
            </a:r>
            <a:r>
              <a:rPr lang="es-ES" sz="1600" baseline="0" dirty="0" err="1"/>
              <a:t>but</a:t>
            </a:r>
            <a:r>
              <a:rPr lang="es-ES" sz="1600" baseline="0" dirty="0"/>
              <a:t> </a:t>
            </a:r>
            <a:r>
              <a:rPr lang="es-ES" sz="1600" baseline="0" dirty="0" err="1"/>
              <a:t>also</a:t>
            </a:r>
            <a:r>
              <a:rPr lang="es-ES" sz="1600" baseline="0" dirty="0"/>
              <a:t> can be done </a:t>
            </a:r>
            <a:r>
              <a:rPr lang="es-ES" sz="1600" baseline="0" dirty="0" err="1"/>
              <a:t>from</a:t>
            </a:r>
            <a:r>
              <a:rPr lang="es-ES" sz="1600" baseline="0" dirty="0"/>
              <a:t> </a:t>
            </a:r>
            <a:r>
              <a:rPr lang="es-ES" sz="1600" baseline="0" dirty="0" err="1"/>
              <a:t>reanalysis</a:t>
            </a:r>
            <a:r>
              <a:rPr lang="es-ES" sz="1600" baseline="0" dirty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11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5553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fr-F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A893-0345-41AB-A142-9B522545DAA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18A4-601B-49D7-AD11-92B0FADB634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70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fr-F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A893-0345-41AB-A142-9B522545DAA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18A4-601B-49D7-AD11-92B0FADB634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26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fr-F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A893-0345-41AB-A142-9B522545DAA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18A4-601B-49D7-AD11-92B0FADB634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612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63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09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78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27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43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3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8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19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fr-F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A893-0345-41AB-A142-9B522545DAA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18A4-601B-49D7-AD11-92B0FADB634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47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04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52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04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2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fr-F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A893-0345-41AB-A142-9B522545DAA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18A4-601B-49D7-AD11-92B0FADB634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79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fr-F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fr-F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fr-F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A893-0345-41AB-A142-9B522545DAA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18A4-601B-49D7-AD11-92B0FADB634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07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fr-F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fr-F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fr-F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A893-0345-41AB-A142-9B522545DAA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18A4-601B-49D7-AD11-92B0FADB634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61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fr-F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A893-0345-41AB-A142-9B522545DAA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18A4-601B-49D7-AD11-92B0FADB634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7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A893-0345-41AB-A142-9B522545DAA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18A4-601B-49D7-AD11-92B0FADB634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697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fr-F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fr-F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A893-0345-41AB-A142-9B522545DAA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18A4-601B-49D7-AD11-92B0FADB634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704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fr-F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A893-0345-41AB-A142-9B522545DAA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18A4-601B-49D7-AD11-92B0FADB634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78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fr-F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4A893-0345-41AB-A142-9B522545DAA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C18A4-601B-49D7-AD11-92B0FADB634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35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MS PGothic" charset="0"/>
                <a:cs typeface="MS PGothic" charset="0"/>
              </a:rPr>
              <a:pPr defTabSz="12176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3/27/23</a:t>
            </a:fld>
            <a:endParaRPr lang="es-ES">
              <a:solidFill>
                <a:prstClr val="black">
                  <a:tint val="75000"/>
                </a:prstClr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MS PGothic" charset="0"/>
                <a:cs typeface="MS PGothic" charset="0"/>
              </a:rPr>
              <a:pPr defTabSz="12176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0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lclimate.org/index.php/data-sourc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0" cy="544576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245919" y="2193559"/>
            <a:ext cx="6480048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3200" b="1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Characterizing the Mediterranean Sea climate: From daily to interannual time-scales</a:t>
            </a:r>
            <a:endParaRPr lang="fr-FR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5450212"/>
            <a:ext cx="10479024" cy="140778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382512" y="579056"/>
            <a:ext cx="543153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 Alfredo Izquierdo González (UCA)</a:t>
            </a:r>
          </a:p>
          <a:p>
            <a:pPr algn="ctr"/>
            <a:r>
              <a:rPr lang="fr-FR" sz="2400" b="1" dirty="0"/>
              <a:t>Aleksandra </a:t>
            </a:r>
            <a:r>
              <a:rPr lang="fr-FR" sz="2400" b="1" dirty="0" err="1"/>
              <a:t>Dudkowska</a:t>
            </a:r>
            <a:r>
              <a:rPr lang="fr-FR" sz="2400" b="1" dirty="0"/>
              <a:t> (UG)</a:t>
            </a:r>
          </a:p>
          <a:p>
            <a:pPr algn="ctr"/>
            <a:r>
              <a:rPr lang="fr-FR" sz="2400" b="1" dirty="0"/>
              <a:t>Flavio Martins (</a:t>
            </a:r>
            <a:r>
              <a:rPr lang="fr-FR" sz="2400" b="1" dirty="0" err="1"/>
              <a:t>Ualg</a:t>
            </a:r>
            <a:r>
              <a:rPr lang="fr-FR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372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" y="10"/>
            <a:ext cx="12191999" cy="1067135"/>
            <a:chOff x="0" y="0"/>
            <a:chExt cx="12191999" cy="106713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9" y="0"/>
              <a:ext cx="1078992" cy="1067135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8560" y="1"/>
              <a:ext cx="764899" cy="105084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008" y="5143"/>
              <a:ext cx="9921239" cy="1036557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0" y="1"/>
              <a:ext cx="1097281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1237974" y="5143"/>
              <a:ext cx="954025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8520355" y="64008"/>
            <a:ext cx="2483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latin typeface="Comic Sans MS" panose="030F0702030302020204" pitchFamily="66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48167" y="1142997"/>
            <a:ext cx="11789833" cy="300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solidFill>
                  <a:srgbClr val="201F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Surface maps of mean, </a:t>
            </a:r>
            <a:r>
              <a:rPr lang="en-GB" sz="2000" dirty="0" err="1">
                <a:solidFill>
                  <a:srgbClr val="201F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std</a:t>
            </a:r>
            <a:r>
              <a:rPr lang="en-GB" sz="2000" dirty="0">
                <a:solidFill>
                  <a:srgbClr val="201F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trends (caution with their interpretation)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solidFill>
                  <a:srgbClr val="201F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Mean T, S, density profiles (sub-basin averaging)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solidFill>
                  <a:srgbClr val="201F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T-S analysis. Water masses identification.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solidFill>
                  <a:srgbClr val="201F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Seasonality. Determination of the ocean active layer (MLD seasonality)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solidFill>
                  <a:srgbClr val="201F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Mean (multiyear) seasonal cycle. Interannual variability. Trends. (All this using sub-basin averages).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solidFill>
                  <a:srgbClr val="201F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2D Maps of amplitude of seasonal cycle and interannual variability, anomaly maps, cross-sections.</a:t>
            </a:r>
            <a:endParaRPr lang="en-GB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Tme-correlations between variables (possible with atm variables), or with teleconnection indexes (NAO, etc).</a:t>
            </a:r>
            <a:endParaRPr lang="fr-FR" sz="2000" dirty="0"/>
          </a:p>
        </p:txBody>
      </p:sp>
      <p:pic>
        <p:nvPicPr>
          <p:cNvPr id="10" name="Imagen 9" descr="157_2018_10_15!09_50_0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1" y="4466167"/>
            <a:ext cx="4858311" cy="1974241"/>
          </a:xfrm>
          <a:prstGeom prst="rect">
            <a:avLst/>
          </a:prstGeom>
        </p:spPr>
      </p:pic>
      <p:pic>
        <p:nvPicPr>
          <p:cNvPr id="12" name="Imagen 11" descr="Captura de pantalla 2023-03-27 a la(s) 10.55.3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32" y="4371622"/>
            <a:ext cx="3818467" cy="21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37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" y="10"/>
            <a:ext cx="12191999" cy="1067135"/>
            <a:chOff x="0" y="0"/>
            <a:chExt cx="12191999" cy="106713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9" y="0"/>
              <a:ext cx="1078992" cy="1067135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8560" y="1"/>
              <a:ext cx="764899" cy="105084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008" y="5143"/>
              <a:ext cx="9921239" cy="1036557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0" y="1"/>
              <a:ext cx="1097281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1237974" y="5143"/>
              <a:ext cx="954025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8520355" y="64008"/>
            <a:ext cx="2483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latin typeface="Comic Sans MS" panose="030F0702030302020204" pitchFamily="66" charset="0"/>
                <a:cs typeface="Arial" panose="020B0604020202020204" pitchFamily="34" charset="0"/>
              </a:rPr>
              <a:t>Software</a:t>
            </a:r>
          </a:p>
        </p:txBody>
      </p:sp>
      <p:pic>
        <p:nvPicPr>
          <p:cNvPr id="9" name="Imagen 8" descr="salinit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6" y="1203482"/>
            <a:ext cx="7937157" cy="540051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EC84965-DDA0-EC03-A480-EF4EF7A6C41F}"/>
              </a:ext>
            </a:extLst>
          </p:cNvPr>
          <p:cNvSpPr txBox="1"/>
          <p:nvPr/>
        </p:nvSpPr>
        <p:spPr>
          <a:xfrm>
            <a:off x="7901699" y="1906858"/>
            <a:ext cx="38132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Mediterranean Sea Physics Reanalysis</a:t>
            </a:r>
          </a:p>
          <a:p>
            <a:r>
              <a:rPr lang="en-GB" dirty="0">
                <a:solidFill>
                  <a:schemeClr val="accent5"/>
                </a:solidFill>
              </a:rPr>
              <a:t>MEDSEA_MULTIYEAR_PHY_006_004 </a:t>
            </a:r>
          </a:p>
          <a:p>
            <a:r>
              <a:rPr lang="en-GB" dirty="0">
                <a:solidFill>
                  <a:schemeClr val="accent5"/>
                </a:solidFill>
              </a:rPr>
              <a:t>multiyear mean salinity field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6284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" y="10"/>
            <a:ext cx="12191999" cy="1067135"/>
            <a:chOff x="0" y="0"/>
            <a:chExt cx="12191999" cy="106713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9" y="0"/>
              <a:ext cx="1078992" cy="1067135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8560" y="1"/>
              <a:ext cx="764899" cy="105084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008" y="5143"/>
              <a:ext cx="9921239" cy="1036557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0" y="1"/>
              <a:ext cx="1097281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1237974" y="5143"/>
              <a:ext cx="954025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Rectángulo 8"/>
          <p:cNvSpPr/>
          <p:nvPr/>
        </p:nvSpPr>
        <p:spPr>
          <a:xfrm>
            <a:off x="1868428" y="3124125"/>
            <a:ext cx="880262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chemeClr val="accent5"/>
                </a:solidFill>
              </a:rPr>
              <a:t>Review</a:t>
            </a:r>
            <a:r>
              <a:rPr lang="fr-FR" sz="3200" b="1" dirty="0">
                <a:solidFill>
                  <a:schemeClr val="accent5"/>
                </a:solidFill>
              </a:rPr>
              <a:t> of </a:t>
            </a:r>
            <a:r>
              <a:rPr lang="fr-FR" sz="3200" b="1" dirty="0" err="1">
                <a:solidFill>
                  <a:schemeClr val="accent5"/>
                </a:solidFill>
              </a:rPr>
              <a:t>Introductory</a:t>
            </a:r>
            <a:r>
              <a:rPr lang="fr-FR" sz="3200" b="1" dirty="0">
                <a:solidFill>
                  <a:schemeClr val="accent5"/>
                </a:solidFill>
              </a:rPr>
              <a:t> lectures and </a:t>
            </a:r>
            <a:r>
              <a:rPr lang="fr-FR" sz="3200" b="1" dirty="0" err="1">
                <a:solidFill>
                  <a:schemeClr val="accent5"/>
                </a:solidFill>
              </a:rPr>
              <a:t>practical</a:t>
            </a:r>
            <a:r>
              <a:rPr lang="fr-FR" sz="3200" b="1" dirty="0">
                <a:solidFill>
                  <a:schemeClr val="accent5"/>
                </a:solidFill>
              </a:rPr>
              <a:t> sessions </a:t>
            </a:r>
            <a:r>
              <a:rPr lang="fr-FR" sz="3200" b="1" dirty="0" err="1">
                <a:solidFill>
                  <a:schemeClr val="accent5"/>
                </a:solidFill>
              </a:rPr>
              <a:t>will</a:t>
            </a:r>
            <a:r>
              <a:rPr lang="fr-FR" sz="3200" b="1" dirty="0">
                <a:solidFill>
                  <a:schemeClr val="accent5"/>
                </a:solidFill>
              </a:rPr>
              <a:t> </a:t>
            </a:r>
            <a:r>
              <a:rPr lang="fr-FR" sz="3200" b="1" dirty="0" err="1">
                <a:solidFill>
                  <a:schemeClr val="accent5"/>
                </a:solidFill>
              </a:rPr>
              <a:t>be</a:t>
            </a:r>
            <a:r>
              <a:rPr lang="fr-FR" sz="3200" b="1" dirty="0">
                <a:solidFill>
                  <a:schemeClr val="accent5"/>
                </a:solidFill>
              </a:rPr>
              <a:t> more </a:t>
            </a:r>
            <a:r>
              <a:rPr lang="fr-FR" sz="3200" b="1" dirty="0" err="1">
                <a:solidFill>
                  <a:schemeClr val="accent5"/>
                </a:solidFill>
              </a:rPr>
              <a:t>than</a:t>
            </a:r>
            <a:r>
              <a:rPr lang="fr-FR" sz="3200" b="1" dirty="0">
                <a:solidFill>
                  <a:schemeClr val="accent5"/>
                </a:solidFill>
              </a:rPr>
              <a:t> </a:t>
            </a:r>
            <a:r>
              <a:rPr lang="fr-FR" sz="3200" b="1" dirty="0" err="1">
                <a:solidFill>
                  <a:schemeClr val="accent5"/>
                </a:solidFill>
              </a:rPr>
              <a:t>useful</a:t>
            </a:r>
            <a:r>
              <a:rPr lang="fr-FR" sz="3200" b="1" dirty="0">
                <a:solidFill>
                  <a:schemeClr val="accent5"/>
                </a:solidFill>
              </a:rPr>
              <a:t>…</a:t>
            </a:r>
            <a:r>
              <a:rPr lang="fr-FR" sz="4000" b="1" dirty="0" err="1">
                <a:solidFill>
                  <a:schemeClr val="accent5"/>
                </a:solidFill>
              </a:rPr>
              <a:t>necessary</a:t>
            </a:r>
            <a:r>
              <a:rPr lang="fr-FR" sz="4000" b="1" dirty="0">
                <a:solidFill>
                  <a:schemeClr val="accent5"/>
                </a:solidFill>
              </a:rPr>
              <a:t>!!!!</a:t>
            </a:r>
            <a:endParaRPr lang="fr-FR" sz="3200" b="1" dirty="0">
              <a:solidFill>
                <a:schemeClr val="accent5"/>
              </a:solidFill>
            </a:endParaRPr>
          </a:p>
          <a:p>
            <a:pPr algn="just"/>
            <a:endParaRPr lang="fr-FR" sz="3200" b="1" dirty="0">
              <a:solidFill>
                <a:schemeClr val="accent5"/>
              </a:solidFill>
            </a:endParaRPr>
          </a:p>
          <a:p>
            <a:pPr algn="just"/>
            <a:r>
              <a:rPr lang="fr-FR" sz="3200" b="1" dirty="0" err="1">
                <a:solidFill>
                  <a:schemeClr val="accent5"/>
                </a:solidFill>
              </a:rPr>
              <a:t>Some</a:t>
            </a:r>
            <a:r>
              <a:rPr lang="fr-FR" sz="3200" b="1" dirty="0">
                <a:solidFill>
                  <a:schemeClr val="accent5"/>
                </a:solidFill>
              </a:rPr>
              <a:t> </a:t>
            </a:r>
            <a:r>
              <a:rPr lang="fr-FR" sz="3200" b="1" dirty="0" err="1">
                <a:solidFill>
                  <a:schemeClr val="accent5"/>
                </a:solidFill>
              </a:rPr>
              <a:t>slides</a:t>
            </a:r>
            <a:r>
              <a:rPr lang="fr-FR" sz="3200" b="1" dirty="0">
                <a:solidFill>
                  <a:schemeClr val="accent5"/>
                </a:solidFill>
              </a:rPr>
              <a:t> </a:t>
            </a:r>
            <a:r>
              <a:rPr lang="fr-FR" sz="3200" b="1" dirty="0" err="1">
                <a:solidFill>
                  <a:schemeClr val="accent5"/>
                </a:solidFill>
              </a:rPr>
              <a:t>from</a:t>
            </a:r>
            <a:r>
              <a:rPr lang="fr-FR" sz="3200" b="1" dirty="0">
                <a:solidFill>
                  <a:schemeClr val="accent5"/>
                </a:solidFill>
              </a:rPr>
              <a:t> Lecture 2…</a:t>
            </a:r>
          </a:p>
        </p:txBody>
      </p:sp>
    </p:spTree>
    <p:extLst>
      <p:ext uri="{BB962C8B-B14F-4D97-AF65-F5344CB8AC3E}">
        <p14:creationId xmlns:p14="http://schemas.microsoft.com/office/powerpoint/2010/main" val="1010126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27071" y="33867"/>
            <a:ext cx="10362724" cy="584200"/>
          </a:xfrm>
          <a:prstGeom prst="rect">
            <a:avLst/>
          </a:prstGeom>
        </p:spPr>
        <p:txBody>
          <a:bodyPr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4400" dirty="0">
                <a:solidFill>
                  <a:prstClr val="black"/>
                </a:solidFill>
                <a:latin typeface="Bahnschrift Light SemiCondensed" panose="020B0502040204020203" pitchFamily="34" charset="0"/>
                <a:ea typeface="MS PGothic" charset="0"/>
              </a:rPr>
              <a:t>Re/</a:t>
            </a:r>
            <a:r>
              <a:rPr lang="es-ES" sz="4400" dirty="0" err="1">
                <a:solidFill>
                  <a:prstClr val="black"/>
                </a:solidFill>
                <a:latin typeface="Bahnschrift Light SemiCondensed" panose="020B0502040204020203" pitchFamily="34" charset="0"/>
                <a:ea typeface="MS PGothic" charset="0"/>
              </a:rPr>
              <a:t>analysis</a:t>
            </a:r>
            <a:r>
              <a:rPr lang="es-ES" sz="4400" dirty="0">
                <a:solidFill>
                  <a:prstClr val="black"/>
                </a:solidFill>
                <a:latin typeface="Bahnschrift Light SemiCondensed" panose="020B0502040204020203" pitchFamily="34" charset="0"/>
                <a:ea typeface="MS PGothic" charset="0"/>
              </a:rPr>
              <a:t> </a:t>
            </a:r>
            <a:r>
              <a:rPr lang="es-ES" sz="4400" dirty="0" err="1">
                <a:solidFill>
                  <a:prstClr val="black"/>
                </a:solidFill>
                <a:latin typeface="Bahnschrift Light SemiCondensed" panose="020B0502040204020203" pitchFamily="34" charset="0"/>
                <a:ea typeface="MS PGothic" charset="0"/>
              </a:rPr>
              <a:t>products</a:t>
            </a:r>
            <a:endParaRPr lang="es-ES" sz="4400" dirty="0">
              <a:solidFill>
                <a:prstClr val="black"/>
              </a:solidFill>
              <a:latin typeface="Bahnschrift Light SemiCondensed" panose="020B0502040204020203" pitchFamily="34" charset="0"/>
              <a:ea typeface="MS PGothic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27073" y="838205"/>
            <a:ext cx="1196492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An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analysis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is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a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snapshot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of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the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state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of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the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ocean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at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any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given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time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.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It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is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done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using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a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model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, data and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observations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to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provide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a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best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fit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produced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on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the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fly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.</a:t>
            </a: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dirty="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An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oceanographic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reanalysis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consists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in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modelling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the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state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of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the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ocean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over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a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long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period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of time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(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several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years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)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while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correcting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it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with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the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best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available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past</a:t>
            </a:r>
            <a:r>
              <a:rPr lang="es-ES" sz="24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observations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.</a:t>
            </a: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dirty="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i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From</a:t>
            </a:r>
            <a:r>
              <a:rPr lang="es-ES" i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i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the</a:t>
            </a:r>
            <a:r>
              <a:rPr lang="es-ES" i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Blue Book </a:t>
            </a:r>
            <a:r>
              <a:rPr lang="es-ES" i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Copernicus</a:t>
            </a:r>
            <a:r>
              <a:rPr lang="es-ES" i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i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for</a:t>
            </a:r>
            <a:r>
              <a:rPr lang="es-ES" i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a </a:t>
            </a:r>
            <a:r>
              <a:rPr lang="es-ES" i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Sustainable</a:t>
            </a:r>
            <a:r>
              <a:rPr lang="es-ES" i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i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Ocean</a:t>
            </a:r>
            <a:endParaRPr lang="es-ES" i="1" dirty="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dirty="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031" y="3619500"/>
            <a:ext cx="8676359" cy="32385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019780" y="6019800"/>
            <a:ext cx="38433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dirty="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i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From</a:t>
            </a:r>
            <a:r>
              <a:rPr lang="es-ES" i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E. </a:t>
            </a:r>
            <a:r>
              <a:rPr lang="es-ES" i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Kalnay</a:t>
            </a:r>
            <a:r>
              <a:rPr lang="es-ES" i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, www2.atmos.umd.edu</a:t>
            </a:r>
            <a:endParaRPr lang="es-ES" sz="2400" dirty="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34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379511" y="121385"/>
            <a:ext cx="10362724" cy="584200"/>
          </a:xfrm>
          <a:prstGeom prst="rect">
            <a:avLst/>
          </a:prstGeom>
        </p:spPr>
        <p:txBody>
          <a:bodyPr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4400" dirty="0">
                <a:solidFill>
                  <a:prstClr val="black"/>
                </a:solidFill>
                <a:latin typeface="Bahnschrift Light SemiCondensed" panose="020B0502040204020203" pitchFamily="34" charset="0"/>
                <a:ea typeface="MS PGothic" charset="0"/>
              </a:rPr>
              <a:t>Re/</a:t>
            </a:r>
            <a:r>
              <a:rPr lang="es-ES" sz="4400" dirty="0" err="1">
                <a:solidFill>
                  <a:prstClr val="black"/>
                </a:solidFill>
                <a:latin typeface="Bahnschrift Light SemiCondensed" panose="020B0502040204020203" pitchFamily="34" charset="0"/>
                <a:ea typeface="MS PGothic" charset="0"/>
              </a:rPr>
              <a:t>analysis</a:t>
            </a:r>
            <a:r>
              <a:rPr lang="es-ES" sz="4400" dirty="0">
                <a:solidFill>
                  <a:prstClr val="black"/>
                </a:solidFill>
                <a:latin typeface="Bahnschrift Light SemiCondensed" panose="020B0502040204020203" pitchFamily="34" charset="0"/>
                <a:ea typeface="MS PGothic" charset="0"/>
              </a:rPr>
              <a:t> data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0" y="4724400"/>
            <a:ext cx="2589886" cy="2133600"/>
            <a:chOff x="0" y="3276600"/>
            <a:chExt cx="4644464" cy="3581400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76600"/>
              <a:ext cx="4644464" cy="3581400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21796">
              <a:off x="1249643" y="5930158"/>
              <a:ext cx="1356875" cy="694985"/>
            </a:xfrm>
            <a:prstGeom prst="rect">
              <a:avLst/>
            </a:prstGeom>
          </p:spPr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506" y="762000"/>
            <a:ext cx="7877639" cy="52503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666109" y="6011614"/>
            <a:ext cx="95258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00" dirty="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https</a:t>
            </a:r>
            <a:r>
              <a:rPr lang="es-ES" sz="16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://</a:t>
            </a:r>
            <a:r>
              <a:rPr lang="es-ES" sz="16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www.ecmwf.int</a:t>
            </a:r>
            <a:r>
              <a:rPr lang="es-ES" sz="16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/en/</a:t>
            </a:r>
            <a:r>
              <a:rPr lang="es-ES" sz="16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about</a:t>
            </a:r>
            <a:r>
              <a:rPr lang="es-ES" sz="16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/media-centre/</a:t>
            </a:r>
            <a:r>
              <a:rPr lang="es-ES" sz="16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focus</a:t>
            </a:r>
            <a:r>
              <a:rPr lang="es-ES" sz="16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/2020/</a:t>
            </a:r>
            <a:r>
              <a:rPr lang="es-ES" sz="16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fact-sheet-reanalysis</a:t>
            </a:r>
            <a:endParaRPr lang="es-ES" sz="1600" dirty="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0851" y="1360944"/>
            <a:ext cx="38872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Reanalysis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data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provide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the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most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complete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picture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currently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possible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of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past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weather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and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climate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. </a:t>
            </a: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dirty="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‘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Maps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without</a:t>
            </a:r>
            <a:r>
              <a:rPr lang="es-E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gaps’.</a:t>
            </a: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dirty="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6952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4"/>
          <p:cNvSpPr>
            <a:spLocks noChangeArrowheads="1"/>
          </p:cNvSpPr>
          <p:nvPr/>
        </p:nvSpPr>
        <p:spPr bwMode="auto">
          <a:xfrm>
            <a:off x="0" y="838201"/>
            <a:ext cx="5333801" cy="6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000" dirty="0">
                <a:solidFill>
                  <a:srgbClr val="231F20"/>
                </a:solidFill>
                <a:latin typeface="Calibri" charset="0"/>
                <a:ea typeface="MS PGothic" charset="0"/>
                <a:cs typeface="MS PGothic" charset="0"/>
              </a:rPr>
              <a:t>Climate is the statistical ensemble of states  occurring in the system Atmosphere-Ocean-Solid Earth in a period of several decades (</a:t>
            </a:r>
            <a:r>
              <a:rPr lang="en-US" sz="2000" dirty="0" err="1">
                <a:solidFill>
                  <a:srgbClr val="231F20"/>
                </a:solidFill>
                <a:latin typeface="Calibri" charset="0"/>
                <a:ea typeface="MS PGothic" charset="0"/>
                <a:cs typeface="MS PGothic" charset="0"/>
              </a:rPr>
              <a:t>Monin</a:t>
            </a:r>
            <a:r>
              <a:rPr lang="en-US" sz="2000" dirty="0">
                <a:solidFill>
                  <a:srgbClr val="231F20"/>
                </a:solidFill>
                <a:latin typeface="Calibri" charset="0"/>
                <a:ea typeface="MS PGothic" charset="0"/>
                <a:cs typeface="MS PGothic" charset="0"/>
              </a:rPr>
              <a:t>, 1979)</a:t>
            </a: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2000" dirty="0">
              <a:solidFill>
                <a:srgbClr val="231F20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000" dirty="0">
                <a:solidFill>
                  <a:srgbClr val="231F20"/>
                </a:solidFill>
                <a:latin typeface="Calibri" charset="0"/>
                <a:ea typeface="MS PGothic" charset="0"/>
                <a:cs typeface="MS PGothic" charset="0"/>
              </a:rPr>
              <a:t>Climate may be defined as the multivariate, multiple-time probability distribution of status of the ocean-ice-atmosphere system (North et al. 1982)</a:t>
            </a: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2000" dirty="0">
              <a:solidFill>
                <a:srgbClr val="231F20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s-ES" sz="20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Climate</a:t>
            </a:r>
            <a:r>
              <a:rPr lang="es-ES" sz="20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normals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: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Period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averages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computed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for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a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uniform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and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relatively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long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period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comprising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at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least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three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consecutive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ten-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year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periods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_tradnl" sz="2000" dirty="0">
                <a:solidFill>
                  <a:srgbClr val="000000"/>
                </a:solidFill>
                <a:latin typeface="Calibri" charset="0"/>
                <a:ea typeface="MS PGothic" charset="0"/>
                <a:cs typeface="DejaVu Sans" charset="0"/>
              </a:rPr>
              <a:t>(WMO No-1203).</a:t>
            </a: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_tradnl" sz="2000" dirty="0">
              <a:solidFill>
                <a:srgbClr val="000000"/>
              </a:solidFill>
              <a:latin typeface="Calibri" charset="0"/>
              <a:ea typeface="MS PGothic" charset="0"/>
              <a:cs typeface="DejaVu Sans" charset="0"/>
            </a:endParaRP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s-ES_tradnl" sz="2000" dirty="0" err="1">
                <a:solidFill>
                  <a:srgbClr val="000000"/>
                </a:solidFill>
                <a:latin typeface="Calibri" charset="0"/>
                <a:ea typeface="MS PGothic" charset="0"/>
                <a:cs typeface="DejaVu Sans" charset="0"/>
              </a:rPr>
              <a:t>Climate</a:t>
            </a:r>
            <a:r>
              <a:rPr lang="es-ES_tradnl" sz="2000" dirty="0">
                <a:solidFill>
                  <a:srgbClr val="000000"/>
                </a:solidFill>
                <a:latin typeface="Calibri" charset="0"/>
                <a:ea typeface="MS PGothic" charset="0"/>
                <a:cs typeface="DejaVu Sans" charset="0"/>
              </a:rPr>
              <a:t> </a:t>
            </a:r>
            <a:r>
              <a:rPr lang="es-ES_tradnl" sz="2000" dirty="0" err="1">
                <a:solidFill>
                  <a:srgbClr val="000000"/>
                </a:solidFill>
                <a:latin typeface="Calibri" charset="0"/>
                <a:ea typeface="MS PGothic" charset="0"/>
                <a:cs typeface="DejaVu Sans" charset="0"/>
              </a:rPr>
              <a:t>includes</a:t>
            </a:r>
            <a:r>
              <a:rPr lang="es-ES_tradnl" sz="2000" dirty="0">
                <a:solidFill>
                  <a:srgbClr val="000000"/>
                </a:solidFill>
                <a:latin typeface="Calibri" charset="0"/>
                <a:ea typeface="MS PGothic" charset="0"/>
                <a:cs typeface="DejaVu Sans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arithmetic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mean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,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but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it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can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also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include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values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such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as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the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standard</a:t>
            </a:r>
            <a:r>
              <a:rPr lang="es-ES" sz="20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deviation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,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percentile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points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,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number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of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exceedances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of a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threshold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or</a:t>
            </a:r>
            <a:r>
              <a:rPr lang="es-ES" sz="20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extreme </a:t>
            </a:r>
            <a:r>
              <a:rPr lang="es-ES" sz="2000" b="1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values</a:t>
            </a:r>
            <a:endParaRPr lang="es-ES_tradnl" sz="2000" dirty="0">
              <a:solidFill>
                <a:srgbClr val="000000"/>
              </a:solidFill>
              <a:latin typeface="Calibri" charset="0"/>
              <a:ea typeface="MS PGothic" charset="0"/>
              <a:cs typeface="DejaVu Sans" charset="0"/>
            </a:endParaRP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_tradnl" sz="2400" dirty="0">
              <a:solidFill>
                <a:srgbClr val="000000"/>
              </a:solidFill>
              <a:latin typeface="Calibri" charset="0"/>
              <a:ea typeface="MS PGothic" charset="0"/>
              <a:cs typeface="DejaVu Sans" charset="0"/>
              <a:hlinkClick r:id="rId3"/>
            </a:endParaRPr>
          </a:p>
          <a:p>
            <a:pPr defTabSz="121761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sz="2400" dirty="0">
              <a:solidFill>
                <a:srgbClr val="000000"/>
              </a:solidFill>
              <a:latin typeface="Calibri" charset="0"/>
              <a:ea typeface="MS PGothic" charset="0"/>
              <a:cs typeface="DejaVu Sans" charset="0"/>
              <a:hlinkClick r:id="rId3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15714" r="7563" b="22245"/>
          <a:stretch/>
        </p:blipFill>
        <p:spPr>
          <a:xfrm>
            <a:off x="5276537" y="914405"/>
            <a:ext cx="6651737" cy="265758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18163" r="6544" b="22517"/>
          <a:stretch/>
        </p:blipFill>
        <p:spPr>
          <a:xfrm>
            <a:off x="5273055" y="3725049"/>
            <a:ext cx="6691876" cy="2544469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79511" y="121385"/>
            <a:ext cx="10362724" cy="584200"/>
          </a:xfrm>
          <a:prstGeom prst="rect">
            <a:avLst/>
          </a:prstGeom>
        </p:spPr>
        <p:txBody>
          <a:bodyPr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4400" dirty="0" err="1">
                <a:solidFill>
                  <a:prstClr val="black"/>
                </a:solidFill>
                <a:latin typeface="Bahnschrift Light SemiCondensed" panose="020B0502040204020203" pitchFamily="34" charset="0"/>
                <a:ea typeface="MS PGothic" charset="0"/>
              </a:rPr>
              <a:t>Climatology</a:t>
            </a:r>
            <a:r>
              <a:rPr lang="es-ES" sz="4400" dirty="0">
                <a:solidFill>
                  <a:prstClr val="black"/>
                </a:solidFill>
                <a:latin typeface="Bahnschrift Light SemiCondensed" panose="020B0502040204020203" pitchFamily="34" charset="0"/>
                <a:ea typeface="MS PGothic" charset="0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66805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87" y="3795318"/>
            <a:ext cx="5712419" cy="265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414" y="4418633"/>
            <a:ext cx="2670504" cy="1668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" y="1219201"/>
            <a:ext cx="8871297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>
              <a:latin typeface="Segoe Print" panose="02000600000000000000" pitchFamily="2" charset="0"/>
            </a:endParaRPr>
          </a:p>
          <a:p>
            <a:r>
              <a:rPr lang="fr-FR" sz="2000" dirty="0">
                <a:latin typeface="Segoe Print" panose="02000600000000000000" pitchFamily="2" charset="0"/>
              </a:rPr>
              <a:t>CMEMS -An </a:t>
            </a:r>
            <a:r>
              <a:rPr lang="fr-FR" sz="2000" dirty="0" err="1">
                <a:latin typeface="Segoe Print" panose="02000600000000000000" pitchFamily="2" charset="0"/>
              </a:rPr>
              <a:t>operational</a:t>
            </a:r>
            <a:r>
              <a:rPr lang="fr-FR" sz="2000" dirty="0">
                <a:latin typeface="Segoe Print" panose="02000600000000000000" pitchFamily="2" charset="0"/>
              </a:rPr>
              <a:t> </a:t>
            </a:r>
            <a:r>
              <a:rPr lang="fr-FR" sz="2000" dirty="0" err="1">
                <a:latin typeface="Segoe Print" panose="02000600000000000000" pitchFamily="2" charset="0"/>
              </a:rPr>
              <a:t>European</a:t>
            </a:r>
            <a:r>
              <a:rPr lang="fr-FR" sz="2000" dirty="0">
                <a:latin typeface="Segoe Print" panose="02000600000000000000" pitchFamily="2" charset="0"/>
              </a:rPr>
              <a:t> service by </a:t>
            </a:r>
            <a:r>
              <a:rPr lang="fr-FR" sz="2000" dirty="0" err="1">
                <a:latin typeface="Segoe Print" panose="02000600000000000000" pitchFamily="2" charset="0"/>
              </a:rPr>
              <a:t>European</a:t>
            </a:r>
            <a:r>
              <a:rPr lang="fr-FR" sz="2000" dirty="0">
                <a:latin typeface="Segoe Print" panose="02000600000000000000" pitchFamily="2" charset="0"/>
              </a:rPr>
              <a:t> experts to </a:t>
            </a:r>
            <a:r>
              <a:rPr lang="fr-FR" sz="2000" dirty="0" err="1">
                <a:latin typeface="Segoe Print" panose="02000600000000000000" pitchFamily="2" charset="0"/>
              </a:rPr>
              <a:t>offer</a:t>
            </a:r>
            <a:r>
              <a:rPr lang="fr-FR" sz="2000" dirty="0">
                <a:latin typeface="Segoe Print" panose="02000600000000000000" pitchFamily="2" charset="0"/>
              </a:rPr>
              <a:t> the best </a:t>
            </a:r>
            <a:r>
              <a:rPr lang="fr-FR" sz="2000" dirty="0" err="1">
                <a:latin typeface="Segoe Print" panose="02000600000000000000" pitchFamily="2" charset="0"/>
              </a:rPr>
              <a:t>worldwide</a:t>
            </a:r>
            <a:r>
              <a:rPr lang="fr-FR" sz="2000" dirty="0">
                <a:latin typeface="Segoe Print" panose="02000600000000000000" pitchFamily="2" charset="0"/>
              </a:rPr>
              <a:t> information on Marine </a:t>
            </a:r>
            <a:r>
              <a:rPr lang="fr-FR" sz="2000" dirty="0" err="1">
                <a:latin typeface="Segoe Print" panose="02000600000000000000" pitchFamily="2" charset="0"/>
              </a:rPr>
              <a:t>Environment</a:t>
            </a:r>
            <a:r>
              <a:rPr lang="fr-FR" sz="2000" dirty="0">
                <a:latin typeface="Segoe Print" panose="02000600000000000000" pitchFamily="2" charset="0"/>
              </a:rPr>
              <a:t> </a:t>
            </a:r>
            <a:r>
              <a:rPr lang="fr-FR" sz="2000" dirty="0" err="1">
                <a:latin typeface="Segoe Print" panose="02000600000000000000" pitchFamily="2" charset="0"/>
              </a:rPr>
              <a:t>based</a:t>
            </a:r>
            <a:r>
              <a:rPr lang="fr-FR" sz="2000" dirty="0">
                <a:latin typeface="Segoe Print" panose="02000600000000000000" pitchFamily="2" charset="0"/>
              </a:rPr>
              <a:t> on observations and </a:t>
            </a:r>
            <a:r>
              <a:rPr lang="fr-FR" sz="2000" dirty="0" err="1">
                <a:latin typeface="Segoe Print" panose="02000600000000000000" pitchFamily="2" charset="0"/>
              </a:rPr>
              <a:t>models</a:t>
            </a:r>
            <a:endParaRPr lang="fr-FR" sz="2000" dirty="0">
              <a:latin typeface="Segoe Print" panose="02000600000000000000" pitchFamily="2" charset="0"/>
            </a:endParaRPr>
          </a:p>
          <a:p>
            <a:endParaRPr lang="fr-FR" sz="2000" dirty="0">
              <a:latin typeface="Segoe Print" panose="02000600000000000000" pitchFamily="2" charset="0"/>
            </a:endParaRPr>
          </a:p>
          <a:p>
            <a:r>
              <a:rPr lang="fr-FR" sz="2000" dirty="0" err="1">
                <a:latin typeface="Segoe Print" panose="02000600000000000000" pitchFamily="2" charset="0"/>
              </a:rPr>
              <a:t>Domains</a:t>
            </a:r>
            <a:r>
              <a:rPr lang="fr-FR" sz="2000" dirty="0">
                <a:latin typeface="Segoe Print" panose="02000600000000000000" pitchFamily="2" charset="0"/>
              </a:rPr>
              <a:t>: Global and 6 </a:t>
            </a:r>
            <a:r>
              <a:rPr lang="fr-FR" sz="2000" dirty="0" err="1">
                <a:latin typeface="Segoe Print" panose="02000600000000000000" pitchFamily="2" charset="0"/>
              </a:rPr>
              <a:t>regional</a:t>
            </a:r>
            <a:r>
              <a:rPr lang="fr-FR" sz="2000" dirty="0">
                <a:latin typeface="Segoe Print" panose="02000600000000000000" pitchFamily="2" charset="0"/>
              </a:rPr>
              <a:t> </a:t>
            </a:r>
            <a:r>
              <a:rPr lang="fr-FR" sz="2000" dirty="0" err="1">
                <a:latin typeface="Segoe Print" panose="02000600000000000000" pitchFamily="2" charset="0"/>
              </a:rPr>
              <a:t>domains</a:t>
            </a:r>
            <a:endParaRPr lang="fr-FR" sz="2000" dirty="0">
              <a:latin typeface="Segoe Print" panose="02000600000000000000" pitchFamily="2" charset="0"/>
            </a:endParaRPr>
          </a:p>
          <a:p>
            <a:endParaRPr lang="fr-FR" sz="1400" dirty="0">
              <a:latin typeface="Segoe Print" panose="02000600000000000000" pitchFamily="2" charset="0"/>
            </a:endParaRPr>
          </a:p>
          <a:p>
            <a:endParaRPr lang="fr-FR" sz="1400" dirty="0">
              <a:latin typeface="Segoe Print" panose="02000600000000000000" pitchFamily="2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38" y="3352801"/>
            <a:ext cx="4166587" cy="350520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915" y="1447801"/>
            <a:ext cx="2973689" cy="190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3"/>
          <p:cNvSpPr/>
          <p:nvPr/>
        </p:nvSpPr>
        <p:spPr>
          <a:xfrm>
            <a:off x="1" y="2"/>
            <a:ext cx="12192000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err="1">
                <a:latin typeface="Segoe Print" panose="02000600000000000000" pitchFamily="2" charset="0"/>
              </a:rPr>
              <a:t>Copernicus</a:t>
            </a:r>
            <a:r>
              <a:rPr lang="fr-FR" sz="2800" dirty="0">
                <a:latin typeface="Segoe Print" panose="02000600000000000000" pitchFamily="2" charset="0"/>
              </a:rPr>
              <a:t> Marine </a:t>
            </a:r>
            <a:r>
              <a:rPr lang="fr-FR" sz="2800" dirty="0" err="1">
                <a:latin typeface="Segoe Print" panose="02000600000000000000" pitchFamily="2" charset="0"/>
              </a:rPr>
              <a:t>Environment</a:t>
            </a:r>
            <a:r>
              <a:rPr lang="fr-FR" sz="2800" dirty="0">
                <a:latin typeface="Segoe Print" panose="02000600000000000000" pitchFamily="2" charset="0"/>
              </a:rPr>
              <a:t> Monitoring Service </a:t>
            </a: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3" name="Imagen 2" descr="Captura de pantalla 2021-10-18 a la(s) 17.29.5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47" y="5809"/>
            <a:ext cx="3658553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21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E130CED-0E3A-2041-A3DD-B37DA75CD77B}"/>
              </a:ext>
            </a:extLst>
          </p:cNvPr>
          <p:cNvSpPr/>
          <p:nvPr/>
        </p:nvSpPr>
        <p:spPr>
          <a:xfrm>
            <a:off x="425778" y="152400"/>
            <a:ext cx="319593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 err="1">
                <a:latin typeface="Helvetica" pitchFamily="2" charset="0"/>
              </a:rPr>
              <a:t>User</a:t>
            </a:r>
            <a:r>
              <a:rPr lang="es-ES" sz="3200" dirty="0">
                <a:latin typeface="Helvetica" pitchFamily="2" charset="0"/>
              </a:rPr>
              <a:t> </a:t>
            </a:r>
            <a:r>
              <a:rPr lang="es-ES" sz="3200" dirty="0" err="1">
                <a:latin typeface="Helvetica" pitchFamily="2" charset="0"/>
              </a:rPr>
              <a:t>registration</a:t>
            </a:r>
            <a:endParaRPr lang="es-ES" sz="3200" b="0" i="0" u="none" strike="noStrike" dirty="0">
              <a:effectLst/>
              <a:latin typeface="Helvetica" pitchFamily="2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8F804E0-3E3C-BC48-BA40-CF7A4114D48B}"/>
              </a:ext>
            </a:extLst>
          </p:cNvPr>
          <p:cNvSpPr/>
          <p:nvPr/>
        </p:nvSpPr>
        <p:spPr>
          <a:xfrm>
            <a:off x="3292284" y="6396336"/>
            <a:ext cx="44092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err="1"/>
              <a:t>https</a:t>
            </a:r>
            <a:r>
              <a:rPr lang="es-ES_tradnl" sz="1400" dirty="0"/>
              <a:t>://</a:t>
            </a:r>
            <a:r>
              <a:rPr lang="es-ES_tradnl" sz="1400" dirty="0" err="1"/>
              <a:t>resources.marine.copernicus.eu</a:t>
            </a:r>
            <a:r>
              <a:rPr lang="es-ES_tradnl" sz="1400" dirty="0"/>
              <a:t>/</a:t>
            </a:r>
            <a:r>
              <a:rPr lang="es-ES_tradnl" sz="1400" dirty="0" err="1"/>
              <a:t>registration-form</a:t>
            </a:r>
            <a:endParaRPr lang="es-ES_tradnl" sz="1400" dirty="0"/>
          </a:p>
        </p:txBody>
      </p:sp>
      <p:pic>
        <p:nvPicPr>
          <p:cNvPr id="2" name="Imagen 1" descr="regist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28" y="1095314"/>
            <a:ext cx="10926361" cy="51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75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0D3195E-4522-504C-9D4A-34E4720CB21A}"/>
              </a:ext>
            </a:extLst>
          </p:cNvPr>
          <p:cNvSpPr/>
          <p:nvPr/>
        </p:nvSpPr>
        <p:spPr>
          <a:xfrm>
            <a:off x="0" y="108782"/>
            <a:ext cx="11938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latin typeface="Helvetica" pitchFamily="2" charset="0"/>
              </a:rPr>
              <a:t>Data </a:t>
            </a:r>
            <a:r>
              <a:rPr lang="es-ES" sz="3200" dirty="0" err="1">
                <a:latin typeface="Helvetica" pitchFamily="2" charset="0"/>
              </a:rPr>
              <a:t>description</a:t>
            </a:r>
            <a:r>
              <a:rPr lang="es-ES" sz="3200" dirty="0">
                <a:latin typeface="Helvetica" pitchFamily="2" charset="0"/>
              </a:rPr>
              <a:t>: </a:t>
            </a:r>
            <a:r>
              <a:rPr lang="es-ES" sz="3200" dirty="0" err="1">
                <a:latin typeface="Helvetica" pitchFamily="2" charset="0"/>
              </a:rPr>
              <a:t>user</a:t>
            </a:r>
            <a:r>
              <a:rPr lang="es-ES" sz="3200" dirty="0">
                <a:latin typeface="Helvetica" pitchFamily="2" charset="0"/>
              </a:rPr>
              <a:t> manual and </a:t>
            </a:r>
            <a:r>
              <a:rPr lang="es-ES" sz="3200" dirty="0" err="1">
                <a:latin typeface="Helvetica" pitchFamily="2" charset="0"/>
              </a:rPr>
              <a:t>quality</a:t>
            </a:r>
            <a:r>
              <a:rPr lang="es-ES" sz="3200" dirty="0">
                <a:latin typeface="Helvetica" pitchFamily="2" charset="0"/>
              </a:rPr>
              <a:t> </a:t>
            </a:r>
            <a:r>
              <a:rPr lang="es-ES" sz="3200" dirty="0" err="1">
                <a:latin typeface="Helvetica" pitchFamily="2" charset="0"/>
              </a:rPr>
              <a:t>information</a:t>
            </a:r>
            <a:r>
              <a:rPr lang="es-ES" sz="3200" dirty="0">
                <a:latin typeface="Helvetica" pitchFamily="2" charset="0"/>
              </a:rPr>
              <a:t> </a:t>
            </a:r>
            <a:r>
              <a:rPr lang="es-ES" sz="3200" dirty="0" err="1">
                <a:latin typeface="Helvetica" pitchFamily="2" charset="0"/>
              </a:rPr>
              <a:t>documents</a:t>
            </a:r>
            <a:endParaRPr lang="es-ES" sz="3200" b="0" i="0" u="none" strike="noStrike" dirty="0">
              <a:effectLst/>
              <a:latin typeface="Helvetica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5429EE9-0C55-2141-991F-FAD4A282CEA8}"/>
              </a:ext>
            </a:extLst>
          </p:cNvPr>
          <p:cNvSpPr/>
          <p:nvPr/>
        </p:nvSpPr>
        <p:spPr>
          <a:xfrm>
            <a:off x="432836" y="5846941"/>
            <a:ext cx="5391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/>
              <a:t>https://</a:t>
            </a:r>
            <a:r>
              <a:rPr lang="es-ES_tradnl" dirty="0" err="1"/>
              <a:t>marine.copernicus.eu</a:t>
            </a:r>
            <a:r>
              <a:rPr lang="es-ES_tradnl" dirty="0"/>
              <a:t>/</a:t>
            </a:r>
            <a:r>
              <a:rPr lang="es-ES_tradnl" dirty="0" err="1"/>
              <a:t>tutorials</a:t>
            </a:r>
            <a:r>
              <a:rPr lang="es-ES_tradnl" dirty="0"/>
              <a:t>/</a:t>
            </a:r>
            <a:r>
              <a:rPr lang="es-ES_tradnl" dirty="0" err="1"/>
              <a:t>getting-started</a:t>
            </a:r>
            <a:r>
              <a:rPr lang="es-ES_tradnl" dirty="0"/>
              <a:t>/</a:t>
            </a:r>
          </a:p>
        </p:txBody>
      </p:sp>
      <p:pic>
        <p:nvPicPr>
          <p:cNvPr id="2" name="Imagen 1" descr="Captura de pantalla 2023-03-27 a las 10.43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826010"/>
            <a:ext cx="10752667" cy="569640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79500" y="4296833"/>
            <a:ext cx="1714500" cy="910167"/>
          </a:xfrm>
          <a:prstGeom prst="rect">
            <a:avLst/>
          </a:prstGeom>
          <a:noFill/>
          <a:ln w="222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2928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" y="10"/>
            <a:ext cx="12191999" cy="1067135"/>
            <a:chOff x="0" y="0"/>
            <a:chExt cx="12191999" cy="106713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9" y="0"/>
              <a:ext cx="1078992" cy="1067135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8560" y="1"/>
              <a:ext cx="764899" cy="105084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008" y="5143"/>
              <a:ext cx="9921239" cy="1036557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0" y="1"/>
              <a:ext cx="1097281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1237974" y="5143"/>
              <a:ext cx="954025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4723962" y="1259728"/>
            <a:ext cx="28729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latin typeface="Comic Sans MS" panose="030F0702030302020204" pitchFamily="66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82572" y="2967103"/>
            <a:ext cx="107701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Main Objective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Data source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Study Area</a:t>
            </a:r>
          </a:p>
          <a:p>
            <a:pPr algn="ctr"/>
            <a:r>
              <a:rPr lang="fr-FR" sz="2800" b="1" dirty="0">
                <a:latin typeface="Comic Sans MS" panose="030F0702030302020204" pitchFamily="66" charset="0"/>
              </a:rPr>
              <a:t>Software</a:t>
            </a:r>
          </a:p>
          <a:p>
            <a:pPr algn="ctr"/>
            <a:r>
              <a:rPr lang="fr-FR" sz="2800" b="1" dirty="0" err="1">
                <a:latin typeface="Comic Sans MS" panose="030F0702030302020204" pitchFamily="66" charset="0"/>
              </a:rPr>
              <a:t>Some</a:t>
            </a:r>
            <a:r>
              <a:rPr lang="fr-FR" sz="2800" b="1" dirty="0">
                <a:latin typeface="Comic Sans MS" panose="030F0702030302020204" pitchFamily="66" charset="0"/>
              </a:rPr>
              <a:t> </a:t>
            </a:r>
            <a:r>
              <a:rPr lang="fr-FR" sz="2800" b="1" dirty="0" err="1">
                <a:latin typeface="Comic Sans MS" panose="030F0702030302020204" pitchFamily="66" charset="0"/>
              </a:rPr>
              <a:t>theoretical</a:t>
            </a:r>
            <a:r>
              <a:rPr lang="fr-FR" sz="2800" b="1" dirty="0">
                <a:latin typeface="Comic Sans MS" panose="030F0702030302020204" pitchFamily="66" charset="0"/>
              </a:rPr>
              <a:t> background (</a:t>
            </a:r>
            <a:r>
              <a:rPr lang="fr-FR" sz="2800" b="1" dirty="0" err="1">
                <a:latin typeface="Comic Sans MS" panose="030F0702030302020204" pitchFamily="66" charset="0"/>
              </a:rPr>
              <a:t>little</a:t>
            </a:r>
            <a:r>
              <a:rPr lang="fr-FR" sz="2800" b="1" dirty="0">
                <a:latin typeface="Comic Sans MS" panose="030F0702030302020204" pitchFamily="66" charset="0"/>
              </a:rPr>
              <a:t> </a:t>
            </a:r>
            <a:r>
              <a:rPr lang="fr-FR" sz="2800" b="1" dirty="0" err="1">
                <a:latin typeface="Comic Sans MS" panose="030F0702030302020204" pitchFamily="66" charset="0"/>
              </a:rPr>
              <a:t>reminder</a:t>
            </a:r>
            <a:r>
              <a:rPr lang="fr-FR" sz="2800" b="1" dirty="0">
                <a:latin typeface="Comic Sans MS" panose="030F0702030302020204" pitchFamily="66" charset="0"/>
              </a:rPr>
              <a:t>!)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531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" y="10"/>
            <a:ext cx="12191999" cy="1067135"/>
            <a:chOff x="0" y="0"/>
            <a:chExt cx="12191999" cy="106713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9" y="0"/>
              <a:ext cx="1078992" cy="1067135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8560" y="1"/>
              <a:ext cx="764899" cy="105084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008" y="5143"/>
              <a:ext cx="9921239" cy="1036557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0" y="1"/>
              <a:ext cx="1097281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1237974" y="5143"/>
              <a:ext cx="954025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Rectángulo 8"/>
          <p:cNvSpPr/>
          <p:nvPr/>
        </p:nvSpPr>
        <p:spPr>
          <a:xfrm>
            <a:off x="617219" y="2327023"/>
            <a:ext cx="111008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Understanding of the Mediterranean Sea functioning through a climate analysis</a:t>
            </a:r>
          </a:p>
          <a:p>
            <a:pPr algn="just"/>
            <a:endParaRPr lang="en-GB" sz="2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just"/>
            <a:endParaRPr lang="en-GB" sz="2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GB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Focus on different physical variables (S, T,</a:t>
            </a:r>
            <a:r>
              <a:rPr lang="en-GB" sz="2000" b="1" i="1" dirty="0">
                <a:solidFill>
                  <a:schemeClr val="accent5"/>
                </a:solidFill>
                <a:latin typeface="Comic Sans MS" panose="030F0702030302020204" pitchFamily="66" charset="0"/>
              </a:rPr>
              <a:t> V</a:t>
            </a:r>
            <a:r>
              <a:rPr lang="en-GB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SSH, MLD) </a:t>
            </a:r>
          </a:p>
          <a:p>
            <a:pPr algn="just"/>
            <a:endParaRPr lang="en-GB" sz="2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just"/>
            <a:endParaRPr lang="en-GB" sz="2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GB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Analysing different scales of variability may provide insight on processes/characteristics relevant in different regions (vertical structure, deep-water formation, </a:t>
            </a:r>
            <a:r>
              <a:rPr lang="en-GB" sz="20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mesoscale</a:t>
            </a:r>
            <a:r>
              <a:rPr lang="en-GB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variability, ocean-atmosphere interaction, circulation, seasonal cycle, long-term trends)</a:t>
            </a:r>
          </a:p>
          <a:p>
            <a:pPr algn="just"/>
            <a:endParaRPr lang="en-GB" sz="2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just"/>
            <a:endParaRPr lang="en-GB" sz="2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GB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Use of high resolution reanalysis products</a:t>
            </a:r>
          </a:p>
          <a:p>
            <a:pPr algn="just"/>
            <a:endParaRPr lang="en-GB" sz="2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744786" y="61854"/>
            <a:ext cx="395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latin typeface="Comic Sans MS" panose="030F0702030302020204" pitchFamily="66" charset="0"/>
                <a:cs typeface="Arial" panose="020B0604020202020204" pitchFamily="34" charset="0"/>
              </a:rPr>
              <a:t>Main Objective</a:t>
            </a:r>
          </a:p>
        </p:txBody>
      </p:sp>
    </p:spTree>
    <p:extLst>
      <p:ext uri="{BB962C8B-B14F-4D97-AF65-F5344CB8AC3E}">
        <p14:creationId xmlns:p14="http://schemas.microsoft.com/office/powerpoint/2010/main" val="368818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" y="10"/>
            <a:ext cx="12191999" cy="1067135"/>
            <a:chOff x="0" y="0"/>
            <a:chExt cx="12191999" cy="106713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9" y="0"/>
              <a:ext cx="1078992" cy="1067135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8560" y="1"/>
              <a:ext cx="764899" cy="105084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008" y="5143"/>
              <a:ext cx="9921239" cy="1036557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0" y="1"/>
              <a:ext cx="1097281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1237974" y="5143"/>
              <a:ext cx="954025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7878642" y="32318"/>
            <a:ext cx="3278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latin typeface="Comic Sans MS" panose="030F0702030302020204" pitchFamily="66" charset="0"/>
                <a:cs typeface="Arial" panose="020B0604020202020204" pitchFamily="34" charset="0"/>
              </a:rPr>
              <a:t>Data Source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828" y="1143752"/>
            <a:ext cx="9558411" cy="5127689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1764792" y="4078224"/>
            <a:ext cx="2331720" cy="138074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ángulo 10"/>
          <p:cNvSpPr/>
          <p:nvPr/>
        </p:nvSpPr>
        <p:spPr>
          <a:xfrm>
            <a:off x="4633690" y="6389870"/>
            <a:ext cx="3034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https://marine.copernicus.eu/</a:t>
            </a:r>
          </a:p>
        </p:txBody>
      </p:sp>
    </p:spTree>
    <p:extLst>
      <p:ext uri="{BB962C8B-B14F-4D97-AF65-F5344CB8AC3E}">
        <p14:creationId xmlns:p14="http://schemas.microsoft.com/office/powerpoint/2010/main" val="1520184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" y="10"/>
            <a:ext cx="12191999" cy="1067135"/>
            <a:chOff x="0" y="0"/>
            <a:chExt cx="12191999" cy="106713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9" y="0"/>
              <a:ext cx="1078992" cy="1067135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8560" y="1"/>
              <a:ext cx="764899" cy="105084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008" y="5143"/>
              <a:ext cx="9921239" cy="1036557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0" y="1"/>
              <a:ext cx="1097281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1237974" y="5143"/>
              <a:ext cx="954025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32" y="1283153"/>
            <a:ext cx="9935379" cy="532991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967557" y="1124712"/>
            <a:ext cx="4175676" cy="4197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accent5"/>
                </a:solidFill>
              </a:rPr>
              <a:t>Mediterranean Sea Physics Reanalysis</a:t>
            </a:r>
          </a:p>
          <a:p>
            <a:r>
              <a:rPr lang="en-GB" dirty="0">
                <a:solidFill>
                  <a:schemeClr val="accent5"/>
                </a:solidFill>
              </a:rPr>
              <a:t>MEDSEA_MULTIYEAR_PHY_006_004</a:t>
            </a:r>
          </a:p>
          <a:p>
            <a:endParaRPr lang="en-GB" dirty="0">
              <a:solidFill>
                <a:schemeClr val="accent5"/>
              </a:solidFill>
            </a:endParaRPr>
          </a:p>
          <a:p>
            <a:r>
              <a:rPr lang="en-GB" dirty="0">
                <a:solidFill>
                  <a:schemeClr val="accent5"/>
                </a:solidFill>
              </a:rPr>
              <a:t>Spatial resolution: 0.042º x 0.042º</a:t>
            </a:r>
          </a:p>
          <a:p>
            <a:endParaRPr lang="en-GB" dirty="0">
              <a:solidFill>
                <a:schemeClr val="accent5"/>
              </a:solidFill>
            </a:endParaRPr>
          </a:p>
          <a:p>
            <a:r>
              <a:rPr lang="en-GB" dirty="0">
                <a:solidFill>
                  <a:schemeClr val="accent5"/>
                </a:solidFill>
              </a:rPr>
              <a:t>Temporal resolution: </a:t>
            </a:r>
            <a:r>
              <a:rPr lang="en-GB" err="1">
                <a:solidFill>
                  <a:schemeClr val="accent5"/>
                </a:solidFill>
              </a:rPr>
              <a:t>Hourly</a:t>
            </a:r>
            <a:r>
              <a:rPr lang="en-GB">
                <a:solidFill>
                  <a:schemeClr val="accent5"/>
                </a:solidFill>
              </a:rPr>
              <a:t>, daily</a:t>
            </a:r>
            <a:r>
              <a:rPr lang="en-GB" dirty="0">
                <a:solidFill>
                  <a:schemeClr val="accent5"/>
                </a:solidFill>
              </a:rPr>
              <a:t>, monthly, yearly, multi-yearly</a:t>
            </a:r>
          </a:p>
          <a:p>
            <a:endParaRPr lang="en-GB" dirty="0">
              <a:solidFill>
                <a:schemeClr val="accent5"/>
              </a:solidFill>
            </a:endParaRPr>
          </a:p>
          <a:p>
            <a:r>
              <a:rPr lang="en-GB" dirty="0">
                <a:solidFill>
                  <a:schemeClr val="accent5"/>
                </a:solidFill>
              </a:rPr>
              <a:t>Temporal extent: Since 1 Jan 1987</a:t>
            </a:r>
          </a:p>
          <a:p>
            <a:endParaRPr lang="en-GB" dirty="0">
              <a:solidFill>
                <a:schemeClr val="accent5"/>
              </a:solidFill>
            </a:endParaRPr>
          </a:p>
          <a:p>
            <a:r>
              <a:rPr lang="en-GB" dirty="0">
                <a:solidFill>
                  <a:schemeClr val="accent5"/>
                </a:solidFill>
              </a:rPr>
              <a:t>You need to be registered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878642" y="32318"/>
            <a:ext cx="3278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latin typeface="Comic Sans MS" panose="030F0702030302020204" pitchFamily="66" charset="0"/>
                <a:cs typeface="Arial" panose="020B0604020202020204" pitchFamily="34" charset="0"/>
              </a:rPr>
              <a:t>Data Source</a:t>
            </a:r>
          </a:p>
        </p:txBody>
      </p:sp>
    </p:spTree>
    <p:extLst>
      <p:ext uri="{BB962C8B-B14F-4D97-AF65-F5344CB8AC3E}">
        <p14:creationId xmlns:p14="http://schemas.microsoft.com/office/powerpoint/2010/main" val="2780870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" y="10"/>
            <a:ext cx="12191999" cy="1067135"/>
            <a:chOff x="0" y="0"/>
            <a:chExt cx="12191999" cy="106713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9" y="0"/>
              <a:ext cx="1078992" cy="1067135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8560" y="1"/>
              <a:ext cx="764899" cy="105084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008" y="5143"/>
              <a:ext cx="9921239" cy="1036557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0" y="1"/>
              <a:ext cx="1097281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1237974" y="5143"/>
              <a:ext cx="954025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4245524" y="136498"/>
            <a:ext cx="6918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Mediterranean</a:t>
            </a:r>
            <a:r>
              <a:rPr lang="fr-FR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sea</a:t>
            </a:r>
            <a:r>
              <a:rPr lang="fr-FR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Physics</a:t>
            </a:r>
            <a:r>
              <a:rPr lang="fr-FR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Reanalysis</a:t>
            </a:r>
            <a:r>
              <a:rPr lang="fr-FR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3 CuadroTexto"/>
          <p:cNvSpPr txBox="1"/>
          <p:nvPr/>
        </p:nvSpPr>
        <p:spPr>
          <a:xfrm>
            <a:off x="2942133" y="1820551"/>
            <a:ext cx="232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latin typeface="Comic Sans MS" pitchFamily="66" charset="0"/>
              </a:rPr>
              <a:t>Level</a:t>
            </a:r>
            <a:r>
              <a:rPr lang="es-ES" sz="2400" b="1" dirty="0">
                <a:latin typeface="Comic Sans MS" pitchFamily="66" charset="0"/>
              </a:rPr>
              <a:t> 2</a:t>
            </a:r>
          </a:p>
        </p:txBody>
      </p:sp>
      <p:sp>
        <p:nvSpPr>
          <p:cNvPr id="13" name="3 CuadroTexto"/>
          <p:cNvSpPr txBox="1"/>
          <p:nvPr/>
        </p:nvSpPr>
        <p:spPr>
          <a:xfrm>
            <a:off x="7415460" y="1766056"/>
            <a:ext cx="232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latin typeface="Comic Sans MS" pitchFamily="66" charset="0"/>
              </a:rPr>
              <a:t>Level</a:t>
            </a:r>
            <a:r>
              <a:rPr lang="es-ES" sz="2400" b="1" dirty="0">
                <a:latin typeface="Comic Sans MS" pitchFamily="66" charset="0"/>
              </a:rPr>
              <a:t> 3</a:t>
            </a:r>
          </a:p>
        </p:txBody>
      </p:sp>
      <p:sp>
        <p:nvSpPr>
          <p:cNvPr id="14" name="3 CuadroTexto"/>
          <p:cNvSpPr txBox="1"/>
          <p:nvPr/>
        </p:nvSpPr>
        <p:spPr>
          <a:xfrm>
            <a:off x="1666105" y="1199353"/>
            <a:ext cx="7820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CMEMS MEDSEA_MULTIYEAR_PHY_006_004 </a:t>
            </a:r>
            <a:r>
              <a:rPr lang="es-ES" sz="2000" b="1" dirty="0" err="1"/>
              <a:t>product</a:t>
            </a:r>
            <a:r>
              <a:rPr lang="es-ES" sz="2000" b="1" dirty="0"/>
              <a:t> </a:t>
            </a:r>
            <a:endParaRPr lang="es-ES" sz="2000" b="1" dirty="0">
              <a:latin typeface="Comic Sans MS" pitchFamily="66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901" y="1871544"/>
            <a:ext cx="74422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10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" y="10"/>
            <a:ext cx="12191999" cy="1067135"/>
            <a:chOff x="0" y="0"/>
            <a:chExt cx="12191999" cy="106713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9" y="0"/>
              <a:ext cx="1078992" cy="1067135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8560" y="1"/>
              <a:ext cx="764899" cy="105084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008" y="5143"/>
              <a:ext cx="9921239" cy="1036557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0" y="1"/>
              <a:ext cx="1097281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1237974" y="5143"/>
              <a:ext cx="954025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7878647" y="32318"/>
            <a:ext cx="3050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latin typeface="Comic Sans MS" panose="030F0702030302020204" pitchFamily="66" charset="0"/>
                <a:cs typeface="Arial" panose="020B0604020202020204" pitchFamily="34" charset="0"/>
              </a:rPr>
              <a:t>Study Area</a:t>
            </a:r>
          </a:p>
        </p:txBody>
      </p:sp>
      <p:sp>
        <p:nvSpPr>
          <p:cNvPr id="16" name="3 CuadroTexto"/>
          <p:cNvSpPr txBox="1"/>
          <p:nvPr/>
        </p:nvSpPr>
        <p:spPr>
          <a:xfrm>
            <a:off x="8756286" y="1410960"/>
            <a:ext cx="2958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atin typeface="Comic Sans MS" pitchFamily="66" charset="0"/>
              </a:rPr>
              <a:t>Mediterranean</a:t>
            </a:r>
            <a:r>
              <a:rPr lang="es-ES" sz="2000" b="1" dirty="0">
                <a:latin typeface="Comic Sans MS" pitchFamily="66" charset="0"/>
              </a:rPr>
              <a:t> Sea</a:t>
            </a:r>
          </a:p>
        </p:txBody>
      </p:sp>
      <p:sp>
        <p:nvSpPr>
          <p:cNvPr id="17" name="3 CuadroTexto"/>
          <p:cNvSpPr txBox="1"/>
          <p:nvPr/>
        </p:nvSpPr>
        <p:spPr>
          <a:xfrm>
            <a:off x="8505679" y="2166043"/>
            <a:ext cx="34599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atin typeface="Comic Sans MS" pitchFamily="66" charset="0"/>
              </a:rPr>
              <a:t>Lat_Max</a:t>
            </a:r>
            <a:r>
              <a:rPr lang="es-ES" sz="2000" b="1" dirty="0">
                <a:latin typeface="Comic Sans MS" pitchFamily="66" charset="0"/>
              </a:rPr>
              <a:t> : 48ºN</a:t>
            </a:r>
          </a:p>
          <a:p>
            <a:pPr algn="ctr"/>
            <a:r>
              <a:rPr lang="es-ES" sz="2000" b="1" dirty="0" err="1">
                <a:latin typeface="Comic Sans MS" pitchFamily="66" charset="0"/>
              </a:rPr>
              <a:t>Lat_Min</a:t>
            </a:r>
            <a:r>
              <a:rPr lang="es-ES" sz="2000" b="1" dirty="0">
                <a:latin typeface="Comic Sans MS" pitchFamily="66" charset="0"/>
              </a:rPr>
              <a:t>: 29ºN</a:t>
            </a:r>
          </a:p>
          <a:p>
            <a:pPr algn="ctr"/>
            <a:endParaRPr lang="es-ES" sz="2000" b="1" dirty="0">
              <a:latin typeface="Comic Sans MS" pitchFamily="66" charset="0"/>
            </a:endParaRPr>
          </a:p>
          <a:p>
            <a:pPr algn="ctr"/>
            <a:r>
              <a:rPr lang="es-ES" sz="2000" b="1" dirty="0" err="1">
                <a:latin typeface="Comic Sans MS" pitchFamily="66" charset="0"/>
              </a:rPr>
              <a:t>Lon_Max</a:t>
            </a:r>
            <a:r>
              <a:rPr lang="es-ES" sz="2000" b="1" dirty="0">
                <a:latin typeface="Comic Sans MS" pitchFamily="66" charset="0"/>
              </a:rPr>
              <a:t>: 42º E</a:t>
            </a:r>
          </a:p>
          <a:p>
            <a:pPr algn="ctr"/>
            <a:r>
              <a:rPr lang="es-ES" sz="2000" b="1" dirty="0" err="1">
                <a:latin typeface="Comic Sans MS" pitchFamily="66" charset="0"/>
              </a:rPr>
              <a:t>Lon_Min</a:t>
            </a:r>
            <a:r>
              <a:rPr lang="es-ES" sz="2000" b="1" dirty="0">
                <a:latin typeface="Comic Sans MS" pitchFamily="66" charset="0"/>
              </a:rPr>
              <a:t>: -6º W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80" y="1312333"/>
            <a:ext cx="7803573" cy="459316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92764" y="5969000"/>
            <a:ext cx="97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</a:t>
            </a:r>
            <a:r>
              <a:rPr lang="es-ES" dirty="0" err="1"/>
              <a:t>Mediterranean</a:t>
            </a:r>
            <a:r>
              <a:rPr lang="es-ES" dirty="0"/>
              <a:t> </a:t>
            </a:r>
            <a:r>
              <a:rPr lang="es-ES" dirty="0" err="1"/>
              <a:t>basin</a:t>
            </a:r>
            <a:r>
              <a:rPr lang="es-ES" dirty="0"/>
              <a:t>: 1980–2012 mean SST (C) and </a:t>
            </a:r>
            <a:r>
              <a:rPr lang="es-ES" dirty="0" err="1"/>
              <a:t>upper</a:t>
            </a:r>
            <a:r>
              <a:rPr lang="es-ES" dirty="0"/>
              <a:t> </a:t>
            </a:r>
            <a:r>
              <a:rPr lang="es-ES" dirty="0" err="1"/>
              <a:t>ocean</a:t>
            </a:r>
            <a:r>
              <a:rPr lang="es-ES" dirty="0"/>
              <a:t> </a:t>
            </a:r>
            <a:r>
              <a:rPr lang="es-ES" dirty="0" err="1"/>
              <a:t>currents</a:t>
            </a:r>
            <a:r>
              <a:rPr lang="es-ES" dirty="0"/>
              <a:t> (Parras-Berrocal et al. 2020)</a:t>
            </a:r>
          </a:p>
        </p:txBody>
      </p:sp>
    </p:spTree>
    <p:extLst>
      <p:ext uri="{BB962C8B-B14F-4D97-AF65-F5344CB8AC3E}">
        <p14:creationId xmlns:p14="http://schemas.microsoft.com/office/powerpoint/2010/main" val="418860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" y="10"/>
            <a:ext cx="12191999" cy="1067135"/>
            <a:chOff x="0" y="0"/>
            <a:chExt cx="12191999" cy="106713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9" y="0"/>
              <a:ext cx="1078992" cy="1067135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8560" y="1"/>
              <a:ext cx="764899" cy="105084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008" y="5143"/>
              <a:ext cx="9921239" cy="1036557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0" y="1"/>
              <a:ext cx="1097281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1237974" y="5143"/>
              <a:ext cx="954025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Rectángulo 11"/>
          <p:cNvSpPr/>
          <p:nvPr/>
        </p:nvSpPr>
        <p:spPr>
          <a:xfrm>
            <a:off x="5462800" y="6024160"/>
            <a:ext cx="4945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https</a:t>
            </a:r>
            <a:r>
              <a:rPr lang="fr-FR" dirty="0"/>
              <a:t>://</a:t>
            </a:r>
            <a:r>
              <a:rPr lang="fr-FR" dirty="0" err="1"/>
              <a:t>miolaseyne.ifremer.fr</a:t>
            </a:r>
            <a:r>
              <a:rPr lang="fr-FR" dirty="0"/>
              <a:t>/sciences/COURANTS/SCHEMA_3D_MED_LABELS_EN.jpg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331066" y="136498"/>
            <a:ext cx="3509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Mediterranean</a:t>
            </a:r>
            <a:r>
              <a:rPr lang="fr-FR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Sea</a:t>
            </a:r>
            <a:endParaRPr lang="fr-FR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5" name="3 CuadroTexto"/>
          <p:cNvSpPr txBox="1"/>
          <p:nvPr/>
        </p:nvSpPr>
        <p:spPr>
          <a:xfrm>
            <a:off x="5987463" y="1553051"/>
            <a:ext cx="5395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Mediterranean</a:t>
            </a:r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sea:</a:t>
            </a:r>
          </a:p>
          <a:p>
            <a:pPr algn="ctr"/>
            <a:endParaRPr lang="es-ES" sz="40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A </a:t>
            </a:r>
            <a:r>
              <a:rPr lang="es-ES" sz="4000" b="1" dirty="0" err="1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miniature</a:t>
            </a:r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s-ES" sz="4000" b="1" dirty="0" err="1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ocean</a:t>
            </a:r>
            <a:endParaRPr lang="es-ES" sz="40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8" name="Imagen 7" descr="SCHEMA_3D_MED_LABELS_E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0" y="1238860"/>
            <a:ext cx="5320953" cy="56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40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" y="10"/>
            <a:ext cx="12191999" cy="1067135"/>
            <a:chOff x="0" y="0"/>
            <a:chExt cx="12191999" cy="106713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9" y="0"/>
              <a:ext cx="1078992" cy="1067135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8560" y="1"/>
              <a:ext cx="764899" cy="105084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008" y="5143"/>
              <a:ext cx="9921239" cy="1036557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0" y="1"/>
              <a:ext cx="1097281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1237974" y="5143"/>
              <a:ext cx="954025" cy="105084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8520355" y="64008"/>
            <a:ext cx="2483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latin typeface="Comic Sans MS" panose="030F0702030302020204" pitchFamily="66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360334" y="1613754"/>
            <a:ext cx="78316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Basic statistical analysis of the data: estimation of monthly and seasonal means and standard deviations, long-term trends. Spatial mean and </a:t>
            </a:r>
            <a:r>
              <a:rPr lang="en-GB" b="1" dirty="0" err="1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stds</a:t>
            </a:r>
            <a:endParaRPr lang="en-GB" b="1" dirty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en-GB" b="1" dirty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GB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More advanced analysis is possible if your work is encouraging.</a:t>
            </a:r>
          </a:p>
          <a:p>
            <a:pPr algn="just"/>
            <a:endParaRPr lang="en-GB" b="1" dirty="0">
              <a:solidFill>
                <a:schemeClr val="accent5"/>
              </a:solidFill>
              <a:latin typeface="Calibri" panose="020F0502020204030204" pitchFamily="34" charset="0"/>
            </a:endParaRPr>
          </a:p>
          <a:p>
            <a:pPr algn="just"/>
            <a:r>
              <a:rPr lang="en-GB" b="1" dirty="0">
                <a:solidFill>
                  <a:schemeClr val="accent5"/>
                </a:solidFill>
              </a:rPr>
              <a:t>Plotting tools in ODV. Also </a:t>
            </a:r>
            <a:r>
              <a:rPr lang="en-GB" b="1" dirty="0" err="1">
                <a:solidFill>
                  <a:schemeClr val="accent5"/>
                </a:solidFill>
              </a:rPr>
              <a:t>MatLab</a:t>
            </a:r>
            <a:r>
              <a:rPr lang="en-GB" b="1" dirty="0">
                <a:solidFill>
                  <a:schemeClr val="accent5"/>
                </a:solidFill>
              </a:rPr>
              <a:t>, </a:t>
            </a:r>
            <a:r>
              <a:rPr lang="en-GB" b="1" dirty="0" err="1">
                <a:solidFill>
                  <a:schemeClr val="accent5"/>
                </a:solidFill>
              </a:rPr>
              <a:t>Pyferret</a:t>
            </a:r>
            <a:r>
              <a:rPr lang="en-GB" b="1" dirty="0">
                <a:solidFill>
                  <a:schemeClr val="accent5"/>
                </a:solidFill>
              </a:rPr>
              <a:t> could be used.</a:t>
            </a:r>
          </a:p>
          <a:p>
            <a:pPr algn="just"/>
            <a:r>
              <a:rPr lang="en-GB" b="1" dirty="0">
                <a:solidFill>
                  <a:schemeClr val="accent5"/>
                </a:solidFill>
              </a:rPr>
              <a:t>For analysis tools such as CDO (Climate Data Operators) or </a:t>
            </a:r>
            <a:r>
              <a:rPr lang="en-GB" b="1" dirty="0" err="1">
                <a:solidFill>
                  <a:schemeClr val="accent5"/>
                </a:solidFill>
              </a:rPr>
              <a:t>Matlab</a:t>
            </a:r>
            <a:r>
              <a:rPr lang="en-GB" b="1" dirty="0">
                <a:solidFill>
                  <a:schemeClr val="accent5"/>
                </a:solidFill>
              </a:rPr>
              <a:t>.</a:t>
            </a:r>
            <a:endParaRPr lang="fr-FR" b="1" dirty="0">
              <a:solidFill>
                <a:schemeClr val="accent5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4" y="4415409"/>
            <a:ext cx="2419350" cy="188595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733805" y="3803302"/>
            <a:ext cx="7815072" cy="307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dirty="0">
                <a:solidFill>
                  <a:srgbClr val="201F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Become familiar with the data: READ the DESCRITIVE DOCUMENTS!!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dirty="0">
                <a:solidFill>
                  <a:srgbClr val="201F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Find and download data from data providers.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dirty="0">
                <a:solidFill>
                  <a:srgbClr val="201F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Make a review about the Mediterranean Sea oceanography and  climate.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dirty="0">
                <a:solidFill>
                  <a:srgbClr val="201F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Installation and tutorial of CDO.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 characterization through a targetted </a:t>
            </a:r>
            <a:r>
              <a:rPr lang="en-GB" dirty="0">
                <a:solidFill>
                  <a:srgbClr val="201F1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basic statistical spatial/temporal analysis of the reanalysis product.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Use plotting tools for a better comprehensive view of your results.</a:t>
            </a:r>
            <a:endParaRPr lang="es-E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</a:rPr>
              <a:t>Interpret your results.</a:t>
            </a:r>
            <a:endParaRPr lang="fr-FR" dirty="0"/>
          </a:p>
        </p:txBody>
      </p:sp>
      <p:pic>
        <p:nvPicPr>
          <p:cNvPr id="10" name="Imagen 9" descr="157_2018_10_15!09_50_0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" y="1576278"/>
            <a:ext cx="4156693" cy="168912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" y="3369071"/>
            <a:ext cx="422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https</a:t>
            </a:r>
            <a:r>
              <a:rPr lang="es-ES" sz="1200" dirty="0"/>
              <a:t>://</a:t>
            </a:r>
            <a:r>
              <a:rPr lang="es-ES" sz="1200" dirty="0" err="1"/>
              <a:t>www.uomustansiriyah.edu.iq</a:t>
            </a:r>
            <a:r>
              <a:rPr lang="es-ES" sz="1200" dirty="0"/>
              <a:t>/</a:t>
            </a:r>
            <a:r>
              <a:rPr lang="es-ES" sz="1200" dirty="0" err="1"/>
              <a:t>web_article.php?post_id</a:t>
            </a:r>
            <a:r>
              <a:rPr lang="es-ES" sz="1200" dirty="0"/>
              <a:t>=516:157&amp;lang=</a:t>
            </a:r>
            <a:r>
              <a:rPr lang="es-ES" sz="1200" dirty="0" err="1"/>
              <a:t>ar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6789141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</TotalTime>
  <Words>1213</Words>
  <Application>Microsoft Macintosh PowerPoint</Application>
  <PresentationFormat>Panorámica</PresentationFormat>
  <Paragraphs>126</Paragraphs>
  <Slides>18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Arial</vt:lpstr>
      <vt:lpstr>Bahnschrift Light SemiCondensed</vt:lpstr>
      <vt:lpstr>Calibri</vt:lpstr>
      <vt:lpstr>Calibri Light</vt:lpstr>
      <vt:lpstr>Comic Sans MS</vt:lpstr>
      <vt:lpstr>Helvetica</vt:lpstr>
      <vt:lpstr>Segoe Print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</dc:creator>
  <cp:lastModifiedBy>Microsoft Office User</cp:lastModifiedBy>
  <cp:revision>31</cp:revision>
  <dcterms:created xsi:type="dcterms:W3CDTF">2022-02-15T12:33:34Z</dcterms:created>
  <dcterms:modified xsi:type="dcterms:W3CDTF">2023-03-27T13:48:53Z</dcterms:modified>
</cp:coreProperties>
</file>