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7" r:id="rId8"/>
    <p:sldId id="268" r:id="rId9"/>
    <p:sldId id="263" r:id="rId10"/>
    <p:sldId id="265" r:id="rId11"/>
    <p:sldId id="270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4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D4FD19-79EB-4B53-B2C0-BB22EA35BF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BC532B-C7BE-43A6-BED0-98F191ED5577}">
      <dgm:prSet/>
      <dgm:spPr/>
      <dgm:t>
        <a:bodyPr/>
        <a:lstStyle/>
        <a:p>
          <a:r>
            <a:rPr lang="en-GB" dirty="0"/>
            <a:t>The Med MFC physical reanalysis product can reproduce </a:t>
          </a:r>
          <a:r>
            <a:rPr lang="en-GB" dirty="0" err="1"/>
            <a:t>BiOS</a:t>
          </a:r>
          <a:r>
            <a:rPr lang="en-GB" dirty="0"/>
            <a:t> circulation </a:t>
          </a:r>
          <a:endParaRPr lang="en-US" dirty="0"/>
        </a:p>
      </dgm:t>
    </dgm:pt>
    <dgm:pt modelId="{D77390C9-0527-4658-9526-F1D21C2E231B}" type="parTrans" cxnId="{CF57E633-72B0-4DD7-9B6F-4765F28649C3}">
      <dgm:prSet/>
      <dgm:spPr/>
      <dgm:t>
        <a:bodyPr/>
        <a:lstStyle/>
        <a:p>
          <a:endParaRPr lang="en-US"/>
        </a:p>
      </dgm:t>
    </dgm:pt>
    <dgm:pt modelId="{3C80357D-0975-4409-9DDC-253E61B3EC28}" type="sibTrans" cxnId="{CF57E633-72B0-4DD7-9B6F-4765F28649C3}">
      <dgm:prSet/>
      <dgm:spPr/>
      <dgm:t>
        <a:bodyPr/>
        <a:lstStyle/>
        <a:p>
          <a:endParaRPr lang="en-US"/>
        </a:p>
      </dgm:t>
    </dgm:pt>
    <dgm:pt modelId="{91A3BD75-0095-45C5-883B-64DC469FDBD9}">
      <dgm:prSet/>
      <dgm:spPr/>
      <dgm:t>
        <a:bodyPr/>
        <a:lstStyle/>
        <a:p>
          <a:r>
            <a:rPr lang="en-GB"/>
            <a:t>BiOS circulation influences temperature and salinity distribution in the northern Ionian and the Adriatic Sea </a:t>
          </a:r>
          <a:endParaRPr lang="en-US"/>
        </a:p>
      </dgm:t>
    </dgm:pt>
    <dgm:pt modelId="{E3C466CA-6D0A-493D-8535-7AB4E99DE771}" type="parTrans" cxnId="{1F9BA97E-727F-4803-9EE7-B707B5A2BFDC}">
      <dgm:prSet/>
      <dgm:spPr/>
      <dgm:t>
        <a:bodyPr/>
        <a:lstStyle/>
        <a:p>
          <a:endParaRPr lang="en-US"/>
        </a:p>
      </dgm:t>
    </dgm:pt>
    <dgm:pt modelId="{F444BEED-528F-4000-A46A-09C1DDDB5A5F}" type="sibTrans" cxnId="{1F9BA97E-727F-4803-9EE7-B707B5A2BFDC}">
      <dgm:prSet/>
      <dgm:spPr/>
      <dgm:t>
        <a:bodyPr/>
        <a:lstStyle/>
        <a:p>
          <a:endParaRPr lang="en-US"/>
        </a:p>
      </dgm:t>
    </dgm:pt>
    <dgm:pt modelId="{6F1E66AC-6166-410F-8581-091301CA9C83}" type="pres">
      <dgm:prSet presAssocID="{F7D4FD19-79EB-4B53-B2C0-BB22EA35BF5B}" presName="linear" presStyleCnt="0">
        <dgm:presLayoutVars>
          <dgm:animLvl val="lvl"/>
          <dgm:resizeHandles val="exact"/>
        </dgm:presLayoutVars>
      </dgm:prSet>
      <dgm:spPr/>
    </dgm:pt>
    <dgm:pt modelId="{D996FC42-0AFD-442E-92DD-8B0AFCBB61B3}" type="pres">
      <dgm:prSet presAssocID="{4FBC532B-C7BE-43A6-BED0-98F191ED557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1BF7DC6-7528-4792-90B4-74B8B27C2B21}" type="pres">
      <dgm:prSet presAssocID="{3C80357D-0975-4409-9DDC-253E61B3EC28}" presName="spacer" presStyleCnt="0"/>
      <dgm:spPr/>
    </dgm:pt>
    <dgm:pt modelId="{BB025632-611F-4278-97FE-6F00C4202DFF}" type="pres">
      <dgm:prSet presAssocID="{91A3BD75-0095-45C5-883B-64DC469FDBD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F57E633-72B0-4DD7-9B6F-4765F28649C3}" srcId="{F7D4FD19-79EB-4B53-B2C0-BB22EA35BF5B}" destId="{4FBC532B-C7BE-43A6-BED0-98F191ED5577}" srcOrd="0" destOrd="0" parTransId="{D77390C9-0527-4658-9526-F1D21C2E231B}" sibTransId="{3C80357D-0975-4409-9DDC-253E61B3EC28}"/>
    <dgm:cxn modelId="{EEB8315D-C5AB-48CA-A4F4-2F64BD06316D}" type="presOf" srcId="{91A3BD75-0095-45C5-883B-64DC469FDBD9}" destId="{BB025632-611F-4278-97FE-6F00C4202DFF}" srcOrd="0" destOrd="0" presId="urn:microsoft.com/office/officeart/2005/8/layout/vList2"/>
    <dgm:cxn modelId="{1F9BA97E-727F-4803-9EE7-B707B5A2BFDC}" srcId="{F7D4FD19-79EB-4B53-B2C0-BB22EA35BF5B}" destId="{91A3BD75-0095-45C5-883B-64DC469FDBD9}" srcOrd="1" destOrd="0" parTransId="{E3C466CA-6D0A-493D-8535-7AB4E99DE771}" sibTransId="{F444BEED-528F-4000-A46A-09C1DDDB5A5F}"/>
    <dgm:cxn modelId="{759DA2B7-4A7E-42DC-9B90-BBB485E7712B}" type="presOf" srcId="{4FBC532B-C7BE-43A6-BED0-98F191ED5577}" destId="{D996FC42-0AFD-442E-92DD-8B0AFCBB61B3}" srcOrd="0" destOrd="0" presId="urn:microsoft.com/office/officeart/2005/8/layout/vList2"/>
    <dgm:cxn modelId="{30BA90C2-5F06-4F13-8640-2E6FF8F24D4E}" type="presOf" srcId="{F7D4FD19-79EB-4B53-B2C0-BB22EA35BF5B}" destId="{6F1E66AC-6166-410F-8581-091301CA9C83}" srcOrd="0" destOrd="0" presId="urn:microsoft.com/office/officeart/2005/8/layout/vList2"/>
    <dgm:cxn modelId="{09C02590-2E03-437D-ACF4-C281AD01082E}" type="presParOf" srcId="{6F1E66AC-6166-410F-8581-091301CA9C83}" destId="{D996FC42-0AFD-442E-92DD-8B0AFCBB61B3}" srcOrd="0" destOrd="0" presId="urn:microsoft.com/office/officeart/2005/8/layout/vList2"/>
    <dgm:cxn modelId="{CEEAF6BE-8CA5-4CC2-A3F8-827BB926A3CA}" type="presParOf" srcId="{6F1E66AC-6166-410F-8581-091301CA9C83}" destId="{41BF7DC6-7528-4792-90B4-74B8B27C2B21}" srcOrd="1" destOrd="0" presId="urn:microsoft.com/office/officeart/2005/8/layout/vList2"/>
    <dgm:cxn modelId="{A042F217-7804-4CB3-BDE2-392B595B4C0E}" type="presParOf" srcId="{6F1E66AC-6166-410F-8581-091301CA9C83}" destId="{BB025632-611F-4278-97FE-6F00C4202DF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0F3C01-9166-4F10-B8F6-66E9A42B84F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C3164ED-407B-40B3-8250-CDA468D93492}">
      <dgm:prSet/>
      <dgm:spPr/>
      <dgm:t>
        <a:bodyPr/>
        <a:lstStyle/>
        <a:p>
          <a:r>
            <a:rPr lang="en-GB"/>
            <a:t>Downloading the selected monthly data from Copernicus Marine Service </a:t>
          </a:r>
          <a:endParaRPr lang="en-US"/>
        </a:p>
      </dgm:t>
    </dgm:pt>
    <dgm:pt modelId="{0453A29D-71CC-490D-870C-9635E991FC00}" type="parTrans" cxnId="{D29D30EF-36D5-42C3-A6F1-D7D380ECE323}">
      <dgm:prSet/>
      <dgm:spPr/>
      <dgm:t>
        <a:bodyPr/>
        <a:lstStyle/>
        <a:p>
          <a:endParaRPr lang="en-US"/>
        </a:p>
      </dgm:t>
    </dgm:pt>
    <dgm:pt modelId="{77237535-D395-474E-9833-9D3F4A92ECA4}" type="sibTrans" cxnId="{D29D30EF-36D5-42C3-A6F1-D7D380ECE323}">
      <dgm:prSet/>
      <dgm:spPr/>
      <dgm:t>
        <a:bodyPr/>
        <a:lstStyle/>
        <a:p>
          <a:endParaRPr lang="en-US"/>
        </a:p>
      </dgm:t>
    </dgm:pt>
    <dgm:pt modelId="{A2D0BA96-F675-4AD3-AB23-EBA728CEC3F5}">
      <dgm:prSet/>
      <dgm:spPr/>
      <dgm:t>
        <a:bodyPr/>
        <a:lstStyle/>
        <a:p>
          <a:r>
            <a:rPr lang="en-GB"/>
            <a:t>Basic statistical analysis of the data: monthly and annual means and variability </a:t>
          </a:r>
          <a:endParaRPr lang="en-US"/>
        </a:p>
      </dgm:t>
    </dgm:pt>
    <dgm:pt modelId="{3BB5AC38-F463-4B93-9935-B154F01A9290}" type="parTrans" cxnId="{A62A4755-8C12-4E5B-9919-123C808926E6}">
      <dgm:prSet/>
      <dgm:spPr/>
      <dgm:t>
        <a:bodyPr/>
        <a:lstStyle/>
        <a:p>
          <a:endParaRPr lang="en-US"/>
        </a:p>
      </dgm:t>
    </dgm:pt>
    <dgm:pt modelId="{4020F7E7-C200-488C-80AA-A3D1ACBB3E97}" type="sibTrans" cxnId="{A62A4755-8C12-4E5B-9919-123C808926E6}">
      <dgm:prSet/>
      <dgm:spPr/>
      <dgm:t>
        <a:bodyPr/>
        <a:lstStyle/>
        <a:p>
          <a:endParaRPr lang="en-US"/>
        </a:p>
      </dgm:t>
    </dgm:pt>
    <dgm:pt modelId="{E8077A42-6A2B-4636-BE44-2F29A3F75D5E}">
      <dgm:prSet/>
      <dgm:spPr/>
      <dgm:t>
        <a:bodyPr/>
        <a:lstStyle/>
        <a:p>
          <a:r>
            <a:rPr lang="hr-HR"/>
            <a:t>T</a:t>
          </a:r>
          <a:r>
            <a:rPr lang="en-GB"/>
            <a:t>ransformation of the data to fit the Neural Gas method </a:t>
          </a:r>
          <a:endParaRPr lang="en-US"/>
        </a:p>
      </dgm:t>
    </dgm:pt>
    <dgm:pt modelId="{086343B8-C064-4D9B-BE06-22D9F4359FD4}" type="parTrans" cxnId="{DD4DAF44-EEBE-4102-89F7-25C295297BC2}">
      <dgm:prSet/>
      <dgm:spPr/>
      <dgm:t>
        <a:bodyPr/>
        <a:lstStyle/>
        <a:p>
          <a:endParaRPr lang="en-US"/>
        </a:p>
      </dgm:t>
    </dgm:pt>
    <dgm:pt modelId="{08577D28-F2D0-473A-8FD4-826219443B0E}" type="sibTrans" cxnId="{DD4DAF44-EEBE-4102-89F7-25C295297BC2}">
      <dgm:prSet/>
      <dgm:spPr/>
      <dgm:t>
        <a:bodyPr/>
        <a:lstStyle/>
        <a:p>
          <a:endParaRPr lang="en-US"/>
        </a:p>
      </dgm:t>
    </dgm:pt>
    <dgm:pt modelId="{082B4C94-9F01-4DAF-B85D-C4CD09269152}">
      <dgm:prSet/>
      <dgm:spPr/>
      <dgm:t>
        <a:bodyPr/>
        <a:lstStyle/>
        <a:p>
          <a:r>
            <a:rPr lang="en-GB"/>
            <a:t>Applying the Neural Gas method to the selected data and extracting the characteristic patterns </a:t>
          </a:r>
          <a:endParaRPr lang="en-US"/>
        </a:p>
      </dgm:t>
    </dgm:pt>
    <dgm:pt modelId="{D1A5FA91-5056-48F1-93B1-C16FB87E918F}" type="parTrans" cxnId="{1075930A-F569-42D6-9A4E-90DA2A69DDCE}">
      <dgm:prSet/>
      <dgm:spPr/>
      <dgm:t>
        <a:bodyPr/>
        <a:lstStyle/>
        <a:p>
          <a:endParaRPr lang="en-US"/>
        </a:p>
      </dgm:t>
    </dgm:pt>
    <dgm:pt modelId="{63E91E29-B5B2-405A-B67E-9875698FCDEA}" type="sibTrans" cxnId="{1075930A-F569-42D6-9A4E-90DA2A69DDCE}">
      <dgm:prSet/>
      <dgm:spPr/>
      <dgm:t>
        <a:bodyPr/>
        <a:lstStyle/>
        <a:p>
          <a:endParaRPr lang="en-US"/>
        </a:p>
      </dgm:t>
    </dgm:pt>
    <dgm:pt modelId="{8ABECB83-5938-4249-A012-5C2794AC4726}">
      <dgm:prSet/>
      <dgm:spPr/>
      <dgm:t>
        <a:bodyPr/>
        <a:lstStyle/>
        <a:p>
          <a:r>
            <a:rPr lang="en-GB"/>
            <a:t>Testing Hypothesis 1 – is BiOS reproduced</a:t>
          </a:r>
          <a:endParaRPr lang="en-US"/>
        </a:p>
      </dgm:t>
    </dgm:pt>
    <dgm:pt modelId="{A3DC6774-15BD-4CAC-A777-EBED7CC2A9E1}" type="parTrans" cxnId="{6826CA3C-C8D3-48AF-81BA-D67137612169}">
      <dgm:prSet/>
      <dgm:spPr/>
      <dgm:t>
        <a:bodyPr/>
        <a:lstStyle/>
        <a:p>
          <a:endParaRPr lang="en-US"/>
        </a:p>
      </dgm:t>
    </dgm:pt>
    <dgm:pt modelId="{84D2ABCD-DC6D-4DF9-9585-ADA6DB1A9117}" type="sibTrans" cxnId="{6826CA3C-C8D3-48AF-81BA-D67137612169}">
      <dgm:prSet/>
      <dgm:spPr/>
      <dgm:t>
        <a:bodyPr/>
        <a:lstStyle/>
        <a:p>
          <a:endParaRPr lang="en-US"/>
        </a:p>
      </dgm:t>
    </dgm:pt>
    <dgm:pt modelId="{75763EA5-9EFD-4325-AA30-B424D532E716}">
      <dgm:prSet/>
      <dgm:spPr/>
      <dgm:t>
        <a:bodyPr/>
        <a:lstStyle/>
        <a:p>
          <a:r>
            <a:rPr lang="en-GB"/>
            <a:t>Testing Hypothesis 2 – does BiOS influence temperature and salinity distributions in the Adriatic</a:t>
          </a:r>
          <a:endParaRPr lang="en-US"/>
        </a:p>
      </dgm:t>
    </dgm:pt>
    <dgm:pt modelId="{A6841343-7A60-4747-AFF1-53365EAF841E}" type="parTrans" cxnId="{BDF82812-554A-4018-B36B-4FA0C8BC7331}">
      <dgm:prSet/>
      <dgm:spPr/>
      <dgm:t>
        <a:bodyPr/>
        <a:lstStyle/>
        <a:p>
          <a:endParaRPr lang="en-US"/>
        </a:p>
      </dgm:t>
    </dgm:pt>
    <dgm:pt modelId="{D0BBA996-4303-4DDB-9BAC-CCED89DB082D}" type="sibTrans" cxnId="{BDF82812-554A-4018-B36B-4FA0C8BC7331}">
      <dgm:prSet/>
      <dgm:spPr/>
      <dgm:t>
        <a:bodyPr/>
        <a:lstStyle/>
        <a:p>
          <a:endParaRPr lang="en-US"/>
        </a:p>
      </dgm:t>
    </dgm:pt>
    <dgm:pt modelId="{2D2259DF-52EA-49EB-AC9F-235E2C92F0D8}" type="pres">
      <dgm:prSet presAssocID="{810F3C01-9166-4F10-B8F6-66E9A42B84F0}" presName="root" presStyleCnt="0">
        <dgm:presLayoutVars>
          <dgm:dir/>
          <dgm:resizeHandles val="exact"/>
        </dgm:presLayoutVars>
      </dgm:prSet>
      <dgm:spPr/>
    </dgm:pt>
    <dgm:pt modelId="{0E6BD64D-0E7C-4F7D-86FE-785BEB21BE6D}" type="pres">
      <dgm:prSet presAssocID="{6C3164ED-407B-40B3-8250-CDA468D93492}" presName="compNode" presStyleCnt="0"/>
      <dgm:spPr/>
    </dgm:pt>
    <dgm:pt modelId="{C4B97FC4-CABD-4006-A041-3FCDCA451808}" type="pres">
      <dgm:prSet presAssocID="{6C3164ED-407B-40B3-8250-CDA468D93492}" presName="bgRect" presStyleLbl="bgShp" presStyleIdx="0" presStyleCnt="6"/>
      <dgm:spPr/>
    </dgm:pt>
    <dgm:pt modelId="{2DB6238C-D657-430B-8FA5-2879F4571B57}" type="pres">
      <dgm:prSet presAssocID="{6C3164ED-407B-40B3-8250-CDA468D9349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wnload"/>
        </a:ext>
      </dgm:extLst>
    </dgm:pt>
    <dgm:pt modelId="{B3CE434B-50E0-4F94-B5A0-CF04AAE52BBC}" type="pres">
      <dgm:prSet presAssocID="{6C3164ED-407B-40B3-8250-CDA468D93492}" presName="spaceRect" presStyleCnt="0"/>
      <dgm:spPr/>
    </dgm:pt>
    <dgm:pt modelId="{20059906-A235-4523-B15C-90F6C8912E23}" type="pres">
      <dgm:prSet presAssocID="{6C3164ED-407B-40B3-8250-CDA468D93492}" presName="parTx" presStyleLbl="revTx" presStyleIdx="0" presStyleCnt="6">
        <dgm:presLayoutVars>
          <dgm:chMax val="0"/>
          <dgm:chPref val="0"/>
        </dgm:presLayoutVars>
      </dgm:prSet>
      <dgm:spPr/>
    </dgm:pt>
    <dgm:pt modelId="{AD9CBB24-D8DD-4CD3-ADDB-DFF78FD37493}" type="pres">
      <dgm:prSet presAssocID="{77237535-D395-474E-9833-9D3F4A92ECA4}" presName="sibTrans" presStyleCnt="0"/>
      <dgm:spPr/>
    </dgm:pt>
    <dgm:pt modelId="{9D2F7539-F38C-48E5-93C0-66FF3D66AD4A}" type="pres">
      <dgm:prSet presAssocID="{A2D0BA96-F675-4AD3-AB23-EBA728CEC3F5}" presName="compNode" presStyleCnt="0"/>
      <dgm:spPr/>
    </dgm:pt>
    <dgm:pt modelId="{1310B289-92C7-44C0-9836-1C4FCDFE31D6}" type="pres">
      <dgm:prSet presAssocID="{A2D0BA96-F675-4AD3-AB23-EBA728CEC3F5}" presName="bgRect" presStyleLbl="bgShp" presStyleIdx="1" presStyleCnt="6"/>
      <dgm:spPr/>
    </dgm:pt>
    <dgm:pt modelId="{088ADB02-4001-4A05-AF8B-5BD503107086}" type="pres">
      <dgm:prSet presAssocID="{A2D0BA96-F675-4AD3-AB23-EBA728CEC3F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AC049C5B-EC1F-47BB-BE34-1AFEFAC9FE5D}" type="pres">
      <dgm:prSet presAssocID="{A2D0BA96-F675-4AD3-AB23-EBA728CEC3F5}" presName="spaceRect" presStyleCnt="0"/>
      <dgm:spPr/>
    </dgm:pt>
    <dgm:pt modelId="{278E5821-2C9E-445D-AD07-27873096F31D}" type="pres">
      <dgm:prSet presAssocID="{A2D0BA96-F675-4AD3-AB23-EBA728CEC3F5}" presName="parTx" presStyleLbl="revTx" presStyleIdx="1" presStyleCnt="6">
        <dgm:presLayoutVars>
          <dgm:chMax val="0"/>
          <dgm:chPref val="0"/>
        </dgm:presLayoutVars>
      </dgm:prSet>
      <dgm:spPr/>
    </dgm:pt>
    <dgm:pt modelId="{3499AD26-53BD-490C-A74A-6FC8A4E54B2D}" type="pres">
      <dgm:prSet presAssocID="{4020F7E7-C200-488C-80AA-A3D1ACBB3E97}" presName="sibTrans" presStyleCnt="0"/>
      <dgm:spPr/>
    </dgm:pt>
    <dgm:pt modelId="{6531531C-710B-4EDF-9777-6A84DAF00DBF}" type="pres">
      <dgm:prSet presAssocID="{E8077A42-6A2B-4636-BE44-2F29A3F75D5E}" presName="compNode" presStyleCnt="0"/>
      <dgm:spPr/>
    </dgm:pt>
    <dgm:pt modelId="{6494BC5D-5CE4-441C-9317-E6D9E8FDC3C2}" type="pres">
      <dgm:prSet presAssocID="{E8077A42-6A2B-4636-BE44-2F29A3F75D5E}" presName="bgRect" presStyleLbl="bgShp" presStyleIdx="2" presStyleCnt="6"/>
      <dgm:spPr/>
    </dgm:pt>
    <dgm:pt modelId="{7AE3FDC4-4C6E-46D4-95DB-D551DB7525C7}" type="pres">
      <dgm:prSet presAssocID="{E8077A42-6A2B-4636-BE44-2F29A3F75D5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F6AF07D-A751-41B6-81CA-5C2360009E2A}" type="pres">
      <dgm:prSet presAssocID="{E8077A42-6A2B-4636-BE44-2F29A3F75D5E}" presName="spaceRect" presStyleCnt="0"/>
      <dgm:spPr/>
    </dgm:pt>
    <dgm:pt modelId="{C4A1F60B-E15F-454A-85CD-46C949B7D821}" type="pres">
      <dgm:prSet presAssocID="{E8077A42-6A2B-4636-BE44-2F29A3F75D5E}" presName="parTx" presStyleLbl="revTx" presStyleIdx="2" presStyleCnt="6">
        <dgm:presLayoutVars>
          <dgm:chMax val="0"/>
          <dgm:chPref val="0"/>
        </dgm:presLayoutVars>
      </dgm:prSet>
      <dgm:spPr/>
    </dgm:pt>
    <dgm:pt modelId="{51E8D73D-DF5E-4926-A12F-D46844FB5465}" type="pres">
      <dgm:prSet presAssocID="{08577D28-F2D0-473A-8FD4-826219443B0E}" presName="sibTrans" presStyleCnt="0"/>
      <dgm:spPr/>
    </dgm:pt>
    <dgm:pt modelId="{F1F7AF52-3136-4733-8661-CA3FE39A7865}" type="pres">
      <dgm:prSet presAssocID="{082B4C94-9F01-4DAF-B85D-C4CD09269152}" presName="compNode" presStyleCnt="0"/>
      <dgm:spPr/>
    </dgm:pt>
    <dgm:pt modelId="{10FBCEA4-16CA-41FD-BFD9-7166F6829708}" type="pres">
      <dgm:prSet presAssocID="{082B4C94-9F01-4DAF-B85D-C4CD09269152}" presName="bgRect" presStyleLbl="bgShp" presStyleIdx="3" presStyleCnt="6"/>
      <dgm:spPr/>
    </dgm:pt>
    <dgm:pt modelId="{098AC4C2-0929-4FFF-9833-21C56307B37A}" type="pres">
      <dgm:prSet presAssocID="{082B4C94-9F01-4DAF-B85D-C4CD0926915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59172F1-BDA8-4259-B33E-C84BA1A35844}" type="pres">
      <dgm:prSet presAssocID="{082B4C94-9F01-4DAF-B85D-C4CD09269152}" presName="spaceRect" presStyleCnt="0"/>
      <dgm:spPr/>
    </dgm:pt>
    <dgm:pt modelId="{3A69EE61-6E50-479E-92C3-EB450C9BF57B}" type="pres">
      <dgm:prSet presAssocID="{082B4C94-9F01-4DAF-B85D-C4CD09269152}" presName="parTx" presStyleLbl="revTx" presStyleIdx="3" presStyleCnt="6">
        <dgm:presLayoutVars>
          <dgm:chMax val="0"/>
          <dgm:chPref val="0"/>
        </dgm:presLayoutVars>
      </dgm:prSet>
      <dgm:spPr/>
    </dgm:pt>
    <dgm:pt modelId="{D055245C-E911-4953-B05E-0FB7A272E60B}" type="pres">
      <dgm:prSet presAssocID="{63E91E29-B5B2-405A-B67E-9875698FCDEA}" presName="sibTrans" presStyleCnt="0"/>
      <dgm:spPr/>
    </dgm:pt>
    <dgm:pt modelId="{86131483-80BA-447D-88A7-C202A207542F}" type="pres">
      <dgm:prSet presAssocID="{8ABECB83-5938-4249-A012-5C2794AC4726}" presName="compNode" presStyleCnt="0"/>
      <dgm:spPr/>
    </dgm:pt>
    <dgm:pt modelId="{E7306048-1A2C-44B8-B068-0A20E0215379}" type="pres">
      <dgm:prSet presAssocID="{8ABECB83-5938-4249-A012-5C2794AC4726}" presName="bgRect" presStyleLbl="bgShp" presStyleIdx="4" presStyleCnt="6"/>
      <dgm:spPr/>
    </dgm:pt>
    <dgm:pt modelId="{7C28866A-24E5-483F-84F8-862F1BBA66B4}" type="pres">
      <dgm:prSet presAssocID="{8ABECB83-5938-4249-A012-5C2794AC472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17B716F6-3535-4346-8697-C4F8E66CB444}" type="pres">
      <dgm:prSet presAssocID="{8ABECB83-5938-4249-A012-5C2794AC4726}" presName="spaceRect" presStyleCnt="0"/>
      <dgm:spPr/>
    </dgm:pt>
    <dgm:pt modelId="{941FE952-4462-43A6-8CBD-E1FA09DB0347}" type="pres">
      <dgm:prSet presAssocID="{8ABECB83-5938-4249-A012-5C2794AC4726}" presName="parTx" presStyleLbl="revTx" presStyleIdx="4" presStyleCnt="6">
        <dgm:presLayoutVars>
          <dgm:chMax val="0"/>
          <dgm:chPref val="0"/>
        </dgm:presLayoutVars>
      </dgm:prSet>
      <dgm:spPr/>
    </dgm:pt>
    <dgm:pt modelId="{225335DA-DBFE-485C-B519-8225CBCB75C1}" type="pres">
      <dgm:prSet presAssocID="{84D2ABCD-DC6D-4DF9-9585-ADA6DB1A9117}" presName="sibTrans" presStyleCnt="0"/>
      <dgm:spPr/>
    </dgm:pt>
    <dgm:pt modelId="{887843BD-9B1E-4B85-BACB-4EB46F227EBF}" type="pres">
      <dgm:prSet presAssocID="{75763EA5-9EFD-4325-AA30-B424D532E716}" presName="compNode" presStyleCnt="0"/>
      <dgm:spPr/>
    </dgm:pt>
    <dgm:pt modelId="{C526A560-8E99-4EF5-AC64-F31A1D653BF1}" type="pres">
      <dgm:prSet presAssocID="{75763EA5-9EFD-4325-AA30-B424D532E716}" presName="bgRect" presStyleLbl="bgShp" presStyleIdx="5" presStyleCnt="6"/>
      <dgm:spPr/>
    </dgm:pt>
    <dgm:pt modelId="{06E075FD-F83D-4140-B684-6F9C6FE5FA8D}" type="pres">
      <dgm:prSet presAssocID="{75763EA5-9EFD-4325-AA30-B424D532E71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88CF55C6-C4FC-45FE-806C-2739CE15ADE5}" type="pres">
      <dgm:prSet presAssocID="{75763EA5-9EFD-4325-AA30-B424D532E716}" presName="spaceRect" presStyleCnt="0"/>
      <dgm:spPr/>
    </dgm:pt>
    <dgm:pt modelId="{68747049-A4F3-47DA-AB9A-71862C3E783A}" type="pres">
      <dgm:prSet presAssocID="{75763EA5-9EFD-4325-AA30-B424D532E71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D2851A02-8384-440E-8B94-FC22CE0C8D05}" type="presOf" srcId="{6C3164ED-407B-40B3-8250-CDA468D93492}" destId="{20059906-A235-4523-B15C-90F6C8912E23}" srcOrd="0" destOrd="0" presId="urn:microsoft.com/office/officeart/2018/2/layout/IconVerticalSolidList"/>
    <dgm:cxn modelId="{1075930A-F569-42D6-9A4E-90DA2A69DDCE}" srcId="{810F3C01-9166-4F10-B8F6-66E9A42B84F0}" destId="{082B4C94-9F01-4DAF-B85D-C4CD09269152}" srcOrd="3" destOrd="0" parTransId="{D1A5FA91-5056-48F1-93B1-C16FB87E918F}" sibTransId="{63E91E29-B5B2-405A-B67E-9875698FCDEA}"/>
    <dgm:cxn modelId="{AD823010-1846-44FC-B1F6-158CBA4D79D3}" type="presOf" srcId="{75763EA5-9EFD-4325-AA30-B424D532E716}" destId="{68747049-A4F3-47DA-AB9A-71862C3E783A}" srcOrd="0" destOrd="0" presId="urn:microsoft.com/office/officeart/2018/2/layout/IconVerticalSolidList"/>
    <dgm:cxn modelId="{BDF82812-554A-4018-B36B-4FA0C8BC7331}" srcId="{810F3C01-9166-4F10-B8F6-66E9A42B84F0}" destId="{75763EA5-9EFD-4325-AA30-B424D532E716}" srcOrd="5" destOrd="0" parTransId="{A6841343-7A60-4747-AFF1-53365EAF841E}" sibTransId="{D0BBA996-4303-4DDB-9BAC-CCED89DB082D}"/>
    <dgm:cxn modelId="{6826CA3C-C8D3-48AF-81BA-D67137612169}" srcId="{810F3C01-9166-4F10-B8F6-66E9A42B84F0}" destId="{8ABECB83-5938-4249-A012-5C2794AC4726}" srcOrd="4" destOrd="0" parTransId="{A3DC6774-15BD-4CAC-A777-EBED7CC2A9E1}" sibTransId="{84D2ABCD-DC6D-4DF9-9585-ADA6DB1A9117}"/>
    <dgm:cxn modelId="{DD4DAF44-EEBE-4102-89F7-25C295297BC2}" srcId="{810F3C01-9166-4F10-B8F6-66E9A42B84F0}" destId="{E8077A42-6A2B-4636-BE44-2F29A3F75D5E}" srcOrd="2" destOrd="0" parTransId="{086343B8-C064-4D9B-BE06-22D9F4359FD4}" sibTransId="{08577D28-F2D0-473A-8FD4-826219443B0E}"/>
    <dgm:cxn modelId="{A62A4755-8C12-4E5B-9919-123C808926E6}" srcId="{810F3C01-9166-4F10-B8F6-66E9A42B84F0}" destId="{A2D0BA96-F675-4AD3-AB23-EBA728CEC3F5}" srcOrd="1" destOrd="0" parTransId="{3BB5AC38-F463-4B93-9935-B154F01A9290}" sibTransId="{4020F7E7-C200-488C-80AA-A3D1ACBB3E97}"/>
    <dgm:cxn modelId="{F4855A9D-F100-41BE-8293-EFBB2F948616}" type="presOf" srcId="{810F3C01-9166-4F10-B8F6-66E9A42B84F0}" destId="{2D2259DF-52EA-49EB-AC9F-235E2C92F0D8}" srcOrd="0" destOrd="0" presId="urn:microsoft.com/office/officeart/2018/2/layout/IconVerticalSolidList"/>
    <dgm:cxn modelId="{1955B8B2-F5A5-4E85-805A-A5E2E9364327}" type="presOf" srcId="{8ABECB83-5938-4249-A012-5C2794AC4726}" destId="{941FE952-4462-43A6-8CBD-E1FA09DB0347}" srcOrd="0" destOrd="0" presId="urn:microsoft.com/office/officeart/2018/2/layout/IconVerticalSolidList"/>
    <dgm:cxn modelId="{61F6AFE5-4971-43CB-967D-4199DB57852D}" type="presOf" srcId="{A2D0BA96-F675-4AD3-AB23-EBA728CEC3F5}" destId="{278E5821-2C9E-445D-AD07-27873096F31D}" srcOrd="0" destOrd="0" presId="urn:microsoft.com/office/officeart/2018/2/layout/IconVerticalSolidList"/>
    <dgm:cxn modelId="{F617AAEE-6109-4604-B355-4876E7AECAC5}" type="presOf" srcId="{E8077A42-6A2B-4636-BE44-2F29A3F75D5E}" destId="{C4A1F60B-E15F-454A-85CD-46C949B7D821}" srcOrd="0" destOrd="0" presId="urn:microsoft.com/office/officeart/2018/2/layout/IconVerticalSolidList"/>
    <dgm:cxn modelId="{D29D30EF-36D5-42C3-A6F1-D7D380ECE323}" srcId="{810F3C01-9166-4F10-B8F6-66E9A42B84F0}" destId="{6C3164ED-407B-40B3-8250-CDA468D93492}" srcOrd="0" destOrd="0" parTransId="{0453A29D-71CC-490D-870C-9635E991FC00}" sibTransId="{77237535-D395-474E-9833-9D3F4A92ECA4}"/>
    <dgm:cxn modelId="{E74849FA-D22F-4850-90D5-F3A61D60BB7F}" type="presOf" srcId="{082B4C94-9F01-4DAF-B85D-C4CD09269152}" destId="{3A69EE61-6E50-479E-92C3-EB450C9BF57B}" srcOrd="0" destOrd="0" presId="urn:microsoft.com/office/officeart/2018/2/layout/IconVerticalSolidList"/>
    <dgm:cxn modelId="{40DF70FC-60C1-4C5A-B684-FD805915D352}" type="presParOf" srcId="{2D2259DF-52EA-49EB-AC9F-235E2C92F0D8}" destId="{0E6BD64D-0E7C-4F7D-86FE-785BEB21BE6D}" srcOrd="0" destOrd="0" presId="urn:microsoft.com/office/officeart/2018/2/layout/IconVerticalSolidList"/>
    <dgm:cxn modelId="{7C58B44D-434F-4FB4-8CD0-CDE409E1F9B6}" type="presParOf" srcId="{0E6BD64D-0E7C-4F7D-86FE-785BEB21BE6D}" destId="{C4B97FC4-CABD-4006-A041-3FCDCA451808}" srcOrd="0" destOrd="0" presId="urn:microsoft.com/office/officeart/2018/2/layout/IconVerticalSolidList"/>
    <dgm:cxn modelId="{1F0B6CF7-0638-41B0-B2D5-59B10E22963A}" type="presParOf" srcId="{0E6BD64D-0E7C-4F7D-86FE-785BEB21BE6D}" destId="{2DB6238C-D657-430B-8FA5-2879F4571B57}" srcOrd="1" destOrd="0" presId="urn:microsoft.com/office/officeart/2018/2/layout/IconVerticalSolidList"/>
    <dgm:cxn modelId="{B1B914AA-A6F8-4D64-8E6F-49307FDD235D}" type="presParOf" srcId="{0E6BD64D-0E7C-4F7D-86FE-785BEB21BE6D}" destId="{B3CE434B-50E0-4F94-B5A0-CF04AAE52BBC}" srcOrd="2" destOrd="0" presId="urn:microsoft.com/office/officeart/2018/2/layout/IconVerticalSolidList"/>
    <dgm:cxn modelId="{5C782AD1-F5C7-48A3-8C31-1745F4666087}" type="presParOf" srcId="{0E6BD64D-0E7C-4F7D-86FE-785BEB21BE6D}" destId="{20059906-A235-4523-B15C-90F6C8912E23}" srcOrd="3" destOrd="0" presId="urn:microsoft.com/office/officeart/2018/2/layout/IconVerticalSolidList"/>
    <dgm:cxn modelId="{86057AAE-FB4E-4FD9-9510-59CCB2AB8A12}" type="presParOf" srcId="{2D2259DF-52EA-49EB-AC9F-235E2C92F0D8}" destId="{AD9CBB24-D8DD-4CD3-ADDB-DFF78FD37493}" srcOrd="1" destOrd="0" presId="urn:microsoft.com/office/officeart/2018/2/layout/IconVerticalSolidList"/>
    <dgm:cxn modelId="{4F41D8AD-EDDD-4B65-886F-7AD6F65C1DA9}" type="presParOf" srcId="{2D2259DF-52EA-49EB-AC9F-235E2C92F0D8}" destId="{9D2F7539-F38C-48E5-93C0-66FF3D66AD4A}" srcOrd="2" destOrd="0" presId="urn:microsoft.com/office/officeart/2018/2/layout/IconVerticalSolidList"/>
    <dgm:cxn modelId="{050EE218-5AEF-4F93-866D-CEE5A9519384}" type="presParOf" srcId="{9D2F7539-F38C-48E5-93C0-66FF3D66AD4A}" destId="{1310B289-92C7-44C0-9836-1C4FCDFE31D6}" srcOrd="0" destOrd="0" presId="urn:microsoft.com/office/officeart/2018/2/layout/IconVerticalSolidList"/>
    <dgm:cxn modelId="{41E70AAD-8E20-47E6-8CA8-C77D7BC87A90}" type="presParOf" srcId="{9D2F7539-F38C-48E5-93C0-66FF3D66AD4A}" destId="{088ADB02-4001-4A05-AF8B-5BD503107086}" srcOrd="1" destOrd="0" presId="urn:microsoft.com/office/officeart/2018/2/layout/IconVerticalSolidList"/>
    <dgm:cxn modelId="{0A89F3DE-B216-4E4B-B6B2-9B1D78BC7EF7}" type="presParOf" srcId="{9D2F7539-F38C-48E5-93C0-66FF3D66AD4A}" destId="{AC049C5B-EC1F-47BB-BE34-1AFEFAC9FE5D}" srcOrd="2" destOrd="0" presId="urn:microsoft.com/office/officeart/2018/2/layout/IconVerticalSolidList"/>
    <dgm:cxn modelId="{7BDF73BC-E65A-497E-8326-433BA885ACEC}" type="presParOf" srcId="{9D2F7539-F38C-48E5-93C0-66FF3D66AD4A}" destId="{278E5821-2C9E-445D-AD07-27873096F31D}" srcOrd="3" destOrd="0" presId="urn:microsoft.com/office/officeart/2018/2/layout/IconVerticalSolidList"/>
    <dgm:cxn modelId="{589B1F59-285E-4979-9B8B-D007A026E558}" type="presParOf" srcId="{2D2259DF-52EA-49EB-AC9F-235E2C92F0D8}" destId="{3499AD26-53BD-490C-A74A-6FC8A4E54B2D}" srcOrd="3" destOrd="0" presId="urn:microsoft.com/office/officeart/2018/2/layout/IconVerticalSolidList"/>
    <dgm:cxn modelId="{15E00A64-81E4-4C81-93A0-7DFB1666666B}" type="presParOf" srcId="{2D2259DF-52EA-49EB-AC9F-235E2C92F0D8}" destId="{6531531C-710B-4EDF-9777-6A84DAF00DBF}" srcOrd="4" destOrd="0" presId="urn:microsoft.com/office/officeart/2018/2/layout/IconVerticalSolidList"/>
    <dgm:cxn modelId="{5FBC6151-E66A-4954-8E81-61ED8FDCB894}" type="presParOf" srcId="{6531531C-710B-4EDF-9777-6A84DAF00DBF}" destId="{6494BC5D-5CE4-441C-9317-E6D9E8FDC3C2}" srcOrd="0" destOrd="0" presId="urn:microsoft.com/office/officeart/2018/2/layout/IconVerticalSolidList"/>
    <dgm:cxn modelId="{F1F4CD72-6D10-4588-82E4-85686911832B}" type="presParOf" srcId="{6531531C-710B-4EDF-9777-6A84DAF00DBF}" destId="{7AE3FDC4-4C6E-46D4-95DB-D551DB7525C7}" srcOrd="1" destOrd="0" presId="urn:microsoft.com/office/officeart/2018/2/layout/IconVerticalSolidList"/>
    <dgm:cxn modelId="{0E711737-2D81-42C8-A762-95F042803CAB}" type="presParOf" srcId="{6531531C-710B-4EDF-9777-6A84DAF00DBF}" destId="{FF6AF07D-A751-41B6-81CA-5C2360009E2A}" srcOrd="2" destOrd="0" presId="urn:microsoft.com/office/officeart/2018/2/layout/IconVerticalSolidList"/>
    <dgm:cxn modelId="{9FC02D15-A78A-4153-A266-F7E87AD9FF09}" type="presParOf" srcId="{6531531C-710B-4EDF-9777-6A84DAF00DBF}" destId="{C4A1F60B-E15F-454A-85CD-46C949B7D821}" srcOrd="3" destOrd="0" presId="urn:microsoft.com/office/officeart/2018/2/layout/IconVerticalSolidList"/>
    <dgm:cxn modelId="{B2BF287C-98E6-41A5-9305-0BA1CD24C3D8}" type="presParOf" srcId="{2D2259DF-52EA-49EB-AC9F-235E2C92F0D8}" destId="{51E8D73D-DF5E-4926-A12F-D46844FB5465}" srcOrd="5" destOrd="0" presId="urn:microsoft.com/office/officeart/2018/2/layout/IconVerticalSolidList"/>
    <dgm:cxn modelId="{435578E0-F359-4E10-8945-493C4169310B}" type="presParOf" srcId="{2D2259DF-52EA-49EB-AC9F-235E2C92F0D8}" destId="{F1F7AF52-3136-4733-8661-CA3FE39A7865}" srcOrd="6" destOrd="0" presId="urn:microsoft.com/office/officeart/2018/2/layout/IconVerticalSolidList"/>
    <dgm:cxn modelId="{118B34B9-4604-4FC3-9605-8DDD69DD348D}" type="presParOf" srcId="{F1F7AF52-3136-4733-8661-CA3FE39A7865}" destId="{10FBCEA4-16CA-41FD-BFD9-7166F6829708}" srcOrd="0" destOrd="0" presId="urn:microsoft.com/office/officeart/2018/2/layout/IconVerticalSolidList"/>
    <dgm:cxn modelId="{C746B013-14EF-4BF9-B0FC-F52AB473CFA8}" type="presParOf" srcId="{F1F7AF52-3136-4733-8661-CA3FE39A7865}" destId="{098AC4C2-0929-4FFF-9833-21C56307B37A}" srcOrd="1" destOrd="0" presId="urn:microsoft.com/office/officeart/2018/2/layout/IconVerticalSolidList"/>
    <dgm:cxn modelId="{045A9A61-EC0D-4029-90D0-8EE86A590AD6}" type="presParOf" srcId="{F1F7AF52-3136-4733-8661-CA3FE39A7865}" destId="{959172F1-BDA8-4259-B33E-C84BA1A35844}" srcOrd="2" destOrd="0" presId="urn:microsoft.com/office/officeart/2018/2/layout/IconVerticalSolidList"/>
    <dgm:cxn modelId="{9A9610E1-050C-422B-B30F-7F3EAA15755A}" type="presParOf" srcId="{F1F7AF52-3136-4733-8661-CA3FE39A7865}" destId="{3A69EE61-6E50-479E-92C3-EB450C9BF57B}" srcOrd="3" destOrd="0" presId="urn:microsoft.com/office/officeart/2018/2/layout/IconVerticalSolidList"/>
    <dgm:cxn modelId="{6F6609A3-0E85-4565-BDCC-84826A335206}" type="presParOf" srcId="{2D2259DF-52EA-49EB-AC9F-235E2C92F0D8}" destId="{D055245C-E911-4953-B05E-0FB7A272E60B}" srcOrd="7" destOrd="0" presId="urn:microsoft.com/office/officeart/2018/2/layout/IconVerticalSolidList"/>
    <dgm:cxn modelId="{1998EC1E-1E1D-4426-92DC-53DF38272913}" type="presParOf" srcId="{2D2259DF-52EA-49EB-AC9F-235E2C92F0D8}" destId="{86131483-80BA-447D-88A7-C202A207542F}" srcOrd="8" destOrd="0" presId="urn:microsoft.com/office/officeart/2018/2/layout/IconVerticalSolidList"/>
    <dgm:cxn modelId="{11A8BB93-560B-434B-90D8-83BD24B92B8E}" type="presParOf" srcId="{86131483-80BA-447D-88A7-C202A207542F}" destId="{E7306048-1A2C-44B8-B068-0A20E0215379}" srcOrd="0" destOrd="0" presId="urn:microsoft.com/office/officeart/2018/2/layout/IconVerticalSolidList"/>
    <dgm:cxn modelId="{217641C9-6A53-48F1-8A8B-083F62A381D1}" type="presParOf" srcId="{86131483-80BA-447D-88A7-C202A207542F}" destId="{7C28866A-24E5-483F-84F8-862F1BBA66B4}" srcOrd="1" destOrd="0" presId="urn:microsoft.com/office/officeart/2018/2/layout/IconVerticalSolidList"/>
    <dgm:cxn modelId="{CEEB88D7-A45E-4B73-AFFF-48D1D3107E1E}" type="presParOf" srcId="{86131483-80BA-447D-88A7-C202A207542F}" destId="{17B716F6-3535-4346-8697-C4F8E66CB444}" srcOrd="2" destOrd="0" presId="urn:microsoft.com/office/officeart/2018/2/layout/IconVerticalSolidList"/>
    <dgm:cxn modelId="{96B95709-14C0-4100-B66A-528AE298348E}" type="presParOf" srcId="{86131483-80BA-447D-88A7-C202A207542F}" destId="{941FE952-4462-43A6-8CBD-E1FA09DB0347}" srcOrd="3" destOrd="0" presId="urn:microsoft.com/office/officeart/2018/2/layout/IconVerticalSolidList"/>
    <dgm:cxn modelId="{38C27675-B538-4021-B312-8E209C2359BB}" type="presParOf" srcId="{2D2259DF-52EA-49EB-AC9F-235E2C92F0D8}" destId="{225335DA-DBFE-485C-B519-8225CBCB75C1}" srcOrd="9" destOrd="0" presId="urn:microsoft.com/office/officeart/2018/2/layout/IconVerticalSolidList"/>
    <dgm:cxn modelId="{67CF05FE-A0B7-4FFC-8C05-A0492A98863B}" type="presParOf" srcId="{2D2259DF-52EA-49EB-AC9F-235E2C92F0D8}" destId="{887843BD-9B1E-4B85-BACB-4EB46F227EBF}" srcOrd="10" destOrd="0" presId="urn:microsoft.com/office/officeart/2018/2/layout/IconVerticalSolidList"/>
    <dgm:cxn modelId="{30639047-1810-4D23-8449-474B03F0E736}" type="presParOf" srcId="{887843BD-9B1E-4B85-BACB-4EB46F227EBF}" destId="{C526A560-8E99-4EF5-AC64-F31A1D653BF1}" srcOrd="0" destOrd="0" presId="urn:microsoft.com/office/officeart/2018/2/layout/IconVerticalSolidList"/>
    <dgm:cxn modelId="{B5B082B3-483F-4CC9-934E-3E513721E567}" type="presParOf" srcId="{887843BD-9B1E-4B85-BACB-4EB46F227EBF}" destId="{06E075FD-F83D-4140-B684-6F9C6FE5FA8D}" srcOrd="1" destOrd="0" presId="urn:microsoft.com/office/officeart/2018/2/layout/IconVerticalSolidList"/>
    <dgm:cxn modelId="{AE2C5078-1850-49F6-9461-F37BDCF5E7AA}" type="presParOf" srcId="{887843BD-9B1E-4B85-BACB-4EB46F227EBF}" destId="{88CF55C6-C4FC-45FE-806C-2739CE15ADE5}" srcOrd="2" destOrd="0" presId="urn:microsoft.com/office/officeart/2018/2/layout/IconVerticalSolidList"/>
    <dgm:cxn modelId="{3EF6B790-D831-4882-A784-B250EF8E1F7E}" type="presParOf" srcId="{887843BD-9B1E-4B85-BACB-4EB46F227EBF}" destId="{68747049-A4F3-47DA-AB9A-71862C3E78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4FD19-79EB-4B53-B2C0-BB22EA35BF5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FBC532B-C7BE-43A6-BED0-98F191ED5577}">
      <dgm:prSet/>
      <dgm:spPr/>
      <dgm:t>
        <a:bodyPr/>
        <a:lstStyle/>
        <a:p>
          <a:r>
            <a:rPr lang="en-GB" noProof="0" dirty="0"/>
            <a:t>Access to MATLAB </a:t>
          </a:r>
        </a:p>
      </dgm:t>
    </dgm:pt>
    <dgm:pt modelId="{D77390C9-0527-4658-9526-F1D21C2E231B}" type="parTrans" cxnId="{CF57E633-72B0-4DD7-9B6F-4765F28649C3}">
      <dgm:prSet/>
      <dgm:spPr/>
      <dgm:t>
        <a:bodyPr/>
        <a:lstStyle/>
        <a:p>
          <a:endParaRPr lang="en-US"/>
        </a:p>
      </dgm:t>
    </dgm:pt>
    <dgm:pt modelId="{3C80357D-0975-4409-9DDC-253E61B3EC28}" type="sibTrans" cxnId="{CF57E633-72B0-4DD7-9B6F-4765F28649C3}">
      <dgm:prSet/>
      <dgm:spPr/>
      <dgm:t>
        <a:bodyPr/>
        <a:lstStyle/>
        <a:p>
          <a:endParaRPr lang="en-US"/>
        </a:p>
      </dgm:t>
    </dgm:pt>
    <dgm:pt modelId="{6F1E66AC-6166-410F-8581-091301CA9C83}" type="pres">
      <dgm:prSet presAssocID="{F7D4FD19-79EB-4B53-B2C0-BB22EA35BF5B}" presName="linear" presStyleCnt="0">
        <dgm:presLayoutVars>
          <dgm:animLvl val="lvl"/>
          <dgm:resizeHandles val="exact"/>
        </dgm:presLayoutVars>
      </dgm:prSet>
      <dgm:spPr/>
    </dgm:pt>
    <dgm:pt modelId="{D996FC42-0AFD-442E-92DD-8B0AFCBB61B3}" type="pres">
      <dgm:prSet presAssocID="{4FBC532B-C7BE-43A6-BED0-98F191ED557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F57E633-72B0-4DD7-9B6F-4765F28649C3}" srcId="{F7D4FD19-79EB-4B53-B2C0-BB22EA35BF5B}" destId="{4FBC532B-C7BE-43A6-BED0-98F191ED5577}" srcOrd="0" destOrd="0" parTransId="{D77390C9-0527-4658-9526-F1D21C2E231B}" sibTransId="{3C80357D-0975-4409-9DDC-253E61B3EC28}"/>
    <dgm:cxn modelId="{759DA2B7-4A7E-42DC-9B90-BBB485E7712B}" type="presOf" srcId="{4FBC532B-C7BE-43A6-BED0-98F191ED5577}" destId="{D996FC42-0AFD-442E-92DD-8B0AFCBB61B3}" srcOrd="0" destOrd="0" presId="urn:microsoft.com/office/officeart/2005/8/layout/vList2"/>
    <dgm:cxn modelId="{30BA90C2-5F06-4F13-8640-2E6FF8F24D4E}" type="presOf" srcId="{F7D4FD19-79EB-4B53-B2C0-BB22EA35BF5B}" destId="{6F1E66AC-6166-410F-8581-091301CA9C83}" srcOrd="0" destOrd="0" presId="urn:microsoft.com/office/officeart/2005/8/layout/vList2"/>
    <dgm:cxn modelId="{09C02590-2E03-437D-ACF4-C281AD01082E}" type="presParOf" srcId="{6F1E66AC-6166-410F-8581-091301CA9C83}" destId="{D996FC42-0AFD-442E-92DD-8B0AFCBB61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6FC42-0AFD-442E-92DD-8B0AFCBB61B3}">
      <dsp:nvSpPr>
        <dsp:cNvPr id="0" name=""/>
        <dsp:cNvSpPr/>
      </dsp:nvSpPr>
      <dsp:spPr>
        <a:xfrm>
          <a:off x="0" y="53188"/>
          <a:ext cx="10515600" cy="20698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The Med MFC physical reanalysis product can reproduce </a:t>
          </a:r>
          <a:r>
            <a:rPr lang="en-GB" sz="3700" kern="1200" dirty="0" err="1"/>
            <a:t>BiOS</a:t>
          </a:r>
          <a:r>
            <a:rPr lang="en-GB" sz="3700" kern="1200" dirty="0"/>
            <a:t> circulation </a:t>
          </a:r>
          <a:endParaRPr lang="en-US" sz="3700" kern="1200" dirty="0"/>
        </a:p>
      </dsp:txBody>
      <dsp:txXfrm>
        <a:off x="101039" y="154227"/>
        <a:ext cx="10313522" cy="1867725"/>
      </dsp:txXfrm>
    </dsp:sp>
    <dsp:sp modelId="{BB025632-611F-4278-97FE-6F00C4202DFF}">
      <dsp:nvSpPr>
        <dsp:cNvPr id="0" name=""/>
        <dsp:cNvSpPr/>
      </dsp:nvSpPr>
      <dsp:spPr>
        <a:xfrm>
          <a:off x="0" y="2229552"/>
          <a:ext cx="10515600" cy="206980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BiOS circulation influences temperature and salinity distribution in the northern Ionian and the Adriatic Sea </a:t>
          </a:r>
          <a:endParaRPr lang="en-US" sz="3700" kern="1200"/>
        </a:p>
      </dsp:txBody>
      <dsp:txXfrm>
        <a:off x="101039" y="2330591"/>
        <a:ext cx="10313522" cy="18677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97FC4-CABD-4006-A041-3FCDCA451808}">
      <dsp:nvSpPr>
        <dsp:cNvPr id="0" name=""/>
        <dsp:cNvSpPr/>
      </dsp:nvSpPr>
      <dsp:spPr>
        <a:xfrm>
          <a:off x="0" y="1907"/>
          <a:ext cx="6588691" cy="8128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6238C-D657-430B-8FA5-2879F4571B57}">
      <dsp:nvSpPr>
        <dsp:cNvPr id="0" name=""/>
        <dsp:cNvSpPr/>
      </dsp:nvSpPr>
      <dsp:spPr>
        <a:xfrm>
          <a:off x="245877" y="184791"/>
          <a:ext cx="447049" cy="447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59906-A235-4523-B15C-90F6C8912E23}">
      <dsp:nvSpPr>
        <dsp:cNvPr id="0" name=""/>
        <dsp:cNvSpPr/>
      </dsp:nvSpPr>
      <dsp:spPr>
        <a:xfrm>
          <a:off x="938804" y="190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Downloading the selected monthly data from Copernicus Marine Service </a:t>
          </a:r>
          <a:endParaRPr lang="en-US" sz="1900" kern="1200"/>
        </a:p>
      </dsp:txBody>
      <dsp:txXfrm>
        <a:off x="938804" y="1907"/>
        <a:ext cx="5649886" cy="812817"/>
      </dsp:txXfrm>
    </dsp:sp>
    <dsp:sp modelId="{1310B289-92C7-44C0-9836-1C4FCDFE31D6}">
      <dsp:nvSpPr>
        <dsp:cNvPr id="0" name=""/>
        <dsp:cNvSpPr/>
      </dsp:nvSpPr>
      <dsp:spPr>
        <a:xfrm>
          <a:off x="0" y="1017929"/>
          <a:ext cx="6588691" cy="8128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8ADB02-4001-4A05-AF8B-5BD503107086}">
      <dsp:nvSpPr>
        <dsp:cNvPr id="0" name=""/>
        <dsp:cNvSpPr/>
      </dsp:nvSpPr>
      <dsp:spPr>
        <a:xfrm>
          <a:off x="245877" y="1200813"/>
          <a:ext cx="447049" cy="447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E5821-2C9E-445D-AD07-27873096F31D}">
      <dsp:nvSpPr>
        <dsp:cNvPr id="0" name=""/>
        <dsp:cNvSpPr/>
      </dsp:nvSpPr>
      <dsp:spPr>
        <a:xfrm>
          <a:off x="938804" y="1017929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Basic statistical analysis of the data: monthly and annual means and variability </a:t>
          </a:r>
          <a:endParaRPr lang="en-US" sz="1900" kern="1200"/>
        </a:p>
      </dsp:txBody>
      <dsp:txXfrm>
        <a:off x="938804" y="1017929"/>
        <a:ext cx="5649886" cy="812817"/>
      </dsp:txXfrm>
    </dsp:sp>
    <dsp:sp modelId="{6494BC5D-5CE4-441C-9317-E6D9E8FDC3C2}">
      <dsp:nvSpPr>
        <dsp:cNvPr id="0" name=""/>
        <dsp:cNvSpPr/>
      </dsp:nvSpPr>
      <dsp:spPr>
        <a:xfrm>
          <a:off x="0" y="2033951"/>
          <a:ext cx="6588691" cy="8128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3FDC4-4C6E-46D4-95DB-D551DB7525C7}">
      <dsp:nvSpPr>
        <dsp:cNvPr id="0" name=""/>
        <dsp:cNvSpPr/>
      </dsp:nvSpPr>
      <dsp:spPr>
        <a:xfrm>
          <a:off x="245877" y="2216835"/>
          <a:ext cx="447049" cy="447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1F60B-E15F-454A-85CD-46C949B7D821}">
      <dsp:nvSpPr>
        <dsp:cNvPr id="0" name=""/>
        <dsp:cNvSpPr/>
      </dsp:nvSpPr>
      <dsp:spPr>
        <a:xfrm>
          <a:off x="938804" y="2033951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T</a:t>
          </a:r>
          <a:r>
            <a:rPr lang="en-GB" sz="1900" kern="1200"/>
            <a:t>ransformation of the data to fit the Neural Gas method </a:t>
          </a:r>
          <a:endParaRPr lang="en-US" sz="1900" kern="1200"/>
        </a:p>
      </dsp:txBody>
      <dsp:txXfrm>
        <a:off x="938804" y="2033951"/>
        <a:ext cx="5649886" cy="812817"/>
      </dsp:txXfrm>
    </dsp:sp>
    <dsp:sp modelId="{10FBCEA4-16CA-41FD-BFD9-7166F6829708}">
      <dsp:nvSpPr>
        <dsp:cNvPr id="0" name=""/>
        <dsp:cNvSpPr/>
      </dsp:nvSpPr>
      <dsp:spPr>
        <a:xfrm>
          <a:off x="0" y="3049973"/>
          <a:ext cx="6588691" cy="8128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AC4C2-0929-4FFF-9833-21C56307B37A}">
      <dsp:nvSpPr>
        <dsp:cNvPr id="0" name=""/>
        <dsp:cNvSpPr/>
      </dsp:nvSpPr>
      <dsp:spPr>
        <a:xfrm>
          <a:off x="245877" y="3232857"/>
          <a:ext cx="447049" cy="4470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9EE61-6E50-479E-92C3-EB450C9BF57B}">
      <dsp:nvSpPr>
        <dsp:cNvPr id="0" name=""/>
        <dsp:cNvSpPr/>
      </dsp:nvSpPr>
      <dsp:spPr>
        <a:xfrm>
          <a:off x="938804" y="3049973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Applying the Neural Gas method to the selected data and extracting the characteristic patterns </a:t>
          </a:r>
          <a:endParaRPr lang="en-US" sz="1900" kern="1200"/>
        </a:p>
      </dsp:txBody>
      <dsp:txXfrm>
        <a:off x="938804" y="3049973"/>
        <a:ext cx="5649886" cy="812817"/>
      </dsp:txXfrm>
    </dsp:sp>
    <dsp:sp modelId="{E7306048-1A2C-44B8-B068-0A20E0215379}">
      <dsp:nvSpPr>
        <dsp:cNvPr id="0" name=""/>
        <dsp:cNvSpPr/>
      </dsp:nvSpPr>
      <dsp:spPr>
        <a:xfrm>
          <a:off x="0" y="4065995"/>
          <a:ext cx="6588691" cy="8128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8866A-24E5-483F-84F8-862F1BBA66B4}">
      <dsp:nvSpPr>
        <dsp:cNvPr id="0" name=""/>
        <dsp:cNvSpPr/>
      </dsp:nvSpPr>
      <dsp:spPr>
        <a:xfrm>
          <a:off x="245877" y="4248879"/>
          <a:ext cx="447049" cy="4470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1FE952-4462-43A6-8CBD-E1FA09DB0347}">
      <dsp:nvSpPr>
        <dsp:cNvPr id="0" name=""/>
        <dsp:cNvSpPr/>
      </dsp:nvSpPr>
      <dsp:spPr>
        <a:xfrm>
          <a:off x="938804" y="4065995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Testing Hypothesis 1 – is BiOS reproduced</a:t>
          </a:r>
          <a:endParaRPr lang="en-US" sz="1900" kern="1200"/>
        </a:p>
      </dsp:txBody>
      <dsp:txXfrm>
        <a:off x="938804" y="4065995"/>
        <a:ext cx="5649886" cy="812817"/>
      </dsp:txXfrm>
    </dsp:sp>
    <dsp:sp modelId="{C526A560-8E99-4EF5-AC64-F31A1D653BF1}">
      <dsp:nvSpPr>
        <dsp:cNvPr id="0" name=""/>
        <dsp:cNvSpPr/>
      </dsp:nvSpPr>
      <dsp:spPr>
        <a:xfrm>
          <a:off x="0" y="5082017"/>
          <a:ext cx="6588691" cy="8128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075FD-F83D-4140-B684-6F9C6FE5FA8D}">
      <dsp:nvSpPr>
        <dsp:cNvPr id="0" name=""/>
        <dsp:cNvSpPr/>
      </dsp:nvSpPr>
      <dsp:spPr>
        <a:xfrm>
          <a:off x="245877" y="5264901"/>
          <a:ext cx="447049" cy="4470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47049-A4F3-47DA-AB9A-71862C3E783A}">
      <dsp:nvSpPr>
        <dsp:cNvPr id="0" name=""/>
        <dsp:cNvSpPr/>
      </dsp:nvSpPr>
      <dsp:spPr>
        <a:xfrm>
          <a:off x="938804" y="508201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Testing Hypothesis 2 – does BiOS influence temperature and salinity distributions in the Adriatic</a:t>
          </a:r>
          <a:endParaRPr lang="en-US" sz="1900" kern="1200"/>
        </a:p>
      </dsp:txBody>
      <dsp:txXfrm>
        <a:off x="938804" y="5082017"/>
        <a:ext cx="5649886" cy="8128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6FC42-0AFD-442E-92DD-8B0AFCBB61B3}">
      <dsp:nvSpPr>
        <dsp:cNvPr id="0" name=""/>
        <dsp:cNvSpPr/>
      </dsp:nvSpPr>
      <dsp:spPr>
        <a:xfrm>
          <a:off x="0" y="1396759"/>
          <a:ext cx="10515600" cy="15590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noProof="0" dirty="0"/>
            <a:t>Access to MATLAB </a:t>
          </a:r>
        </a:p>
      </dsp:txBody>
      <dsp:txXfrm>
        <a:off x="76105" y="1472864"/>
        <a:ext cx="10363390" cy="1406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B449-CCFD-4915-9EAF-56423D33C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027673-1012-445B-8AE6-ABB7D07C5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604EB-1189-4ADE-8C27-50D75D65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AE0-2E51-4178-A7C2-B4DA0DAC27D4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3810B-387C-4AB9-A604-12CA7FFD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92B78-5DA7-48DD-B64F-473A4961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6C26-1D09-4505-9509-A7743126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1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0326-94A6-43F7-A199-FA3DC71F9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6ED37-A550-4094-98BA-B7A8510A7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3562E-9848-4FCD-859C-89D8E638B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AE0-2E51-4178-A7C2-B4DA0DAC27D4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00681-7613-4873-A9BA-E8C47944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0CC56-994E-4A76-A474-0C8DD311C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6C26-1D09-4505-9509-A7743126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338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FDEE67-6504-434F-A94E-BB67E1B79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BD51F-61D6-4958-9A6E-F2E4AF1E3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8C060-233C-4F78-ABB9-9039A0508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AE0-2E51-4178-A7C2-B4DA0DAC27D4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581A8-2989-4370-A773-9CD02127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84692-C994-4466-86FA-7A02207FA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6C26-1D09-4505-9509-A7743126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7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9444-1DD4-4975-A356-564849C8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A169E-BD43-41A7-A6A3-A4181F8AC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5134B-5689-42C5-8F06-ABA1534A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AE0-2E51-4178-A7C2-B4DA0DAC27D4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23D18-BE82-4A0D-B959-89173268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37BD5-ADB1-40D8-8315-2057179C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6C26-1D09-4505-9509-A7743126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779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A2EB0-DD50-4144-B1D2-75CD7A147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56D25-A818-4AE4-BEBE-402982768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46892-95B0-4B14-866E-664EB86D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AE0-2E51-4178-A7C2-B4DA0DAC27D4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5D86-09B4-404B-A5EE-82DF70814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DAD15-A8A2-4937-9321-FEBA9032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6C26-1D09-4505-9509-A7743126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74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16170-53A6-4AC3-BB6E-9C3F00F75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805D7-EA8E-4F77-964B-CEAC41B90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8F793-394D-4D53-B4DB-C403329CD2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F4496-CA3A-44E6-B7FB-58C4380C0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AE0-2E51-4178-A7C2-B4DA0DAC27D4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8937F-D3A7-47C8-A3E2-304E43E2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505BA-5C64-40AF-B657-4B5A4301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6C26-1D09-4505-9509-A7743126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79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5EDE-9A09-4561-BC86-C05AB5887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A13DE1-966A-46B4-9700-ABA1ACB56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EF1CA-C082-459B-91B9-4FA8FD7E9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33207-6EDE-4345-A04A-8351D69F9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593C0-E05D-4B42-9AE3-779C3824F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711DA0-BECC-4AF6-A487-C87A5861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AE0-2E51-4178-A7C2-B4DA0DAC27D4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353C08-63CE-4980-9A55-69BEA802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6E163-EC80-4D8A-999F-6C11A697E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6C26-1D09-4505-9509-A7743126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43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A85F0-2F1B-490C-BFAA-79638FD78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49B851-E82B-487E-B7DC-74D9F970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AE0-2E51-4178-A7C2-B4DA0DAC27D4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E1761-B294-46E3-95FC-12BC9B2D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6B0566-DF5D-42D1-8364-5ACCA846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6C26-1D09-4505-9509-A7743126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90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B28BB-B967-4EC8-8C0B-FA019D22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AE0-2E51-4178-A7C2-B4DA0DAC27D4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80AED-C846-45DB-9F05-35CEADD7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975BB-56CB-463E-A30B-AE3241174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6C26-1D09-4505-9509-A7743126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49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A1CAA-74E9-439C-A484-3A4E5C9AD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7E60-4F19-4A3F-915C-0E5C93C56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14039-143C-4A4C-BB91-A7CD2AC6B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CE826-733F-4259-89F3-3B7578C8C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AE0-2E51-4178-A7C2-B4DA0DAC27D4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2DD664-2E8B-4AA7-8B21-3B5FBE8E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BC306-E36C-4873-8932-061AA707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6C26-1D09-4505-9509-A7743126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09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8E27A-EEC6-4B48-BB4C-0AEDFF08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BFD0F7-7BDB-4DB1-B777-ED67BE4EF9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A55C19-9C75-47F2-9934-914A3271A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09B5C-009E-4742-AD10-00EB0FAB9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6AE0-2E51-4178-A7C2-B4DA0DAC27D4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DF4C3-60C4-487E-B03D-035A43B6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031DB-8183-4602-9E48-4345F6DC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6C26-1D09-4505-9509-A7743126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70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C56794-BA90-4780-A13A-36F116DE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5AC13-8FAC-4A33-9B81-127C6975E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AFE57-1445-4E22-9B95-D3839F639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D6AE0-2E51-4178-A7C2-B4DA0DAC27D4}" type="datetimeFigureOut">
              <a:rPr lang="en-GB" smtClean="0"/>
              <a:t>26/03/2023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B4A6C-807D-4F57-B556-9500B5EE3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8BF73-60F2-4154-8BC0-E92CD4C79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F6C26-1D09-4505-9509-A77431266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8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.roman@uca.es" TargetMode="External"/><Relationship Id="rId2" Type="http://schemas.openxmlformats.org/officeDocument/2006/relationships/hyperlink" Target="mailto:frano.matic@pmfst.h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EE2D7E-B282-421A-B99A-B702EEE1F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GB" sz="4200" b="1" dirty="0"/>
              <a:t>Extracting characteristic patterns of marine variables using machine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06D8A-7100-49CA-B251-2A639CCAA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860390" cy="2486748"/>
          </a:xfrm>
        </p:spPr>
        <p:txBody>
          <a:bodyPr anchor="t">
            <a:normAutofit fontScale="92500" lnSpcReduction="10000"/>
          </a:bodyPr>
          <a:lstStyle/>
          <a:p>
            <a:pPr algn="l"/>
            <a:endParaRPr lang="hr-HR" sz="1700" dirty="0"/>
          </a:p>
          <a:p>
            <a:pPr algn="l"/>
            <a:r>
              <a:rPr lang="hr-HR" sz="1700" b="1" dirty="0"/>
              <a:t>Frano Matić</a:t>
            </a:r>
            <a:r>
              <a:rPr lang="hr-HR" sz="1700" b="1" baseline="30000" dirty="0"/>
              <a:t>1</a:t>
            </a:r>
            <a:r>
              <a:rPr lang="hr-HR" sz="1700" b="1" dirty="0"/>
              <a:t> &amp; Carlos Roman Cascon</a:t>
            </a:r>
            <a:r>
              <a:rPr lang="hr-HR" sz="1700" b="1" baseline="30000" dirty="0"/>
              <a:t>2</a:t>
            </a:r>
          </a:p>
          <a:p>
            <a:pPr algn="l"/>
            <a:endParaRPr lang="hr-HR" sz="1700" baseline="30000" dirty="0"/>
          </a:p>
          <a:p>
            <a:pPr algn="l"/>
            <a:r>
              <a:rPr lang="hr-HR" sz="1700" baseline="30000" dirty="0"/>
              <a:t>1</a:t>
            </a:r>
            <a:r>
              <a:rPr lang="hr-HR" sz="1700" dirty="0"/>
              <a:t>University of Split, University Department of Marine </a:t>
            </a:r>
            <a:r>
              <a:rPr lang="hr-HR" sz="1700" dirty="0" err="1"/>
              <a:t>Studies</a:t>
            </a:r>
            <a:r>
              <a:rPr lang="hr-HR" sz="1700" dirty="0"/>
              <a:t>, Split, Croatia</a:t>
            </a:r>
          </a:p>
          <a:p>
            <a:pPr algn="l"/>
            <a:r>
              <a:rPr lang="hr-HR" sz="1700" baseline="30000" dirty="0"/>
              <a:t>2</a:t>
            </a:r>
            <a:r>
              <a:rPr lang="hr-HR" sz="1700" dirty="0"/>
              <a:t>University of </a:t>
            </a:r>
            <a:r>
              <a:rPr lang="hr-HR" sz="1700" dirty="0" err="1"/>
              <a:t>Cadiz</a:t>
            </a:r>
            <a:r>
              <a:rPr lang="hr-HR" sz="1700" dirty="0"/>
              <a:t>, Spain</a:t>
            </a:r>
          </a:p>
          <a:p>
            <a:pPr algn="l"/>
            <a:r>
              <a:rPr lang="hr-HR" sz="1700" b="1" dirty="0" err="1"/>
              <a:t>Contact</a:t>
            </a:r>
            <a:r>
              <a:rPr lang="hr-HR" sz="1700" b="1" dirty="0"/>
              <a:t>: </a:t>
            </a:r>
            <a:r>
              <a:rPr lang="hr-HR" sz="1700" dirty="0">
                <a:hlinkClick r:id="rId2"/>
              </a:rPr>
              <a:t>frano.matic@unist.hr</a:t>
            </a:r>
            <a:endParaRPr lang="hr-HR" sz="1700" dirty="0"/>
          </a:p>
          <a:p>
            <a:pPr algn="l"/>
            <a:r>
              <a:rPr lang="hr-HR" sz="1700" dirty="0">
                <a:hlinkClick r:id="rId3"/>
              </a:rPr>
              <a:t>carlos.roman@uca.es</a:t>
            </a:r>
            <a:r>
              <a:rPr lang="hr-HR" sz="1700" dirty="0"/>
              <a:t> </a:t>
            </a:r>
          </a:p>
          <a:p>
            <a:pPr algn="l"/>
            <a:endParaRPr lang="hr-HR" sz="1700" dirty="0"/>
          </a:p>
        </p:txBody>
      </p:sp>
      <p:pic>
        <p:nvPicPr>
          <p:cNvPr id="1026" name="Picture 2" descr="Modeling what would happen to the UK if the Gulf Stream shuts down | Ars  Technica">
            <a:extLst>
              <a:ext uri="{FF2B5EF4-FFF2-40B4-BE49-F238E27FC236}">
                <a16:creationId xmlns:a16="http://schemas.microsoft.com/office/drawing/2014/main" id="{C265CFB5-85C3-40BF-A46B-0CB8BBB3E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r="15281"/>
          <a:stretch/>
        </p:blipFill>
        <p:spPr bwMode="auto"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2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B7DB1-5DA5-4BB4-8FB4-A41236C9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GB" sz="4800" b="1">
                <a:solidFill>
                  <a:schemeClr val="bg1"/>
                </a:solidFill>
              </a:rPr>
              <a:t>Research steps 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2B5F4339-E74E-495C-985F-29C1EDFF34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941131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78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A70A0-3322-4BBE-89D3-60B7CA32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5200" b="1" dirty="0"/>
              <a:t>Requirements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BEE4CA-CFE1-475A-810D-64EC50A32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326261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907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B7DB1-5DA5-4BB4-8FB4-A41236C9F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Project mode dynamics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14E76F8-FB95-4FA8-8155-D0DC55518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294410"/>
              </p:ext>
            </p:extLst>
          </p:nvPr>
        </p:nvGraphicFramePr>
        <p:xfrm>
          <a:off x="320040" y="2430867"/>
          <a:ext cx="11496824" cy="399098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09932">
                  <a:extLst>
                    <a:ext uri="{9D8B030D-6E8A-4147-A177-3AD203B41FA5}">
                      <a16:colId xmlns:a16="http://schemas.microsoft.com/office/drawing/2014/main" val="2419305838"/>
                    </a:ext>
                  </a:extLst>
                </a:gridCol>
                <a:gridCol w="3796567">
                  <a:extLst>
                    <a:ext uri="{9D8B030D-6E8A-4147-A177-3AD203B41FA5}">
                      <a16:colId xmlns:a16="http://schemas.microsoft.com/office/drawing/2014/main" val="2963840784"/>
                    </a:ext>
                  </a:extLst>
                </a:gridCol>
                <a:gridCol w="3790325">
                  <a:extLst>
                    <a:ext uri="{9D8B030D-6E8A-4147-A177-3AD203B41FA5}">
                      <a16:colId xmlns:a16="http://schemas.microsoft.com/office/drawing/2014/main" val="2201763206"/>
                    </a:ext>
                  </a:extLst>
                </a:gridCol>
              </a:tblGrid>
              <a:tr h="349808">
                <a:tc>
                  <a:txBody>
                    <a:bodyPr/>
                    <a:lstStyle/>
                    <a:p>
                      <a:r>
                        <a:rPr lang="en-GB" sz="1600" noProof="0"/>
                        <a:t>Meeting with mentors</a:t>
                      </a:r>
                    </a:p>
                  </a:txBody>
                  <a:tcPr marL="79502" marR="79502" marT="39751" marB="39751"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Work in group </a:t>
                      </a:r>
                    </a:p>
                  </a:txBody>
                  <a:tcPr marL="79502" marR="79502" marT="39751" marB="39751"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Suggested timeline </a:t>
                      </a:r>
                    </a:p>
                  </a:txBody>
                  <a:tcPr marL="79502" marR="79502" marT="39751" marB="39751"/>
                </a:tc>
                <a:extLst>
                  <a:ext uri="{0D108BD9-81ED-4DB2-BD59-A6C34878D82A}">
                    <a16:rowId xmlns:a16="http://schemas.microsoft.com/office/drawing/2014/main" val="864493502"/>
                  </a:ext>
                </a:extLst>
              </a:tr>
              <a:tr h="588313">
                <a:tc>
                  <a:txBody>
                    <a:bodyPr/>
                    <a:lstStyle/>
                    <a:p>
                      <a:r>
                        <a:rPr lang="en-GB" sz="1600" noProof="0"/>
                        <a:t>Introduction to the Mediterranean Sea Physics Reanalysis dataset</a:t>
                      </a:r>
                    </a:p>
                  </a:txBody>
                  <a:tcPr marL="79502" marR="79502" marT="39751" marB="39751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Data download</a:t>
                      </a:r>
                    </a:p>
                  </a:txBody>
                  <a:tcPr marL="79502" marR="79502" marT="39751" marB="39751"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1 week  </a:t>
                      </a:r>
                    </a:p>
                  </a:txBody>
                  <a:tcPr marL="79502" marR="79502" marT="39751" marB="39751"/>
                </a:tc>
                <a:extLst>
                  <a:ext uri="{0D108BD9-81ED-4DB2-BD59-A6C34878D82A}">
                    <a16:rowId xmlns:a16="http://schemas.microsoft.com/office/drawing/2014/main" val="3893445690"/>
                  </a:ext>
                </a:extLst>
              </a:tr>
              <a:tr h="588313">
                <a:tc>
                  <a:txBody>
                    <a:bodyPr/>
                    <a:lstStyle/>
                    <a:p>
                      <a:r>
                        <a:rPr lang="en-GB" sz="1600" noProof="0"/>
                        <a:t>Statistical analysis </a:t>
                      </a:r>
                    </a:p>
                  </a:txBody>
                  <a:tcPr marL="79502" marR="79502" marT="39751" marB="39751"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Basic statistical analysis of relevant variables</a:t>
                      </a:r>
                    </a:p>
                  </a:txBody>
                  <a:tcPr marL="79502" marR="79502" marT="39751" marB="39751"/>
                </a:tc>
                <a:tc>
                  <a:txBody>
                    <a:bodyPr/>
                    <a:lstStyle/>
                    <a:p>
                      <a:r>
                        <a:rPr lang="hr-HR" sz="1600" noProof="0" dirty="0"/>
                        <a:t>2</a:t>
                      </a:r>
                      <a:r>
                        <a:rPr lang="en-GB" sz="1600" noProof="0" dirty="0"/>
                        <a:t> week</a:t>
                      </a:r>
                      <a:r>
                        <a:rPr lang="hr-HR" sz="1600" noProof="0" dirty="0"/>
                        <a:t>s</a:t>
                      </a:r>
                      <a:r>
                        <a:rPr lang="en-GB" sz="1600" noProof="0" dirty="0"/>
                        <a:t> </a:t>
                      </a:r>
                    </a:p>
                  </a:txBody>
                  <a:tcPr marL="79502" marR="79502" marT="39751" marB="39751"/>
                </a:tc>
                <a:extLst>
                  <a:ext uri="{0D108BD9-81ED-4DB2-BD59-A6C34878D82A}">
                    <a16:rowId xmlns:a16="http://schemas.microsoft.com/office/drawing/2014/main" val="2538640855"/>
                  </a:ext>
                </a:extLst>
              </a:tr>
              <a:tr h="588313">
                <a:tc rowSpan="3">
                  <a:txBody>
                    <a:bodyPr/>
                    <a:lstStyle/>
                    <a:p>
                      <a:r>
                        <a:rPr lang="en-GB" sz="1600" noProof="0"/>
                        <a:t>Neural Gas method </a:t>
                      </a:r>
                    </a:p>
                  </a:txBody>
                  <a:tcPr marL="79502" marR="79502" marT="39751" marB="39751" anchor="ctr"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Transforming data to fit the Neural Gas method </a:t>
                      </a:r>
                    </a:p>
                  </a:txBody>
                  <a:tcPr marL="79502" marR="79502" marT="39751" marB="39751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1 week</a:t>
                      </a:r>
                    </a:p>
                  </a:txBody>
                  <a:tcPr marL="79502" marR="79502" marT="39751" marB="39751"/>
                </a:tc>
                <a:extLst>
                  <a:ext uri="{0D108BD9-81ED-4DB2-BD59-A6C34878D82A}">
                    <a16:rowId xmlns:a16="http://schemas.microsoft.com/office/drawing/2014/main" val="1787144175"/>
                  </a:ext>
                </a:extLst>
              </a:tr>
              <a:tr h="3498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Applying the neural Gas Method </a:t>
                      </a:r>
                    </a:p>
                  </a:txBody>
                  <a:tcPr marL="79502" marR="79502" marT="39751" marB="39751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1 week </a:t>
                      </a:r>
                    </a:p>
                  </a:txBody>
                  <a:tcPr marL="79502" marR="79502" marT="39751" marB="39751"/>
                </a:tc>
                <a:extLst>
                  <a:ext uri="{0D108BD9-81ED-4DB2-BD59-A6C34878D82A}">
                    <a16:rowId xmlns:a16="http://schemas.microsoft.com/office/drawing/2014/main" val="1281046097"/>
                  </a:ext>
                </a:extLst>
              </a:tr>
              <a:tr h="34980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Extracting characteristic patterns </a:t>
                      </a:r>
                    </a:p>
                  </a:txBody>
                  <a:tcPr marL="79502" marR="79502" marT="39751" marB="39751"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1 week </a:t>
                      </a:r>
                    </a:p>
                  </a:txBody>
                  <a:tcPr marL="79502" marR="79502" marT="39751" marB="39751"/>
                </a:tc>
                <a:extLst>
                  <a:ext uri="{0D108BD9-81ED-4DB2-BD59-A6C34878D82A}">
                    <a16:rowId xmlns:a16="http://schemas.microsoft.com/office/drawing/2014/main" val="1953463256"/>
                  </a:ext>
                </a:extLst>
              </a:tr>
              <a:tr h="826818">
                <a:tc>
                  <a:txBody>
                    <a:bodyPr/>
                    <a:lstStyle/>
                    <a:p>
                      <a:r>
                        <a:rPr lang="en-GB" sz="1600" noProof="0"/>
                        <a:t>Presenting characteristic patterns to mentors – discussion on approach to confirm/reject hypothesis </a:t>
                      </a:r>
                    </a:p>
                  </a:txBody>
                  <a:tcPr marL="79502" marR="79502" marT="39751" marB="39751"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Research; confirming or rejecting hypothesis </a:t>
                      </a:r>
                    </a:p>
                  </a:txBody>
                  <a:tcPr marL="79502" marR="79502" marT="39751" marB="39751"/>
                </a:tc>
                <a:tc>
                  <a:txBody>
                    <a:bodyPr/>
                    <a:lstStyle/>
                    <a:p>
                      <a:r>
                        <a:rPr lang="hr-HR" sz="1600" noProof="0" dirty="0"/>
                        <a:t>1</a:t>
                      </a:r>
                      <a:r>
                        <a:rPr lang="en-GB" sz="1600" noProof="0" dirty="0"/>
                        <a:t> week </a:t>
                      </a:r>
                    </a:p>
                  </a:txBody>
                  <a:tcPr marL="79502" marR="79502" marT="39751" marB="39751"/>
                </a:tc>
                <a:extLst>
                  <a:ext uri="{0D108BD9-81ED-4DB2-BD59-A6C34878D82A}">
                    <a16:rowId xmlns:a16="http://schemas.microsoft.com/office/drawing/2014/main" val="2150215904"/>
                  </a:ext>
                </a:extLst>
              </a:tr>
              <a:tr h="34980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noProof="0" dirty="0"/>
                        <a:t>Writing and presenting the final report</a:t>
                      </a:r>
                    </a:p>
                  </a:txBody>
                  <a:tcPr marL="79502" marR="79502" marT="39751" marB="39751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2 weeks</a:t>
                      </a:r>
                    </a:p>
                  </a:txBody>
                  <a:tcPr marL="79502" marR="79502" marT="39751" marB="39751"/>
                </a:tc>
                <a:extLst>
                  <a:ext uri="{0D108BD9-81ED-4DB2-BD59-A6C34878D82A}">
                    <a16:rowId xmlns:a16="http://schemas.microsoft.com/office/drawing/2014/main" val="1162849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61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9475-C975-4C8A-B6A3-D5A0EDE14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2555"/>
            <a:ext cx="10515600" cy="1325563"/>
          </a:xfrm>
        </p:spPr>
        <p:txBody>
          <a:bodyPr/>
          <a:lstStyle/>
          <a:p>
            <a:r>
              <a:rPr lang="en-GB" b="1" dirty="0"/>
              <a:t>Motivation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00122-11A5-4ACC-A469-AC8539C29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" y="1086128"/>
            <a:ext cx="4271790" cy="32829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26C519-1D7D-4DBA-B752-9469E64748D7}"/>
              </a:ext>
            </a:extLst>
          </p:cNvPr>
          <p:cNvSpPr txBox="1"/>
          <p:nvPr/>
        </p:nvSpPr>
        <p:spPr>
          <a:xfrm>
            <a:off x="5024120" y="1077883"/>
            <a:ext cx="66598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Circulation of the Ionian Sea is either cyclonic or anticyclonic. </a:t>
            </a:r>
          </a:p>
          <a:p>
            <a:endParaRPr lang="en-GB" dirty="0"/>
          </a:p>
          <a:p>
            <a:r>
              <a:rPr lang="en-GB" dirty="0"/>
              <a:t>During cyclonic phase: </a:t>
            </a:r>
          </a:p>
          <a:p>
            <a:r>
              <a:rPr lang="en-GB" dirty="0"/>
              <a:t>Warmer and saltier Levantine water enters the Adriatic Sea along the eastern Adriatic coastline</a:t>
            </a:r>
          </a:p>
          <a:p>
            <a:endParaRPr lang="en-GB" dirty="0"/>
          </a:p>
          <a:p>
            <a:r>
              <a:rPr lang="en-GB" dirty="0"/>
              <a:t>During anticyclonic phase: </a:t>
            </a:r>
          </a:p>
          <a:p>
            <a:r>
              <a:rPr lang="en-GB" dirty="0"/>
              <a:t>Colder and less salty western Mediterranean water enters the Adriatic Sea</a:t>
            </a:r>
          </a:p>
          <a:p>
            <a:endParaRPr lang="en-GB" dirty="0"/>
          </a:p>
          <a:p>
            <a:r>
              <a:rPr lang="en-GB" dirty="0"/>
              <a:t>Cyclonic and anticyclonic phase interchange with a quasi-decadal periodicity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4305C-3D66-4BDA-9A84-8FEDD21776F2}"/>
              </a:ext>
            </a:extLst>
          </p:cNvPr>
          <p:cNvSpPr txBox="1"/>
          <p:nvPr/>
        </p:nvSpPr>
        <p:spPr>
          <a:xfrm flipH="1">
            <a:off x="309880" y="4474666"/>
            <a:ext cx="3068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(</a:t>
            </a:r>
            <a:r>
              <a:rPr lang="hr-HR" dirty="0" err="1"/>
              <a:t>Batistić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., CSR, 2019)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B5D441-8ECB-43D3-9316-1BB0367B5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4474666"/>
            <a:ext cx="7477125" cy="1752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BDAADE-DAA3-41BE-AB92-8FBFE6314F89}"/>
              </a:ext>
            </a:extLst>
          </p:cNvPr>
          <p:cNvSpPr txBox="1"/>
          <p:nvPr/>
        </p:nvSpPr>
        <p:spPr>
          <a:xfrm flipH="1">
            <a:off x="4231639" y="6332854"/>
            <a:ext cx="355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(Mihanović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al</a:t>
            </a:r>
            <a:r>
              <a:rPr lang="hr-HR" dirty="0"/>
              <a:t>., FMARS, 2021)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256361-7D2D-43B6-97D1-EFBC8AC5A1E9}"/>
              </a:ext>
            </a:extLst>
          </p:cNvPr>
          <p:cNvSpPr txBox="1"/>
          <p:nvPr/>
        </p:nvSpPr>
        <p:spPr>
          <a:xfrm flipH="1">
            <a:off x="6324599" y="585015"/>
            <a:ext cx="4353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An interesting phenomenon</a:t>
            </a:r>
          </a:p>
        </p:txBody>
      </p:sp>
    </p:spTree>
    <p:extLst>
      <p:ext uri="{BB962C8B-B14F-4D97-AF65-F5344CB8AC3E}">
        <p14:creationId xmlns:p14="http://schemas.microsoft.com/office/powerpoint/2010/main" val="159158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5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D3229-C3DA-4048-A76B-B5847C52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pPr algn="ctr"/>
            <a:r>
              <a:rPr lang="en-GB" sz="3700" b="1" dirty="0"/>
              <a:t>Mediterranean Sea Physics Reanalysis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1A57-FC4B-43E2-9AF7-BCB60AA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5235490" cy="37730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900" b="1" dirty="0"/>
              <a:t>Credits</a:t>
            </a:r>
            <a:r>
              <a:rPr lang="en-GB" sz="1900" dirty="0"/>
              <a:t>: E.U. Copernicus Marine Service Information</a:t>
            </a:r>
          </a:p>
          <a:p>
            <a:pPr marL="0" indent="0">
              <a:buNone/>
            </a:pPr>
            <a:r>
              <a:rPr lang="en-GB" sz="1900" b="1" dirty="0"/>
              <a:t>INFO: </a:t>
            </a:r>
            <a:r>
              <a:rPr lang="en-GB" sz="1900" dirty="0"/>
              <a:t>The Med MFC physical reanalysis product is generated by a numerical system composed of an hydrodynamic model, supplied by the </a:t>
            </a:r>
            <a:r>
              <a:rPr lang="en-GB" sz="1900" dirty="0" err="1"/>
              <a:t>Nucleous</a:t>
            </a:r>
            <a:r>
              <a:rPr lang="en-GB" sz="1900" dirty="0"/>
              <a:t> for European Modelling of the Ocean (NEMO) and a variational data assimilation scheme (</a:t>
            </a:r>
            <a:r>
              <a:rPr lang="en-GB" sz="1900" dirty="0" err="1"/>
              <a:t>OceanVAR</a:t>
            </a:r>
            <a:r>
              <a:rPr lang="en-GB" sz="1900" dirty="0"/>
              <a:t>) for temperature and salinity vertical profiles and satellite Sea Level Anomaly along track data. The model horizontal grid resolution is 1/24˚ (ca. 4-5 km) and the unevenly spaced vertical levels are 141.</a:t>
            </a:r>
          </a:p>
          <a:p>
            <a:pPr lvl="1"/>
            <a:endParaRPr lang="en-GB" sz="1900" dirty="0"/>
          </a:p>
          <a:p>
            <a:pPr marL="0" indent="0">
              <a:buNone/>
            </a:pPr>
            <a:endParaRPr lang="en-GB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AD464-EFC9-4D59-8053-990DEE8F7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181" y="432081"/>
            <a:ext cx="3683637" cy="573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34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D3229-C3DA-4048-A76B-B5847C525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chemeClr val="bg1"/>
                </a:solidFill>
              </a:rPr>
              <a:t>Mediterranean Sea Physics Reanalysis dataset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CD4A7A-7026-4A0D-BA52-898DF9072B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" r="4153" b="-3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1A57-FC4B-43E2-9AF7-BCB60AA0E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200" dirty="0"/>
              <a:t>An easy to understand and </a:t>
            </a:r>
            <a:r>
              <a:rPr lang="en-GB" sz="2200" b="1" dirty="0">
                <a:solidFill>
                  <a:schemeClr val="accent1"/>
                </a:solidFill>
              </a:rPr>
              <a:t>easy to use</a:t>
            </a:r>
            <a:r>
              <a:rPr lang="en-GB" sz="2200" dirty="0"/>
              <a:t> interface for </a:t>
            </a:r>
            <a:r>
              <a:rPr lang="en-GB" sz="2200" b="1" dirty="0">
                <a:solidFill>
                  <a:schemeClr val="accent1"/>
                </a:solidFill>
              </a:rPr>
              <a:t>visualization</a:t>
            </a:r>
            <a:r>
              <a:rPr lang="en-GB" sz="2200" dirty="0"/>
              <a:t> and </a:t>
            </a:r>
            <a:r>
              <a:rPr lang="en-GB" sz="2200" b="1" dirty="0">
                <a:solidFill>
                  <a:schemeClr val="accent1"/>
                </a:solidFill>
              </a:rPr>
              <a:t>downloading </a:t>
            </a:r>
            <a:r>
              <a:rPr lang="en-GB" sz="2200" dirty="0"/>
              <a:t>of necessary data</a:t>
            </a:r>
          </a:p>
        </p:txBody>
      </p:sp>
    </p:spTree>
    <p:extLst>
      <p:ext uri="{BB962C8B-B14F-4D97-AF65-F5344CB8AC3E}">
        <p14:creationId xmlns:p14="http://schemas.microsoft.com/office/powerpoint/2010/main" val="256788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5A3E-BBE8-49AE-8C4C-C3F515AB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hr-HR"/>
              <a:t>Neural Gas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9D137-CED3-4D96-A0E0-B1FFB2D07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1400"/>
              <a:t>Neural gas is an artificial neural network inspired by the self-organizing map, introduced in 1991 by Thomas Martinetz and Klaus Schulten. The neural gas is a simple algorithm for finding optimal data representations and can be considered as a one-dimensional reduction/classification method. The main feature is the weak connection (similarity) between the modelled neurons/classes, because during the learning process the algorithm distributes the neurons like a gas in the data space, which makes the method suitable for modelling extreme events.</a:t>
            </a:r>
            <a:endParaRPr lang="hr-HR" sz="1400"/>
          </a:p>
          <a:p>
            <a:r>
              <a:rPr lang="en-GB" sz="1400"/>
              <a:t>Thomas Martinetz and Klaus Schulten (1991). "A "neural gas" network learns topologies". Artificial Neural Networks. Elsevier. pp. 397–402.</a:t>
            </a:r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8ECF9-AF40-40E4-92DA-BCACF3281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597" y="807593"/>
            <a:ext cx="3625860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9699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9D8E1-43BE-4041-98E6-3266E801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 example of neural gas application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FC961B-D5D2-43E8-827D-A82B80052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48499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Wind over </a:t>
            </a:r>
            <a:r>
              <a:rPr lang="hr-HR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r-HR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Mediterranean Sea, January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20CFD3-D8A4-4820-9C34-890EADF70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718" y="2427541"/>
            <a:ext cx="7437464" cy="39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34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9D8E1-43BE-4041-98E6-3266E801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 example of neural gas application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FC961B-D5D2-43E8-827D-A82B80052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48499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hr-HR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Zoom-</a:t>
            </a:r>
            <a:r>
              <a:rPr lang="hr-HR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r-HR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to BMU3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DE7360A3-FF33-40C3-866D-E667113E1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44057"/>
            <a:ext cx="9591040" cy="414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6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9D8E1-43BE-4041-98E6-3266E801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An example of neural gas application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FC961B-D5D2-43E8-827D-A82B80052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48499"/>
            <a:ext cx="9144000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hr-HR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Zoom-</a:t>
            </a:r>
            <a:r>
              <a:rPr lang="hr-HR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r-HR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to BMU9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C43D2D6-2327-4293-A64D-BAEFBBF57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00" y="2445643"/>
            <a:ext cx="9826265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0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A70A0-3322-4BBE-89D3-60B7CA32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GB" sz="5200" b="1"/>
              <a:t>Hypothesis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BEE4CA-CFE1-475A-810D-64EC50A32C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6326183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223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582</Words>
  <Application>Microsoft Macintosh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Extracting characteristic patterns of marine variables using machine learning</vt:lpstr>
      <vt:lpstr>Motivation</vt:lpstr>
      <vt:lpstr>Mediterranean Sea Physics Reanalysis dataset</vt:lpstr>
      <vt:lpstr>Mediterranean Sea Physics Reanalysis dataset</vt:lpstr>
      <vt:lpstr>Neural Gas</vt:lpstr>
      <vt:lpstr>An example of neural gas application</vt:lpstr>
      <vt:lpstr>An example of neural gas application</vt:lpstr>
      <vt:lpstr>An example of neural gas application</vt:lpstr>
      <vt:lpstr>Hypothesis </vt:lpstr>
      <vt:lpstr>Research steps </vt:lpstr>
      <vt:lpstr>Requirements</vt:lpstr>
      <vt:lpstr>Project mode dynamics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Jadranka Šepić</dc:creator>
  <cp:lastModifiedBy>Frano Matić</cp:lastModifiedBy>
  <cp:revision>14</cp:revision>
  <dcterms:created xsi:type="dcterms:W3CDTF">2022-02-14T12:13:16Z</dcterms:created>
  <dcterms:modified xsi:type="dcterms:W3CDTF">2023-03-26T17:58:35Z</dcterms:modified>
</cp:coreProperties>
</file>