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16"/>
  </p:notesMasterIdLst>
  <p:sldIdLst>
    <p:sldId id="260" r:id="rId2"/>
    <p:sldId id="299" r:id="rId3"/>
    <p:sldId id="300" r:id="rId4"/>
    <p:sldId id="306" r:id="rId5"/>
    <p:sldId id="301" r:id="rId6"/>
    <p:sldId id="314" r:id="rId7"/>
    <p:sldId id="302" r:id="rId8"/>
    <p:sldId id="303" r:id="rId9"/>
    <p:sldId id="304" r:id="rId10"/>
    <p:sldId id="315" r:id="rId11"/>
    <p:sldId id="307" r:id="rId12"/>
    <p:sldId id="308" r:id="rId13"/>
    <p:sldId id="309" r:id="rId14"/>
    <p:sldId id="310" r:id="rId15"/>
  </p:sldIdLst>
  <p:sldSz cx="12192000" cy="6858000"/>
  <p:notesSz cx="6858000" cy="9144000"/>
  <p:defaultTextStyle>
    <a:defPPr>
      <a:defRPr lang="es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  <a:srgbClr val="FFCC66"/>
    <a:srgbClr val="7A92F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35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30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AA50B-A914-4BA7-A539-8E1CCB5C112A}" type="datetimeFigureOut">
              <a:rPr lang="en-GB" smtClean="0"/>
              <a:t>27/03/2023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F1793B-FF8F-4B13-8BA9-B80AD68FAF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569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1793B-FF8F-4B13-8BA9-B80AD68FAF0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354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1793B-FF8F-4B13-8BA9-B80AD68FAF0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6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4A78-0453-4A5C-BAF8-88F72437167A}" type="datetimeFigureOut">
              <a:rPr lang="en-GB" smtClean="0"/>
              <a:t>27/03/2023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699B-85EA-4675-954A-5C575C0A99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0187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4A78-0453-4A5C-BAF8-88F72437167A}" type="datetimeFigureOut">
              <a:rPr lang="en-GB" smtClean="0"/>
              <a:t>27/03/2023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699B-85EA-4675-954A-5C575C0A99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506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4A78-0453-4A5C-BAF8-88F72437167A}" type="datetimeFigureOut">
              <a:rPr lang="en-GB" smtClean="0"/>
              <a:t>27/03/2023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699B-85EA-4675-954A-5C575C0A9994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92128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4A78-0453-4A5C-BAF8-88F72437167A}" type="datetimeFigureOut">
              <a:rPr lang="en-GB" smtClean="0"/>
              <a:t>27/03/2023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699B-85EA-4675-954A-5C575C0A99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124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4A78-0453-4A5C-BAF8-88F72437167A}" type="datetimeFigureOut">
              <a:rPr lang="en-GB" smtClean="0"/>
              <a:t>27/03/2023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699B-85EA-4675-954A-5C575C0A9994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923174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4A78-0453-4A5C-BAF8-88F72437167A}" type="datetimeFigureOut">
              <a:rPr lang="en-GB" smtClean="0"/>
              <a:t>27/03/2023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699B-85EA-4675-954A-5C575C0A99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911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4A78-0453-4A5C-BAF8-88F72437167A}" type="datetimeFigureOut">
              <a:rPr lang="en-GB" smtClean="0"/>
              <a:t>27/03/2023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699B-85EA-4675-954A-5C575C0A99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502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4A78-0453-4A5C-BAF8-88F72437167A}" type="datetimeFigureOut">
              <a:rPr lang="en-GB" smtClean="0"/>
              <a:t>27/03/2023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699B-85EA-4675-954A-5C575C0A99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6110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4A78-0453-4A5C-BAF8-88F72437167A}" type="datetimeFigureOut">
              <a:rPr lang="en-GB" smtClean="0"/>
              <a:t>27/03/2023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699B-85EA-4675-954A-5C575C0A99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856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4A78-0453-4A5C-BAF8-88F72437167A}" type="datetimeFigureOut">
              <a:rPr lang="en-GB" smtClean="0"/>
              <a:t>27/03/2023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699B-85EA-4675-954A-5C575C0A99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997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4A78-0453-4A5C-BAF8-88F72437167A}" type="datetimeFigureOut">
              <a:rPr lang="en-GB" smtClean="0"/>
              <a:t>27/03/2023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699B-85EA-4675-954A-5C575C0A99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369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4A78-0453-4A5C-BAF8-88F72437167A}" type="datetimeFigureOut">
              <a:rPr lang="en-GB" smtClean="0"/>
              <a:t>27/03/2023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699B-85EA-4675-954A-5C575C0A99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910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4A78-0453-4A5C-BAF8-88F72437167A}" type="datetimeFigureOut">
              <a:rPr lang="en-GB" smtClean="0"/>
              <a:t>27/03/2023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699B-85EA-4675-954A-5C575C0A99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955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4A78-0453-4A5C-BAF8-88F72437167A}" type="datetimeFigureOut">
              <a:rPr lang="en-GB" smtClean="0"/>
              <a:t>27/03/2023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699B-85EA-4675-954A-5C575C0A99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356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4A78-0453-4A5C-BAF8-88F72437167A}" type="datetimeFigureOut">
              <a:rPr lang="en-GB" smtClean="0"/>
              <a:t>27/03/2023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699B-85EA-4675-954A-5C575C0A99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1196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699B-85EA-4675-954A-5C575C0A999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4A78-0453-4A5C-BAF8-88F72437167A}" type="datetimeFigureOut">
              <a:rPr lang="en-GB" smtClean="0"/>
              <a:t>27/03/2023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346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B4A78-0453-4A5C-BAF8-88F72437167A}" type="datetimeFigureOut">
              <a:rPr lang="en-GB" smtClean="0"/>
              <a:t>27/03/2023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53B699B-85EA-4675-954A-5C575C0A99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94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Aleksandra.cupial@ug.edu.pl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405652" y="2411373"/>
            <a:ext cx="1050425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500" dirty="0"/>
              <a:t>Analysis of spatial and temporal wave energy flux variability </a:t>
            </a:r>
            <a:endParaRPr lang="pl-PL" sz="4500" dirty="0"/>
          </a:p>
          <a:p>
            <a:pPr algn="ctr"/>
            <a:r>
              <a:rPr lang="en-GB" sz="4500" dirty="0"/>
              <a:t>along the southern coast of Europe and northern Africa or at </a:t>
            </a:r>
            <a:r>
              <a:rPr lang="pl-PL" sz="4500" dirty="0"/>
              <a:t>the </a:t>
            </a:r>
            <a:r>
              <a:rPr lang="en-GB" sz="4500" dirty="0"/>
              <a:t>Baltic Sea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4" t="14753" r="22055" b="12404"/>
          <a:stretch/>
        </p:blipFill>
        <p:spPr>
          <a:xfrm>
            <a:off x="10540585" y="0"/>
            <a:ext cx="1653018" cy="1640814"/>
          </a:xfrm>
          <a:prstGeom prst="rect">
            <a:avLst/>
          </a:prstGeom>
        </p:spPr>
      </p:pic>
      <p:pic>
        <p:nvPicPr>
          <p:cNvPr id="1028" name="Picture 4" descr="Versión 1 col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" t="9259" r="2766" b="8642"/>
          <a:stretch/>
        </p:blipFill>
        <p:spPr bwMode="auto">
          <a:xfrm>
            <a:off x="0" y="0"/>
            <a:ext cx="3197982" cy="134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78003" y="1423590"/>
            <a:ext cx="10776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000" dirty="0"/>
              <a:t>SHORT COURSE ON MARINE DATA LITERACY</a:t>
            </a:r>
          </a:p>
          <a:p>
            <a:pPr algn="ctr"/>
            <a:r>
              <a:rPr lang="en-GB" sz="3000" dirty="0"/>
              <a:t>PROJECT MODE</a:t>
            </a:r>
          </a:p>
        </p:txBody>
      </p:sp>
      <p:sp>
        <p:nvSpPr>
          <p:cNvPr id="5" name="Rectángulo 4"/>
          <p:cNvSpPr/>
          <p:nvPr/>
        </p:nvSpPr>
        <p:spPr>
          <a:xfrm>
            <a:off x="5181694" y="5582589"/>
            <a:ext cx="4417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Aleksandra Cupiał &amp; Marta Misiewicz</a:t>
            </a:r>
          </a:p>
          <a:p>
            <a:r>
              <a:rPr lang="en-GB" dirty="0"/>
              <a:t>Faculty of Oceanography and Geography</a:t>
            </a:r>
            <a:endParaRPr lang="pl-PL" dirty="0"/>
          </a:p>
          <a:p>
            <a:r>
              <a:rPr lang="en-GB" dirty="0"/>
              <a:t>University of Gdańsk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543792" y="6470382"/>
            <a:ext cx="1646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27th Mar 2023</a:t>
            </a:r>
            <a:endParaRPr lang="en-GB" dirty="0"/>
          </a:p>
        </p:txBody>
      </p:sp>
      <p:sp>
        <p:nvSpPr>
          <p:cNvPr id="11" name="Rectángulo 10"/>
          <p:cNvSpPr/>
          <p:nvPr/>
        </p:nvSpPr>
        <p:spPr>
          <a:xfrm>
            <a:off x="80040" y="5518237"/>
            <a:ext cx="100420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212529"/>
                </a:solidFill>
                <a:latin typeface="-apple-system"/>
              </a:rPr>
              <a:t>Tomás</a:t>
            </a:r>
            <a:r>
              <a:rPr lang="en-GB" b="1" dirty="0">
                <a:solidFill>
                  <a:srgbClr val="212529"/>
                </a:solidFill>
                <a:latin typeface="-apple-system"/>
              </a:rPr>
              <a:t> </a:t>
            </a:r>
            <a:r>
              <a:rPr lang="en-GB" b="1" dirty="0" err="1">
                <a:solidFill>
                  <a:srgbClr val="212529"/>
                </a:solidFill>
                <a:latin typeface="-apple-system"/>
              </a:rPr>
              <a:t>Fernández</a:t>
            </a:r>
            <a:r>
              <a:rPr lang="en-GB" b="1" dirty="0">
                <a:solidFill>
                  <a:srgbClr val="212529"/>
                </a:solidFill>
                <a:latin typeface="-apple-system"/>
              </a:rPr>
              <a:t> Montblanc</a:t>
            </a:r>
          </a:p>
          <a:p>
            <a:r>
              <a:rPr lang="en-GB" dirty="0"/>
              <a:t>Earth Science Department</a:t>
            </a:r>
          </a:p>
          <a:p>
            <a:r>
              <a:rPr lang="en-GB" dirty="0"/>
              <a:t>Faculty of Marine Science</a:t>
            </a:r>
            <a:endParaRPr lang="pl-PL" dirty="0"/>
          </a:p>
          <a:p>
            <a:r>
              <a:rPr lang="en-GB" dirty="0"/>
              <a:t>University of Cádiz</a:t>
            </a:r>
          </a:p>
          <a:p>
            <a:endParaRPr lang="en-GB" dirty="0"/>
          </a:p>
          <a:p>
            <a:pPr algn="ctr"/>
            <a:endParaRPr lang="en-GB" dirty="0"/>
          </a:p>
        </p:txBody>
      </p:sp>
      <p:pic>
        <p:nvPicPr>
          <p:cNvPr id="2" name="Picture 1" descr="Graphical user interface, logo&#10;&#10;Description automatically generated with medium confidence">
            <a:extLst>
              <a:ext uri="{FF2B5EF4-FFF2-40B4-BE49-F238E27FC236}">
                <a16:creationId xmlns:a16="http://schemas.microsoft.com/office/drawing/2014/main" id="{21C10D5B-A0FB-9645-ADC8-A941F52686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53" y="306270"/>
            <a:ext cx="2145870" cy="139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176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09439"/>
          </a:xfrm>
          <a:prstGeom prst="rect">
            <a:avLst/>
          </a:prstGeom>
        </p:spPr>
      </p:pic>
      <p:pic>
        <p:nvPicPr>
          <p:cNvPr id="4" name="Picture 3" descr="Graphical user interface, logo&#10;&#10;Description automatically generated with medium confidence">
            <a:extLst>
              <a:ext uri="{FF2B5EF4-FFF2-40B4-BE49-F238E27FC236}">
                <a16:creationId xmlns:a16="http://schemas.microsoft.com/office/drawing/2014/main" id="{3775EABE-60EA-7D16-4148-1178C227EB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780" y="135466"/>
            <a:ext cx="1475353" cy="9579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F89E5C-6EA5-28AC-8CBD-E121C2498130}"/>
              </a:ext>
            </a:extLst>
          </p:cNvPr>
          <p:cNvSpPr txBox="1"/>
          <p:nvPr/>
        </p:nvSpPr>
        <p:spPr>
          <a:xfrm>
            <a:off x="677334" y="1323598"/>
            <a:ext cx="1038314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b="1" dirty="0"/>
              <a:t>ANALYSIS OF SPATIAL AND TEMPORAL WAVE ENERGY FLUX VARIABILITY </a:t>
            </a:r>
            <a:endParaRPr lang="pl-PL" sz="2000" b="1" dirty="0"/>
          </a:p>
          <a:p>
            <a:pPr algn="ctr"/>
            <a:r>
              <a:rPr lang="en-GB" sz="2000" b="1" dirty="0"/>
              <a:t>ALONG THE SOUTHERN COAST OF EUROPE AND NORTHERN AFRICA OR AT BALTIC SEA</a:t>
            </a:r>
          </a:p>
        </p:txBody>
      </p:sp>
      <p:sp>
        <p:nvSpPr>
          <p:cNvPr id="7" name="pole tekstowe 5">
            <a:extLst>
              <a:ext uri="{FF2B5EF4-FFF2-40B4-BE49-F238E27FC236}">
                <a16:creationId xmlns:a16="http://schemas.microsoft.com/office/drawing/2014/main" id="{CA3FB703-CD3D-88BA-7EEC-E70ED629D640}"/>
              </a:ext>
            </a:extLst>
          </p:cNvPr>
          <p:cNvSpPr txBox="1"/>
          <p:nvPr/>
        </p:nvSpPr>
        <p:spPr>
          <a:xfrm>
            <a:off x="855696" y="4835047"/>
            <a:ext cx="7624425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l-PL" sz="1200" dirty="0"/>
          </a:p>
          <a:p>
            <a:r>
              <a:rPr lang="en-US" sz="2200" dirty="0"/>
              <a:t>9. identification of historical storms based on the wave height criterion</a:t>
            </a:r>
          </a:p>
          <a:p>
            <a:endParaRPr lang="en-US" sz="2200" dirty="0"/>
          </a:p>
          <a:p>
            <a:r>
              <a:rPr lang="en-US" sz="2200" dirty="0"/>
              <a:t>10. analysis of the dynamics of the wind wave field during a storm/ visualization of wind wave field of given area</a:t>
            </a:r>
            <a:endParaRPr lang="pl-PL" sz="2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60A7A4-83EC-BCB9-DCBD-02C53B3297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696" y="3811675"/>
            <a:ext cx="5520011" cy="102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88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295" y="0"/>
            <a:ext cx="12304295" cy="6991077"/>
          </a:xfrm>
          <a:prstGeom prst="rect">
            <a:avLst/>
          </a:prstGeom>
        </p:spPr>
      </p:pic>
      <p:pic>
        <p:nvPicPr>
          <p:cNvPr id="5" name="Picture 4" descr="Graphical user interface, logo&#10;&#10;Description automatically generated with medium confidence">
            <a:extLst>
              <a:ext uri="{FF2B5EF4-FFF2-40B4-BE49-F238E27FC236}">
                <a16:creationId xmlns:a16="http://schemas.microsoft.com/office/drawing/2014/main" id="{21CF734E-0498-3CEE-386A-9DF00A03DC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780" y="135466"/>
            <a:ext cx="1475353" cy="9579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7153A4-6EB3-2CFC-8E03-22AD803CBF22}"/>
              </a:ext>
            </a:extLst>
          </p:cNvPr>
          <p:cNvSpPr txBox="1"/>
          <p:nvPr/>
        </p:nvSpPr>
        <p:spPr>
          <a:xfrm>
            <a:off x="677334" y="1323598"/>
            <a:ext cx="1038314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b="1" dirty="0"/>
              <a:t>ANALYSIS OF SPATIAL AND TEMPORAL WAVE ENERGY FLUX VARIABILITY </a:t>
            </a:r>
            <a:endParaRPr lang="pl-PL" sz="2000" b="1" dirty="0"/>
          </a:p>
          <a:p>
            <a:pPr algn="ctr"/>
            <a:r>
              <a:rPr lang="en-GB" sz="2000" b="1" dirty="0"/>
              <a:t>ALONG THE SOUTHERN COAST OF EUROPE AND NORTHERN AFRICA OR AT BALTIC SEA</a:t>
            </a:r>
          </a:p>
        </p:txBody>
      </p:sp>
    </p:spTree>
    <p:extLst>
      <p:ext uri="{BB962C8B-B14F-4D97-AF65-F5344CB8AC3E}">
        <p14:creationId xmlns:p14="http://schemas.microsoft.com/office/powerpoint/2010/main" val="2731202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991670" cy="6802155"/>
          </a:xfrm>
          <a:prstGeom prst="rect">
            <a:avLst/>
          </a:prstGeom>
        </p:spPr>
      </p:pic>
      <p:pic>
        <p:nvPicPr>
          <p:cNvPr id="5" name="Picture 4" descr="Graphical user interface, logo&#10;&#10;Description automatically generated with medium confidence">
            <a:extLst>
              <a:ext uri="{FF2B5EF4-FFF2-40B4-BE49-F238E27FC236}">
                <a16:creationId xmlns:a16="http://schemas.microsoft.com/office/drawing/2014/main" id="{6C9FD49A-42E5-2872-0FC0-B55D99E48F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780" y="135466"/>
            <a:ext cx="1475353" cy="9579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9E066E-68A7-2FBE-ED5C-C6BB58BF6AF6}"/>
              </a:ext>
            </a:extLst>
          </p:cNvPr>
          <p:cNvSpPr txBox="1"/>
          <p:nvPr/>
        </p:nvSpPr>
        <p:spPr>
          <a:xfrm>
            <a:off x="614704" y="1093409"/>
            <a:ext cx="1038314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b="1" dirty="0"/>
              <a:t>ANALYSIS OF SPATIAL AND TEMPORAL WAVE ENERGY FLUX VARIABILITY </a:t>
            </a:r>
            <a:endParaRPr lang="pl-PL" sz="2000" b="1" dirty="0"/>
          </a:p>
          <a:p>
            <a:pPr algn="ctr"/>
            <a:r>
              <a:rPr lang="en-GB" sz="2000" b="1" dirty="0"/>
              <a:t>ALONG THE SOUTHERN COAST OF EUROPE AND NORTHERN AFRICA OR AT BALTIC SEA</a:t>
            </a:r>
          </a:p>
        </p:txBody>
      </p:sp>
    </p:spTree>
    <p:extLst>
      <p:ext uri="{BB962C8B-B14F-4D97-AF65-F5344CB8AC3E}">
        <p14:creationId xmlns:p14="http://schemas.microsoft.com/office/powerpoint/2010/main" val="3210732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07099" cy="6858000"/>
          </a:xfrm>
          <a:prstGeom prst="rect">
            <a:avLst/>
          </a:prstGeom>
        </p:spPr>
      </p:pic>
      <p:pic>
        <p:nvPicPr>
          <p:cNvPr id="5" name="Picture 4" descr="Graphical user interface, logo&#10;&#10;Description automatically generated with medium confidence">
            <a:extLst>
              <a:ext uri="{FF2B5EF4-FFF2-40B4-BE49-F238E27FC236}">
                <a16:creationId xmlns:a16="http://schemas.microsoft.com/office/drawing/2014/main" id="{F519A41F-1E3A-AC26-7186-867B223DA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780" y="135466"/>
            <a:ext cx="1475353" cy="9579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FF0978-FE5F-2642-995B-0418DE4D34C6}"/>
              </a:ext>
            </a:extLst>
          </p:cNvPr>
          <p:cNvSpPr txBox="1"/>
          <p:nvPr/>
        </p:nvSpPr>
        <p:spPr>
          <a:xfrm>
            <a:off x="677334" y="1323598"/>
            <a:ext cx="1038314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b="1" dirty="0"/>
              <a:t>ANALYSIS OF SPATIAL AND TEMPORAL WAVE ENERGY FLUX VARIABILITY </a:t>
            </a:r>
            <a:endParaRPr lang="pl-PL" sz="2000" b="1" dirty="0"/>
          </a:p>
          <a:p>
            <a:pPr algn="ctr"/>
            <a:r>
              <a:rPr lang="en-GB" sz="2000" b="1" dirty="0"/>
              <a:t>ALONG THE SOUTHERN COAST OF EUROPE AND NORTHERN AFRICA OR AT BALTIC SEA</a:t>
            </a:r>
          </a:p>
        </p:txBody>
      </p:sp>
    </p:spTree>
    <p:extLst>
      <p:ext uri="{BB962C8B-B14F-4D97-AF65-F5344CB8AC3E}">
        <p14:creationId xmlns:p14="http://schemas.microsoft.com/office/powerpoint/2010/main" val="3029468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7726" cy="685800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325966" y="5856696"/>
            <a:ext cx="4544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aleksandra.cupial@ug.edu.pl</a:t>
            </a:r>
            <a:r>
              <a:rPr lang="en-GB" b="1" dirty="0">
                <a:solidFill>
                  <a:schemeClr val="accent2"/>
                </a:solidFill>
              </a:rPr>
              <a:t> </a:t>
            </a:r>
            <a:endParaRPr lang="pl-PL" b="1" dirty="0">
              <a:solidFill>
                <a:schemeClr val="accent2"/>
              </a:solidFill>
            </a:endParaRPr>
          </a:p>
        </p:txBody>
      </p:sp>
      <p:pic>
        <p:nvPicPr>
          <p:cNvPr id="6" name="Picture 5" descr="Graphical user interface, logo&#10;&#10;Description automatically generated with medium confidence">
            <a:extLst>
              <a:ext uri="{FF2B5EF4-FFF2-40B4-BE49-F238E27FC236}">
                <a16:creationId xmlns:a16="http://schemas.microsoft.com/office/drawing/2014/main" id="{0D8B250F-798D-4B5E-F923-53E057FF44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780" y="135466"/>
            <a:ext cx="1475353" cy="95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646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20233" cy="6858000"/>
          </a:xfrm>
          <a:prstGeom prst="rect">
            <a:avLst/>
          </a:prstGeom>
        </p:spPr>
      </p:pic>
      <p:pic>
        <p:nvPicPr>
          <p:cNvPr id="2" name="Picture 1" descr="Graphical user interface, logo&#10;&#10;Description automatically generated with medium confidence">
            <a:extLst>
              <a:ext uri="{FF2B5EF4-FFF2-40B4-BE49-F238E27FC236}">
                <a16:creationId xmlns:a16="http://schemas.microsoft.com/office/drawing/2014/main" id="{202A2775-595D-71BC-E78C-CA1C225C45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780" y="135466"/>
            <a:ext cx="1475353" cy="95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05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01603" cy="6978316"/>
          </a:xfrm>
          <a:prstGeom prst="rect">
            <a:avLst/>
          </a:prstGeom>
        </p:spPr>
      </p:pic>
      <p:pic>
        <p:nvPicPr>
          <p:cNvPr id="5" name="Picture 4" descr="Graphical user interface, logo&#10;&#10;Description automatically generated with medium confidence">
            <a:extLst>
              <a:ext uri="{FF2B5EF4-FFF2-40B4-BE49-F238E27FC236}">
                <a16:creationId xmlns:a16="http://schemas.microsoft.com/office/drawing/2014/main" id="{9D78DA91-EA87-A5B0-8F77-D73FE9655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303" y="130628"/>
            <a:ext cx="1475353" cy="95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31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0" y="0"/>
            <a:ext cx="12175090" cy="6858000"/>
          </a:xfrm>
          <a:prstGeom prst="rect">
            <a:avLst/>
          </a:prstGeom>
        </p:spPr>
      </p:pic>
      <p:pic>
        <p:nvPicPr>
          <p:cNvPr id="5" name="Picture 4" descr="Graphical user interface, logo&#10;&#10;Description automatically generated with medium confidence">
            <a:extLst>
              <a:ext uri="{FF2B5EF4-FFF2-40B4-BE49-F238E27FC236}">
                <a16:creationId xmlns:a16="http://schemas.microsoft.com/office/drawing/2014/main" id="{0B277FBC-8BBC-2F47-42C1-F7E9E06221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780" y="135466"/>
            <a:ext cx="1475353" cy="95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767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371" y="0"/>
            <a:ext cx="12325371" cy="6948079"/>
          </a:xfrm>
          <a:prstGeom prst="rect">
            <a:avLst/>
          </a:prstGeom>
        </p:spPr>
      </p:pic>
      <p:sp>
        <p:nvSpPr>
          <p:cNvPr id="5" name="AutoShape 2" descr="https://euc-powerpoint.officeapps.live.com/pods/GetClipboardImage.ashx?Id=bd53062c-3c3b-4628-bda9-f44e89209fca&amp;DC=GEU4&amp;pkey=22b2e899-0e76-41a7-a000-42d95073e49a&amp;wdwaccluster=GEU4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" name="AutoShape 4" descr="https://euc-powerpoint.officeapps.live.com/pods/GetClipboardImage.ashx?Id=bd53062c-3c3b-4628-bda9-f44e89209fca&amp;DC=GEU4&amp;pkey=22b2e899-0e76-41a7-a000-42d95073e49a&amp;wdwaccluster=GEU4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" name="AutoShape 6" descr="https://euc-powerpoint.officeapps.live.com/pods/GetClipboardImage.ashx?Id=34a3495c-de6d-4724-b9a2-a658919eedfc&amp;DC=GEU4&amp;pkey=ec1d74bb-dc90-44d1-b8d0-ec1872a4a719&amp;wdwaccluster=GEU4"/>
          <p:cNvSpPr>
            <a:spLocks noChangeAspect="1" noChangeArrowheads="1"/>
          </p:cNvSpPr>
          <p:nvPr/>
        </p:nvSpPr>
        <p:spPr bwMode="auto">
          <a:xfrm>
            <a:off x="51752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8" name="Picture 7" descr="Graphical user interface, logo&#10;&#10;Description automatically generated with medium confidence">
            <a:extLst>
              <a:ext uri="{FF2B5EF4-FFF2-40B4-BE49-F238E27FC236}">
                <a16:creationId xmlns:a16="http://schemas.microsoft.com/office/drawing/2014/main" id="{2DBA3A2B-72E3-F2BC-5C02-D27DB56E6E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780" y="135466"/>
            <a:ext cx="1475353" cy="95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48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Versión 1 color">
            <a:extLst>
              <a:ext uri="{FF2B5EF4-FFF2-40B4-BE49-F238E27FC236}">
                <a16:creationId xmlns:a16="http://schemas.microsoft.com/office/drawing/2014/main" id="{4826DF81-47C8-269D-5AE3-1365BFB28A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4" t="9259" r="5898" b="8642"/>
          <a:stretch/>
        </p:blipFill>
        <p:spPr bwMode="auto">
          <a:xfrm>
            <a:off x="10287000" y="-12572"/>
            <a:ext cx="1920240" cy="83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9">
            <a:extLst>
              <a:ext uri="{FF2B5EF4-FFF2-40B4-BE49-F238E27FC236}">
                <a16:creationId xmlns:a16="http://schemas.microsoft.com/office/drawing/2014/main" id="{5208D757-BEA8-D0C0-990A-0F1D1CDD8738}"/>
              </a:ext>
            </a:extLst>
          </p:cNvPr>
          <p:cNvSpPr/>
          <p:nvPr/>
        </p:nvSpPr>
        <p:spPr>
          <a:xfrm>
            <a:off x="840707" y="-12572"/>
            <a:ext cx="9446294" cy="83553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pl-PL" sz="3600" dirty="0"/>
              <a:t>OVERVIEW</a:t>
            </a:r>
            <a:endParaRPr lang="en-GB" sz="2000" dirty="0"/>
          </a:p>
        </p:txBody>
      </p:sp>
      <p:pic>
        <p:nvPicPr>
          <p:cNvPr id="6" name="Imagen 11">
            <a:extLst>
              <a:ext uri="{FF2B5EF4-FFF2-40B4-BE49-F238E27FC236}">
                <a16:creationId xmlns:a16="http://schemas.microsoft.com/office/drawing/2014/main" id="{82A3128C-BFBA-D40F-43C9-4B09AEAAC2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4" t="14753" r="22055" b="12404"/>
          <a:stretch/>
        </p:blipFill>
        <p:spPr>
          <a:xfrm>
            <a:off x="0" y="0"/>
            <a:ext cx="840707" cy="834500"/>
          </a:xfrm>
          <a:prstGeom prst="rect">
            <a:avLst/>
          </a:prstGeom>
        </p:spPr>
      </p:pic>
      <p:pic>
        <p:nvPicPr>
          <p:cNvPr id="7" name="Picture 6" descr="Graphical user interface, logo&#10;&#10;Description automatically generated with medium confidence">
            <a:extLst>
              <a:ext uri="{FF2B5EF4-FFF2-40B4-BE49-F238E27FC236}">
                <a16:creationId xmlns:a16="http://schemas.microsoft.com/office/drawing/2014/main" id="{BFE85AFA-E904-8240-08BF-4926F75518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780" y="135466"/>
            <a:ext cx="1475353" cy="95794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15A2FE5-4E7A-E05C-F51B-328D9BF07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5301"/>
            <a:ext cx="6409048" cy="427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D4F7F0-7065-040A-F453-E17E446AF53B}"/>
              </a:ext>
            </a:extLst>
          </p:cNvPr>
          <p:cNvSpPr txBox="1"/>
          <p:nvPr/>
        </p:nvSpPr>
        <p:spPr>
          <a:xfrm>
            <a:off x="-20833" y="847072"/>
            <a:ext cx="1004791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Hel </a:t>
            </a:r>
            <a:r>
              <a:rPr lang="pl-PL" sz="2400" dirty="0" err="1"/>
              <a:t>Peninsula</a:t>
            </a:r>
            <a:r>
              <a:rPr lang="pl-PL" sz="2400" dirty="0"/>
              <a:t> </a:t>
            </a:r>
            <a:r>
              <a:rPr lang="pl-PL" sz="2400" dirty="0" err="1"/>
              <a:t>is</a:t>
            </a:r>
            <a:r>
              <a:rPr lang="pl-PL" sz="2400" dirty="0"/>
              <a:t> </a:t>
            </a:r>
            <a:r>
              <a:rPr lang="pl-PL" sz="2400" dirty="0" err="1"/>
              <a:t>identified</a:t>
            </a:r>
            <a:r>
              <a:rPr lang="pl-PL" sz="2400" dirty="0"/>
              <a:t> as one of the </a:t>
            </a:r>
            <a:r>
              <a:rPr lang="pl-PL" sz="2400" dirty="0" err="1"/>
              <a:t>first</a:t>
            </a:r>
            <a:r>
              <a:rPr lang="pl-PL" sz="2400" dirty="0"/>
              <a:t> </a:t>
            </a:r>
            <a:r>
              <a:rPr lang="pl-PL" sz="2400" dirty="0" err="1"/>
              <a:t>places</a:t>
            </a:r>
            <a:r>
              <a:rPr lang="pl-PL" sz="2400" dirty="0"/>
              <a:t> in the Southern </a:t>
            </a:r>
            <a:r>
              <a:rPr lang="pl-PL" sz="2400" b="1" dirty="0" err="1"/>
              <a:t>Baltic</a:t>
            </a:r>
            <a:r>
              <a:rPr lang="pl-PL" sz="2400" dirty="0"/>
              <a:t> </a:t>
            </a:r>
            <a:r>
              <a:rPr lang="pl-PL" sz="2400" b="1" dirty="0"/>
              <a:t>Sea</a:t>
            </a:r>
            <a:r>
              <a:rPr lang="pl-PL" sz="2400" dirty="0"/>
              <a:t> </a:t>
            </a:r>
            <a:r>
              <a:rPr lang="pl-PL" sz="2400" dirty="0" err="1"/>
              <a:t>where</a:t>
            </a:r>
            <a:r>
              <a:rPr lang="pl-PL" sz="2400" dirty="0"/>
              <a:t> from </a:t>
            </a:r>
            <a:r>
              <a:rPr lang="pl-PL" sz="2400" dirty="0" err="1"/>
              <a:t>people</a:t>
            </a:r>
            <a:r>
              <a:rPr lang="pl-PL" sz="2400" dirty="0"/>
              <a:t> </a:t>
            </a:r>
            <a:r>
              <a:rPr lang="pl-PL" sz="2400" dirty="0" err="1"/>
              <a:t>will</a:t>
            </a:r>
            <a:r>
              <a:rPr lang="pl-PL" sz="2400" dirty="0"/>
              <a:t> </a:t>
            </a:r>
            <a:r>
              <a:rPr lang="pl-PL" sz="2400" dirty="0" err="1"/>
              <a:t>need</a:t>
            </a:r>
            <a:r>
              <a:rPr lang="pl-PL" sz="2400" dirty="0"/>
              <a:t> to be </a:t>
            </a:r>
            <a:r>
              <a:rPr lang="pl-PL" sz="2400" dirty="0" err="1"/>
              <a:t>displaced</a:t>
            </a:r>
            <a:r>
              <a:rPr lang="pl-PL" sz="2400" dirty="0"/>
              <a:t> </a:t>
            </a:r>
            <a:r>
              <a:rPr lang="pl-PL" sz="2400" dirty="0" err="1"/>
              <a:t>due</a:t>
            </a:r>
            <a:r>
              <a:rPr lang="pl-PL" sz="2400" dirty="0"/>
              <a:t> to </a:t>
            </a:r>
            <a:r>
              <a:rPr lang="pl-PL" sz="2400" dirty="0" err="1"/>
              <a:t>climate</a:t>
            </a:r>
            <a:r>
              <a:rPr lang="pl-PL" sz="2400" dirty="0"/>
              <a:t> </a:t>
            </a:r>
            <a:r>
              <a:rPr lang="pl-PL" sz="2400" dirty="0" err="1"/>
              <a:t>change</a:t>
            </a:r>
            <a:r>
              <a:rPr lang="pl-PL" sz="2400" dirty="0"/>
              <a:t>;</a:t>
            </a:r>
          </a:p>
          <a:p>
            <a:r>
              <a:rPr lang="pl-PL" sz="2000" dirty="0" err="1"/>
              <a:t>So</a:t>
            </a:r>
            <a:r>
              <a:rPr lang="pl-PL" sz="2000" dirty="0"/>
              <a:t> far, </a:t>
            </a:r>
            <a:r>
              <a:rPr lang="pl-PL" sz="2000" dirty="0" err="1"/>
              <a:t>artificial</a:t>
            </a:r>
            <a:r>
              <a:rPr lang="pl-PL" sz="2000" dirty="0"/>
              <a:t> </a:t>
            </a:r>
            <a:r>
              <a:rPr lang="pl-PL" sz="2000" dirty="0" err="1"/>
              <a:t>nourishment</a:t>
            </a:r>
            <a:r>
              <a:rPr lang="pl-PL" sz="2000" dirty="0"/>
              <a:t> of </a:t>
            </a:r>
            <a:r>
              <a:rPr lang="pl-PL" sz="2000" dirty="0" err="1"/>
              <a:t>coast</a:t>
            </a:r>
            <a:r>
              <a:rPr lang="pl-PL" sz="2000" dirty="0"/>
              <a:t> with </a:t>
            </a:r>
            <a:r>
              <a:rPr lang="pl-PL" sz="2000" dirty="0" err="1"/>
              <a:t>sand</a:t>
            </a:r>
            <a:r>
              <a:rPr lang="pl-PL" sz="2000" dirty="0"/>
              <a:t> (~ 100 000 m3/</a:t>
            </a:r>
            <a:r>
              <a:rPr lang="pl-PL" sz="2000" dirty="0" err="1"/>
              <a:t>year</a:t>
            </a:r>
            <a:r>
              <a:rPr lang="pl-PL" sz="2000" dirty="0"/>
              <a:t>) </a:t>
            </a:r>
            <a:r>
              <a:rPr lang="pl-PL" sz="2000" dirty="0" err="1"/>
              <a:t>reduces</a:t>
            </a:r>
            <a:r>
              <a:rPr lang="pl-PL" sz="2000" dirty="0"/>
              <a:t> the </a:t>
            </a:r>
            <a:r>
              <a:rPr lang="pl-PL" sz="2000" dirty="0" err="1"/>
              <a:t>range</a:t>
            </a:r>
            <a:r>
              <a:rPr lang="pl-PL" sz="2000" dirty="0"/>
              <a:t> of </a:t>
            </a:r>
            <a:r>
              <a:rPr lang="pl-PL" sz="2000" dirty="0" err="1"/>
              <a:t>erosion</a:t>
            </a:r>
            <a:r>
              <a:rPr lang="pl-PL" sz="2000" dirty="0"/>
              <a:t> </a:t>
            </a:r>
            <a:r>
              <a:rPr lang="pl-PL" sz="2000" dirty="0" err="1"/>
              <a:t>areas</a:t>
            </a:r>
            <a:endParaRPr lang="pl-PL" sz="2000" dirty="0"/>
          </a:p>
          <a:p>
            <a:endParaRPr lang="pl-PL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B3227B-E8F5-921C-CB7C-A03411AFC51C}"/>
              </a:ext>
            </a:extLst>
          </p:cNvPr>
          <p:cNvSpPr txBox="1"/>
          <p:nvPr/>
        </p:nvSpPr>
        <p:spPr>
          <a:xfrm>
            <a:off x="6441095" y="2585301"/>
            <a:ext cx="35859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err="1">
                <a:solidFill>
                  <a:schemeClr val="tx1"/>
                </a:solidFill>
              </a:rPr>
              <a:t>Higher</a:t>
            </a:r>
            <a:r>
              <a:rPr lang="pl-PL" sz="2000" dirty="0">
                <a:solidFill>
                  <a:schemeClr val="tx1"/>
                </a:solidFill>
              </a:rPr>
              <a:t> and </a:t>
            </a:r>
            <a:r>
              <a:rPr lang="pl-PL" sz="2000" dirty="0" err="1">
                <a:solidFill>
                  <a:schemeClr val="tx1"/>
                </a:solidFill>
              </a:rPr>
              <a:t>more</a:t>
            </a:r>
            <a:r>
              <a:rPr lang="pl-PL" sz="2000" dirty="0">
                <a:solidFill>
                  <a:schemeClr val="tx1"/>
                </a:solidFill>
              </a:rPr>
              <a:t> </a:t>
            </a:r>
            <a:r>
              <a:rPr lang="pl-PL" sz="2000" dirty="0" err="1">
                <a:solidFill>
                  <a:schemeClr val="tx1"/>
                </a:solidFill>
              </a:rPr>
              <a:t>frequent</a:t>
            </a:r>
            <a:r>
              <a:rPr lang="pl-PL" sz="2000" dirty="0">
                <a:solidFill>
                  <a:schemeClr val="tx1"/>
                </a:solidFill>
              </a:rPr>
              <a:t> </a:t>
            </a:r>
            <a:r>
              <a:rPr lang="pl-PL" sz="2000" dirty="0" err="1">
                <a:solidFill>
                  <a:schemeClr val="tx1"/>
                </a:solidFill>
              </a:rPr>
              <a:t>waves</a:t>
            </a:r>
            <a:r>
              <a:rPr lang="pl-PL" sz="2000" dirty="0">
                <a:solidFill>
                  <a:schemeClr val="tx1"/>
                </a:solidFill>
              </a:rPr>
              <a:t> </a:t>
            </a:r>
            <a:r>
              <a:rPr lang="pl-PL" sz="2000" dirty="0" err="1">
                <a:solidFill>
                  <a:schemeClr val="tx1"/>
                </a:solidFill>
              </a:rPr>
              <a:t>are</a:t>
            </a:r>
            <a:r>
              <a:rPr lang="pl-PL" sz="2000" dirty="0">
                <a:solidFill>
                  <a:schemeClr val="tx1"/>
                </a:solidFill>
              </a:rPr>
              <a:t> </a:t>
            </a:r>
            <a:r>
              <a:rPr lang="pl-PL" sz="2000" dirty="0" err="1">
                <a:solidFill>
                  <a:schemeClr val="tx1"/>
                </a:solidFill>
              </a:rPr>
              <a:t>expected</a:t>
            </a:r>
            <a:r>
              <a:rPr lang="pl-PL" sz="2000" dirty="0">
                <a:solidFill>
                  <a:schemeClr val="tx1"/>
                </a:solidFill>
              </a:rPr>
              <a:t> in </a:t>
            </a:r>
            <a:r>
              <a:rPr lang="pl-PL" sz="2000" dirty="0" err="1">
                <a:solidFill>
                  <a:schemeClr val="tx1"/>
                </a:solidFill>
              </a:rPr>
              <a:t>some</a:t>
            </a:r>
            <a:r>
              <a:rPr lang="pl-PL" sz="2000" dirty="0">
                <a:solidFill>
                  <a:schemeClr val="tx1"/>
                </a:solidFill>
              </a:rPr>
              <a:t> </a:t>
            </a:r>
            <a:r>
              <a:rPr lang="pl-PL" sz="2000" dirty="0" err="1">
                <a:solidFill>
                  <a:schemeClr val="tx1"/>
                </a:solidFill>
              </a:rPr>
              <a:t>areas</a:t>
            </a:r>
            <a:r>
              <a:rPr lang="pl-PL" sz="2000" dirty="0">
                <a:solidFill>
                  <a:schemeClr val="tx1"/>
                </a:solidFill>
              </a:rPr>
              <a:t>; </a:t>
            </a:r>
            <a:r>
              <a:rPr lang="pl-PL" sz="2000" dirty="0" err="1">
                <a:solidFill>
                  <a:schemeClr val="tx1"/>
                </a:solidFill>
              </a:rPr>
              <a:t>modelled</a:t>
            </a:r>
            <a:r>
              <a:rPr lang="pl-PL" sz="2000" dirty="0">
                <a:solidFill>
                  <a:schemeClr val="tx1"/>
                </a:solidFill>
              </a:rPr>
              <a:t> </a:t>
            </a:r>
            <a:r>
              <a:rPr lang="pl-PL" sz="2000" dirty="0" err="1">
                <a:solidFill>
                  <a:schemeClr val="tx1"/>
                </a:solidFill>
              </a:rPr>
              <a:t>change</a:t>
            </a:r>
            <a:r>
              <a:rPr lang="pl-PL" sz="2000" dirty="0">
                <a:solidFill>
                  <a:schemeClr val="tx1"/>
                </a:solidFill>
              </a:rPr>
              <a:t> from </a:t>
            </a:r>
            <a:r>
              <a:rPr lang="pl-PL" sz="2000" b="1" dirty="0">
                <a:solidFill>
                  <a:schemeClr val="tx1"/>
                </a:solidFill>
              </a:rPr>
              <a:t>8 m </a:t>
            </a:r>
            <a:r>
              <a:rPr lang="en-US" sz="2000" dirty="0">
                <a:solidFill>
                  <a:schemeClr val="tx1"/>
                </a:solidFill>
              </a:rPr>
              <a:t>(reconstructed for 1958–2001), up to </a:t>
            </a:r>
            <a:r>
              <a:rPr lang="en-US" sz="2000" b="1" dirty="0">
                <a:solidFill>
                  <a:schemeClr val="tx1"/>
                </a:solidFill>
              </a:rPr>
              <a:t>11 m</a:t>
            </a:r>
            <a:r>
              <a:rPr lang="en-US" sz="2000" dirty="0">
                <a:solidFill>
                  <a:schemeClr val="tx1"/>
                </a:solidFill>
              </a:rPr>
              <a:t> in 2040–2100</a:t>
            </a:r>
            <a:r>
              <a:rPr lang="pl-PL" sz="2000" dirty="0">
                <a:solidFill>
                  <a:schemeClr val="tx1"/>
                </a:solidFill>
              </a:rPr>
              <a:t>.</a:t>
            </a:r>
          </a:p>
          <a:p>
            <a:r>
              <a:rPr lang="pl-PL" sz="2000" dirty="0">
                <a:solidFill>
                  <a:schemeClr val="tx1"/>
                </a:solidFill>
              </a:rPr>
              <a:t>(</a:t>
            </a:r>
            <a:r>
              <a:rPr lang="pl-PL" sz="1600" dirty="0" err="1">
                <a:solidFill>
                  <a:schemeClr val="tx1"/>
                </a:solidFill>
              </a:rPr>
              <a:t>Cerkowniak</a:t>
            </a:r>
            <a:r>
              <a:rPr lang="pl-PL" sz="1600" dirty="0">
                <a:solidFill>
                  <a:schemeClr val="tx1"/>
                </a:solidFill>
              </a:rPr>
              <a:t> et al, 2015)</a:t>
            </a:r>
            <a:endParaRPr lang="pl-PL" sz="2000" dirty="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E09392B-3FDC-5BE1-F5FE-190348F653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411"/>
          <a:stretch/>
        </p:blipFill>
        <p:spPr>
          <a:xfrm>
            <a:off x="5482246" y="5041726"/>
            <a:ext cx="3631905" cy="19140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3F2060B-D945-E4AF-8BFF-EA8C873C8B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4481" y="4258271"/>
            <a:ext cx="2047519" cy="259972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0DEA8E7-BF64-54DE-EB08-E8B008D16106}"/>
              </a:ext>
            </a:extLst>
          </p:cNvPr>
          <p:cNvSpPr/>
          <p:nvPr/>
        </p:nvSpPr>
        <p:spPr>
          <a:xfrm>
            <a:off x="11168240" y="6382011"/>
            <a:ext cx="499755" cy="340523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77ED513-761E-9491-F686-B35256369BAD}"/>
              </a:ext>
            </a:extLst>
          </p:cNvPr>
          <p:cNvCxnSpPr>
            <a:stCxn id="25" idx="1"/>
          </p:cNvCxnSpPr>
          <p:nvPr/>
        </p:nvCxnSpPr>
        <p:spPr>
          <a:xfrm flipH="1" flipV="1">
            <a:off x="8173233" y="6010928"/>
            <a:ext cx="2995007" cy="541345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BE2D63C-A601-C300-3E6A-9AE691E521A9}"/>
              </a:ext>
            </a:extLst>
          </p:cNvPr>
          <p:cNvCxnSpPr>
            <a:cxnSpLocks/>
          </p:cNvCxnSpPr>
          <p:nvPr/>
        </p:nvCxnSpPr>
        <p:spPr>
          <a:xfrm flipH="1" flipV="1">
            <a:off x="4472244" y="4730915"/>
            <a:ext cx="1308970" cy="629278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7A77A3FC-D474-4E69-1E88-3461EF6813BC}"/>
              </a:ext>
            </a:extLst>
          </p:cNvPr>
          <p:cNvSpPr/>
          <p:nvPr/>
        </p:nvSpPr>
        <p:spPr>
          <a:xfrm>
            <a:off x="5813261" y="5217612"/>
            <a:ext cx="925742" cy="1026613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67175E-C77F-DB5F-CEED-1E9FFEFDAC55}"/>
              </a:ext>
            </a:extLst>
          </p:cNvPr>
          <p:cNvSpPr txBox="1"/>
          <p:nvPr/>
        </p:nvSpPr>
        <p:spPr>
          <a:xfrm>
            <a:off x="10916894" y="4244608"/>
            <a:ext cx="13304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bg2">
                    <a:lumMod val="50000"/>
                  </a:schemeClr>
                </a:solidFill>
              </a:rPr>
              <a:t>© HELCOM</a:t>
            </a:r>
          </a:p>
        </p:txBody>
      </p:sp>
    </p:spTree>
    <p:extLst>
      <p:ext uri="{BB962C8B-B14F-4D97-AF65-F5344CB8AC3E}">
        <p14:creationId xmlns:p14="http://schemas.microsoft.com/office/powerpoint/2010/main" val="1348784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5575" cy="6858000"/>
          </a:xfrm>
          <a:prstGeom prst="rect">
            <a:avLst/>
          </a:prstGeom>
        </p:spPr>
      </p:pic>
      <p:pic>
        <p:nvPicPr>
          <p:cNvPr id="5" name="Picture 4" descr="Graphical user interface, logo&#10;&#10;Description automatically generated with medium confidence">
            <a:extLst>
              <a:ext uri="{FF2B5EF4-FFF2-40B4-BE49-F238E27FC236}">
                <a16:creationId xmlns:a16="http://schemas.microsoft.com/office/drawing/2014/main" id="{177C3F69-CA52-B7D7-360B-A563948007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780" y="135466"/>
            <a:ext cx="1475353" cy="9579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03A59B-41E3-9216-8986-8ACF6C626226}"/>
              </a:ext>
            </a:extLst>
          </p:cNvPr>
          <p:cNvSpPr txBox="1"/>
          <p:nvPr/>
        </p:nvSpPr>
        <p:spPr>
          <a:xfrm>
            <a:off x="827647" y="874932"/>
            <a:ext cx="1038314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b="1" dirty="0"/>
              <a:t>ANALYSIS OF SPATIAL AND TEMPORAL WAVE ENERGY FLUX VARIABILITY </a:t>
            </a:r>
            <a:endParaRPr lang="pl-PL" sz="2000" b="1" dirty="0"/>
          </a:p>
          <a:p>
            <a:pPr algn="ctr"/>
            <a:r>
              <a:rPr lang="en-GB" sz="2000" b="1" dirty="0"/>
              <a:t>ALONG THE SOUTHERN COAST OF EUROPE AND NORTHERN AFRICA OR AT BALTIC SEA</a:t>
            </a:r>
          </a:p>
        </p:txBody>
      </p:sp>
    </p:spTree>
    <p:extLst>
      <p:ext uri="{BB962C8B-B14F-4D97-AF65-F5344CB8AC3E}">
        <p14:creationId xmlns:p14="http://schemas.microsoft.com/office/powerpoint/2010/main" val="1084799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55640" cy="6858000"/>
          </a:xfrm>
          <a:prstGeom prst="rect">
            <a:avLst/>
          </a:prstGeom>
        </p:spPr>
      </p:pic>
      <p:pic>
        <p:nvPicPr>
          <p:cNvPr id="5" name="Picture 4" descr="Graphical user interface, logo&#10;&#10;Description automatically generated with medium confidence">
            <a:extLst>
              <a:ext uri="{FF2B5EF4-FFF2-40B4-BE49-F238E27FC236}">
                <a16:creationId xmlns:a16="http://schemas.microsoft.com/office/drawing/2014/main" id="{9FF7DC53-D8C6-3A8E-3F64-7F61A7DEB6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780" y="135466"/>
            <a:ext cx="1475353" cy="9579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1A9CBE-9B78-5E4F-3F1A-2D07ACCE9BD2}"/>
              </a:ext>
            </a:extLst>
          </p:cNvPr>
          <p:cNvSpPr txBox="1"/>
          <p:nvPr/>
        </p:nvSpPr>
        <p:spPr>
          <a:xfrm>
            <a:off x="840173" y="1276890"/>
            <a:ext cx="1038314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b="1" dirty="0"/>
              <a:t>ANALYSIS OF SPATIAL AND TEMPORAL WAVE ENERGY FLUX VARIABILITY </a:t>
            </a:r>
            <a:endParaRPr lang="pl-PL" sz="2000" b="1" dirty="0"/>
          </a:p>
          <a:p>
            <a:pPr algn="ctr"/>
            <a:r>
              <a:rPr lang="en-GB" sz="2000" b="1" dirty="0"/>
              <a:t>ALONG THE SOUTHERN COAST OF EUROPE AND NORTHERN AFRICA OR AT BALTIC SEA</a:t>
            </a:r>
          </a:p>
        </p:txBody>
      </p:sp>
    </p:spTree>
    <p:extLst>
      <p:ext uri="{BB962C8B-B14F-4D97-AF65-F5344CB8AC3E}">
        <p14:creationId xmlns:p14="http://schemas.microsoft.com/office/powerpoint/2010/main" val="116919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09439"/>
          </a:xfrm>
          <a:prstGeom prst="rect">
            <a:avLst/>
          </a:prstGeom>
        </p:spPr>
      </p:pic>
      <p:pic>
        <p:nvPicPr>
          <p:cNvPr id="4" name="Picture 3" descr="Graphical user interface, logo&#10;&#10;Description automatically generated with medium confidence">
            <a:extLst>
              <a:ext uri="{FF2B5EF4-FFF2-40B4-BE49-F238E27FC236}">
                <a16:creationId xmlns:a16="http://schemas.microsoft.com/office/drawing/2014/main" id="{3775EABE-60EA-7D16-4148-1178C227EB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780" y="135466"/>
            <a:ext cx="1475353" cy="9579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F89E5C-6EA5-28AC-8CBD-E121C2498130}"/>
              </a:ext>
            </a:extLst>
          </p:cNvPr>
          <p:cNvSpPr txBox="1"/>
          <p:nvPr/>
        </p:nvSpPr>
        <p:spPr>
          <a:xfrm>
            <a:off x="677334" y="1323598"/>
            <a:ext cx="1038314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b="1" dirty="0"/>
              <a:t>ANALYSIS OF SPATIAL AND TEMPORAL WAVE ENERGY FLUX VARIABILITY </a:t>
            </a:r>
            <a:endParaRPr lang="pl-PL" sz="2000" b="1" dirty="0"/>
          </a:p>
          <a:p>
            <a:pPr algn="ctr"/>
            <a:r>
              <a:rPr lang="en-GB" sz="2000" b="1" dirty="0"/>
              <a:t>ALONG THE SOUTHERN COAST OF EUROPE AND NORTHERN AFRICA OR AT BALTIC SEA</a:t>
            </a:r>
          </a:p>
        </p:txBody>
      </p:sp>
      <p:sp>
        <p:nvSpPr>
          <p:cNvPr id="7" name="pole tekstowe 5">
            <a:extLst>
              <a:ext uri="{FF2B5EF4-FFF2-40B4-BE49-F238E27FC236}">
                <a16:creationId xmlns:a16="http://schemas.microsoft.com/office/drawing/2014/main" id="{CA3FB703-CD3D-88BA-7EEC-E70ED629D640}"/>
              </a:ext>
            </a:extLst>
          </p:cNvPr>
          <p:cNvSpPr txBox="1"/>
          <p:nvPr/>
        </p:nvSpPr>
        <p:spPr>
          <a:xfrm>
            <a:off x="855696" y="4835047"/>
            <a:ext cx="7624425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l-PL" sz="1200" dirty="0"/>
          </a:p>
          <a:p>
            <a:r>
              <a:rPr lang="en-US" sz="2200" dirty="0"/>
              <a:t>9. identification of historical storms based on the wave height criterion</a:t>
            </a:r>
          </a:p>
          <a:p>
            <a:endParaRPr lang="en-US" sz="2200" dirty="0"/>
          </a:p>
          <a:p>
            <a:r>
              <a:rPr lang="en-US" sz="2200" dirty="0"/>
              <a:t>10. analysis of the dynamics of the wind wave field during a storm/ visualization of wind wave field of given area</a:t>
            </a:r>
            <a:endParaRPr lang="pl-PL" sz="2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60A7A4-83EC-BCB9-DCBD-02C53B3297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696" y="3811675"/>
            <a:ext cx="5520011" cy="10233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F1A86BB-E82D-8E42-303D-F70820AE961F}"/>
              </a:ext>
            </a:extLst>
          </p:cNvPr>
          <p:cNvSpPr/>
          <p:nvPr/>
        </p:nvSpPr>
        <p:spPr>
          <a:xfrm>
            <a:off x="795403" y="4941518"/>
            <a:ext cx="7797452" cy="19164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349141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4453</TotalTime>
  <Words>383</Words>
  <Application>Microsoft Office PowerPoint</Application>
  <PresentationFormat>Widescreen</PresentationFormat>
  <Paragraphs>43</Paragraphs>
  <Slides>14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-apple-system</vt:lpstr>
      <vt:lpstr>Arial</vt:lpstr>
      <vt:lpstr>Calibri</vt:lpstr>
      <vt:lpstr>Trebuchet MS</vt:lpstr>
      <vt:lpstr>Wingdings 3</vt:lpstr>
      <vt:lpstr>Faceta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PRERREQUEISITES</dc:title>
  <dc:creator>Tomas</dc:creator>
  <cp:lastModifiedBy>Aleksandra Cupiał</cp:lastModifiedBy>
  <cp:revision>91</cp:revision>
  <dcterms:created xsi:type="dcterms:W3CDTF">2021-11-18T09:05:49Z</dcterms:created>
  <dcterms:modified xsi:type="dcterms:W3CDTF">2023-03-27T13:46:42Z</dcterms:modified>
</cp:coreProperties>
</file>