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344" r:id="rId3"/>
    <p:sldId id="29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2" r:id="rId24"/>
    <p:sldId id="333" r:id="rId25"/>
    <p:sldId id="334" r:id="rId26"/>
    <p:sldId id="335" r:id="rId27"/>
    <p:sldId id="336" r:id="rId28"/>
    <p:sldId id="337" r:id="rId29"/>
    <p:sldId id="339" r:id="rId30"/>
    <p:sldId id="338" r:id="rId31"/>
    <p:sldId id="340" r:id="rId32"/>
    <p:sldId id="342" r:id="rId33"/>
    <p:sldId id="341" r:id="rId34"/>
    <p:sldId id="34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0BD7D-1BD7-465A-910B-8D458059C31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3C36-6F46-4079-810E-EC66721F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772B-A60B-4882-82CE-0E01A226FA6B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883E-2284-462B-99EF-81BBAB06B33E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C8E-020A-4563-AA9B-F1F52B77E100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B674-60DF-4FA1-A1B3-5710BC57054B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69A9-FDA5-43C4-B46A-596F91C04D81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A87B-C974-4417-8E0D-B3AD2B2C9FA2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35ED-2E7F-4E27-98C6-383639D85128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01A9-E6E1-4615-9A04-BF3F91A8A1B1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7A5-6ED5-4EF3-B81A-C57E1BED25C7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6D87-BF5E-480C-BA2C-B6C8C827D3BC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60D9-DA80-48E5-AC4E-A7F724D91F65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BE63-FC53-470D-AF9F-AE888E504ABA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72F-5C28-4A26-87D1-664734135B88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02E0-D3AA-4C5A-86A1-7397AEE262ED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74E-3B14-4F98-A87C-308FB8FF8E1F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839F-752B-4523-8C31-7F29671AE7D1}" type="datetime1">
              <a:rPr lang="en-US" smtClean="0"/>
              <a:t>11/29/22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7386-0B31-484D-8C40-805CE76D0CD5}" type="datetime1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EGU 2019, Vienna, 7-12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ritech.jrc.ec.europa.eu/" TargetMode="External"/><Relationship Id="rId3" Type="http://schemas.openxmlformats.org/officeDocument/2006/relationships/hyperlink" Target="https://mareografico.it/" TargetMode="External"/><Relationship Id="rId7" Type="http://schemas.openxmlformats.org/officeDocument/2006/relationships/hyperlink" Target="http://www.ioc-sealevelmonitoring.org/" TargetMode="External"/><Relationship Id="rId2" Type="http://schemas.openxmlformats.org/officeDocument/2006/relationships/hyperlink" Target="https://www.psms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sla.org/" TargetMode="External"/><Relationship Id="rId5" Type="http://schemas.openxmlformats.org/officeDocument/2006/relationships/hyperlink" Target="https://www.emodnet-physics.eu/map" TargetMode="External"/><Relationship Id="rId10" Type="http://schemas.openxmlformats.org/officeDocument/2006/relationships/hyperlink" Target="https://webcritech.jrc.ec.europa.eu/TAD_server/Device/64" TargetMode="External"/><Relationship Id="rId4" Type="http://schemas.openxmlformats.org/officeDocument/2006/relationships/hyperlink" Target="http://www.marineinsitu.eu/" TargetMode="External"/><Relationship Id="rId9" Type="http://schemas.openxmlformats.org/officeDocument/2006/relationships/hyperlink" Target="http://faust.izor.hr/autodatapub/postaj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smsl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A2A2-B694-4E04-BD76-F5A66F66B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2"/>
                </a:solidFill>
              </a:rPr>
              <a:t>Sea level time series: detecting processes, stationarity and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56191-A3F0-45DC-8441-69DF78795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15152"/>
            <a:ext cx="7766936" cy="1096899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Jadranka Šepić</a:t>
            </a:r>
            <a:r>
              <a:rPr lang="en-GB" baseline="30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Frano</a:t>
            </a:r>
            <a:r>
              <a:rPr lang="en-GB" dirty="0">
                <a:solidFill>
                  <a:schemeClr val="tx1"/>
                </a:solidFill>
              </a:rPr>
              <a:t> Matić</a:t>
            </a:r>
            <a:r>
              <a:rPr lang="en-GB" baseline="30000" dirty="0">
                <a:solidFill>
                  <a:schemeClr val="tx1"/>
                </a:solidFill>
              </a:rPr>
              <a:t>2</a:t>
            </a:r>
          </a:p>
          <a:p>
            <a:r>
              <a:rPr lang="en-GB" baseline="30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Faculty of Science, University of Split, Split, Croatia</a:t>
            </a:r>
          </a:p>
          <a:p>
            <a:r>
              <a:rPr lang="en-GB" baseline="30000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University Department of Marine Studies, University of Split, Split, Croatia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2E35F78-73A4-4F63-B377-66AD0D3A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79" y="6007100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386225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time series</a:t>
            </a:r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PSMSL</a:t>
            </a:r>
            <a:endParaRPr lang="en-GB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32960-7874-4A22-94B9-E4B936CC186B}"/>
              </a:ext>
            </a:extLst>
          </p:cNvPr>
          <p:cNvSpPr txBox="1"/>
          <p:nvPr/>
        </p:nvSpPr>
        <p:spPr>
          <a:xfrm>
            <a:off x="283376" y="901184"/>
            <a:ext cx="8243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(3) </a:t>
            </a:r>
            <a:r>
              <a:rPr lang="en-GB" dirty="0"/>
              <a:t>Link takes us to: https://www.psmsl.org/data/obtaining/map.html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633E4-4AAF-4F8B-92ED-95A2F4FDB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383076"/>
            <a:ext cx="9972856" cy="4573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63CE4-D282-4420-B114-B5536DD9E3F9}"/>
              </a:ext>
            </a:extLst>
          </p:cNvPr>
          <p:cNvSpPr txBox="1"/>
          <p:nvPr/>
        </p:nvSpPr>
        <p:spPr>
          <a:xfrm>
            <a:off x="373380" y="6037064"/>
            <a:ext cx="8243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(4) </a:t>
            </a:r>
            <a:r>
              <a:rPr lang="hr-HR" dirty="0" err="1"/>
              <a:t>Find</a:t>
            </a:r>
            <a:r>
              <a:rPr lang="hr-HR" dirty="0"/>
              <a:t> Bakar (</a:t>
            </a:r>
            <a:r>
              <a:rPr lang="hr-HR" dirty="0" err="1"/>
              <a:t>the</a:t>
            </a:r>
            <a:r>
              <a:rPr lang="hr-HR" dirty="0"/>
              <a:t> Adriatic </a:t>
            </a:r>
            <a:r>
              <a:rPr lang="hr-HR" dirty="0" err="1"/>
              <a:t>Sea</a:t>
            </a:r>
            <a:r>
              <a:rPr lang="hr-HR" dirty="0"/>
              <a:t>, </a:t>
            </a:r>
            <a:r>
              <a:rPr lang="hr-HR" dirty="0" err="1"/>
              <a:t>Mediterranean</a:t>
            </a:r>
            <a:r>
              <a:rPr lang="hr-HR" dirty="0"/>
              <a:t>)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map</a:t>
            </a:r>
            <a:r>
              <a:rPr lang="hr-H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05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time series from PSMSL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32960-7874-4A22-94B9-E4B936CC186B}"/>
              </a:ext>
            </a:extLst>
          </p:cNvPr>
          <p:cNvSpPr txBox="1"/>
          <p:nvPr/>
        </p:nvSpPr>
        <p:spPr>
          <a:xfrm>
            <a:off x="283376" y="901184"/>
            <a:ext cx="1034652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(4) </a:t>
            </a:r>
            <a:r>
              <a:rPr lang="en-GB" dirty="0"/>
              <a:t>Find Bakar (the Adriatic Sea, Mediterranean) in the map; </a:t>
            </a:r>
          </a:p>
          <a:p>
            <a:r>
              <a:rPr lang="en-GB" b="1" dirty="0">
                <a:solidFill>
                  <a:srgbClr val="FF0000"/>
                </a:solidFill>
              </a:rPr>
              <a:t>(5)</a:t>
            </a:r>
            <a:r>
              <a:rPr lang="en-GB" dirty="0"/>
              <a:t> „left click” on the white marker </a:t>
            </a:r>
          </a:p>
          <a:p>
            <a:r>
              <a:rPr lang="en-GB" b="1" dirty="0">
                <a:solidFill>
                  <a:srgbClr val="FF0000"/>
                </a:solidFill>
              </a:rPr>
              <a:t>(6) </a:t>
            </a:r>
            <a:r>
              <a:rPr lang="en-GB" dirty="0"/>
              <a:t>Click on „Monthly Data"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641CA-5409-4222-B63C-B620BB32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" y="1984457"/>
            <a:ext cx="5504793" cy="338218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8BAC83C-4BCF-40B3-AF35-D826B9D328DE}"/>
              </a:ext>
            </a:extLst>
          </p:cNvPr>
          <p:cNvSpPr/>
          <p:nvPr/>
        </p:nvSpPr>
        <p:spPr>
          <a:xfrm>
            <a:off x="3717238" y="4210156"/>
            <a:ext cx="74295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CF134-A35D-45A1-AFEF-97D1443238C3}"/>
              </a:ext>
            </a:extLst>
          </p:cNvPr>
          <p:cNvSpPr txBox="1"/>
          <p:nvPr/>
        </p:nvSpPr>
        <p:spPr>
          <a:xfrm>
            <a:off x="4261354" y="441906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2A6FA05-7387-45B4-B0ED-453C45395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79" y="632142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163871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time series PSMSL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32960-7874-4A22-94B9-E4B936CC186B}"/>
              </a:ext>
            </a:extLst>
          </p:cNvPr>
          <p:cNvSpPr txBox="1"/>
          <p:nvPr/>
        </p:nvSpPr>
        <p:spPr>
          <a:xfrm>
            <a:off x="313856" y="901184"/>
            <a:ext cx="103465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b="1" dirty="0">
              <a:solidFill>
                <a:srgbClr val="FF0000"/>
              </a:solidFill>
            </a:endParaRPr>
          </a:p>
          <a:p>
            <a:endParaRPr lang="hr-HR" b="1" dirty="0">
              <a:solidFill>
                <a:srgbClr val="FF0000"/>
              </a:solidFill>
            </a:endParaRPr>
          </a:p>
          <a:p>
            <a:endParaRPr lang="hr-HR" b="1" dirty="0">
              <a:solidFill>
                <a:srgbClr val="FF0000"/>
              </a:solidFill>
            </a:endParaRPr>
          </a:p>
          <a:p>
            <a:endParaRPr lang="hr-HR" b="1" dirty="0">
              <a:solidFill>
                <a:srgbClr val="FF0000"/>
              </a:solidFill>
            </a:endParaRPr>
          </a:p>
          <a:p>
            <a:endParaRPr lang="hr-HR" b="1" dirty="0">
              <a:solidFill>
                <a:srgbClr val="FF0000"/>
              </a:solidFill>
            </a:endParaRPr>
          </a:p>
          <a:p>
            <a:endParaRPr lang="hr-HR" b="1" dirty="0">
              <a:solidFill>
                <a:srgbClr val="FF0000"/>
              </a:solidFill>
            </a:endParaRPr>
          </a:p>
          <a:p>
            <a:endParaRPr lang="hr-HR" b="1" dirty="0">
              <a:solidFill>
                <a:srgbClr val="FF0000"/>
              </a:solidFill>
            </a:endParaRPr>
          </a:p>
          <a:p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C7031-6E06-4654-BC95-001C8127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758917"/>
            <a:ext cx="3170071" cy="3783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FD4336-1855-42D2-890B-5C14A1AE654A}"/>
              </a:ext>
            </a:extLst>
          </p:cNvPr>
          <p:cNvSpPr txBox="1"/>
          <p:nvPr/>
        </p:nvSpPr>
        <p:spPr>
          <a:xfrm>
            <a:off x="390056" y="1007149"/>
            <a:ext cx="104807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(7) </a:t>
            </a:r>
            <a:r>
              <a:rPr lang="en-GB" dirty="0"/>
              <a:t>Select All and copy into a text editor (notepad; notepad++; … )</a:t>
            </a:r>
          </a:p>
          <a:p>
            <a:r>
              <a:rPr lang="en-GB" b="1" dirty="0">
                <a:solidFill>
                  <a:srgbClr val="FF0000"/>
                </a:solidFill>
              </a:rPr>
              <a:t>(8)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Save in text editor as „bakar_monthly.txt” </a:t>
            </a:r>
          </a:p>
          <a:p>
            <a:endParaRPr lang="en-GB" dirty="0"/>
          </a:p>
          <a:p>
            <a:r>
              <a:rPr lang="en-GB" dirty="0"/>
              <a:t>There are four columns in the file; in the first one there is time (year); in the second one, there is </a:t>
            </a:r>
          </a:p>
          <a:p>
            <a:r>
              <a:rPr lang="en-GB" dirty="0"/>
              <a:t>sea level (mm); third and fourth are quality indices and are not of our interest at the moment.  </a:t>
            </a:r>
          </a:p>
          <a:p>
            <a:endParaRPr lang="en-GB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FF15B09-1EB1-4906-9497-67516AB6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6554" y="644207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64511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E07DA-5C0E-4ABB-91D7-D22D1A74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2828747"/>
            <a:ext cx="8046720" cy="3645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1074421"/>
            <a:ext cx="11708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(9) </a:t>
            </a:r>
            <a:r>
              <a:rPr lang="en-GB" dirty="0"/>
              <a:t>Open MATLAB</a:t>
            </a:r>
          </a:p>
          <a:p>
            <a:r>
              <a:rPr lang="en-GB" b="1" dirty="0">
                <a:solidFill>
                  <a:srgbClr val="FF0000"/>
                </a:solidFill>
              </a:rPr>
              <a:t>(10)</a:t>
            </a:r>
            <a:r>
              <a:rPr lang="en-GB" dirty="0"/>
              <a:t> In MATLAB create directory „SEA_EU_Practical_2” and move to it</a:t>
            </a:r>
          </a:p>
          <a:p>
            <a:r>
              <a:rPr lang="en-GB" dirty="0"/>
              <a:t>	This is done by typing in command window: </a:t>
            </a:r>
          </a:p>
          <a:p>
            <a:r>
              <a:rPr lang="en-GB" dirty="0"/>
              <a:t>	</a:t>
            </a:r>
            <a:r>
              <a:rPr lang="en-GB" dirty="0" err="1"/>
              <a:t>mkdir</a:t>
            </a:r>
            <a:r>
              <a:rPr lang="en-GB" dirty="0"/>
              <a:t> SEA_EU_Practical_2</a:t>
            </a:r>
          </a:p>
          <a:p>
            <a:r>
              <a:rPr lang="en-GB" dirty="0"/>
              <a:t>	cd SEA_EU_Practical_2</a:t>
            </a:r>
          </a:p>
          <a:p>
            <a:r>
              <a:rPr lang="en-GB" b="1" dirty="0">
                <a:solidFill>
                  <a:srgbClr val="FF0000"/>
                </a:solidFill>
              </a:rPr>
              <a:t>(11) </a:t>
            </a:r>
            <a:r>
              <a:rPr lang="en-GB" dirty="0"/>
              <a:t>We are now in this directory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57DD36-66A1-4016-B155-8DB7DE48FC25}"/>
              </a:ext>
            </a:extLst>
          </p:cNvPr>
          <p:cNvSpPr/>
          <p:nvPr/>
        </p:nvSpPr>
        <p:spPr>
          <a:xfrm>
            <a:off x="4959298" y="4130040"/>
            <a:ext cx="2363522" cy="708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AEA66-30D9-4F3E-9DAC-B883E60D527B}"/>
              </a:ext>
            </a:extLst>
          </p:cNvPr>
          <p:cNvSpPr txBox="1"/>
          <p:nvPr/>
        </p:nvSpPr>
        <p:spPr>
          <a:xfrm>
            <a:off x="7003502" y="46000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548671-7136-44AC-B988-B89C9F19C0AA}"/>
              </a:ext>
            </a:extLst>
          </p:cNvPr>
          <p:cNvSpPr/>
          <p:nvPr/>
        </p:nvSpPr>
        <p:spPr>
          <a:xfrm>
            <a:off x="2726638" y="3749041"/>
            <a:ext cx="2523542" cy="38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63689-520A-47FD-8241-AFD78B8D61EB}"/>
              </a:ext>
            </a:extLst>
          </p:cNvPr>
          <p:cNvSpPr txBox="1"/>
          <p:nvPr/>
        </p:nvSpPr>
        <p:spPr>
          <a:xfrm>
            <a:off x="5023195" y="35643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D0318E-BC63-420D-AFC6-50341DCA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0" y="644207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25504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1074421"/>
            <a:ext cx="1170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(12) </a:t>
            </a:r>
            <a:r>
              <a:rPr lang="en-GB" dirty="0"/>
              <a:t>Copy „bakar_monthly.txt” into this directory </a:t>
            </a:r>
          </a:p>
          <a:p>
            <a:r>
              <a:rPr lang="en-GB" b="1" dirty="0">
                <a:solidFill>
                  <a:srgbClr val="FF0000"/>
                </a:solidFill>
              </a:rPr>
              <a:t>(13)</a:t>
            </a:r>
            <a:r>
              <a:rPr lang="en-GB" dirty="0"/>
              <a:t> We will now create a script for loading and visualising these data</a:t>
            </a:r>
          </a:p>
          <a:p>
            <a:r>
              <a:rPr lang="en-GB" b="1" dirty="0">
                <a:solidFill>
                  <a:srgbClr val="FF0000"/>
                </a:solidFill>
              </a:rPr>
              <a:t>(14-15)</a:t>
            </a:r>
            <a:r>
              <a:rPr lang="en-GB" dirty="0"/>
              <a:t> Click on „New”, and then on „Script” -&gt; a script (empty text file „Untitled” appears in editor)</a:t>
            </a:r>
          </a:p>
          <a:p>
            <a:r>
              <a:rPr lang="en-GB" dirty="0"/>
              <a:t>We now write all our commands in this editor so that we can run them all at once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890F1-DA4E-43E8-8533-74DD9CB7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2585434"/>
            <a:ext cx="8580120" cy="388748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F964AE-6CDC-437F-B375-5A4B1E2692C8}"/>
              </a:ext>
            </a:extLst>
          </p:cNvPr>
          <p:cNvSpPr/>
          <p:nvPr/>
        </p:nvSpPr>
        <p:spPr>
          <a:xfrm>
            <a:off x="1390070" y="2844801"/>
            <a:ext cx="453970" cy="50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062EE-2B50-4D06-A482-BF8185149617}"/>
              </a:ext>
            </a:extLst>
          </p:cNvPr>
          <p:cNvSpPr txBox="1"/>
          <p:nvPr/>
        </p:nvSpPr>
        <p:spPr>
          <a:xfrm>
            <a:off x="1844040" y="282785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CFDE78-C06C-4F6E-B75A-6322521D1030}"/>
              </a:ext>
            </a:extLst>
          </p:cNvPr>
          <p:cNvSpPr/>
          <p:nvPr/>
        </p:nvSpPr>
        <p:spPr>
          <a:xfrm>
            <a:off x="1473890" y="3569951"/>
            <a:ext cx="82412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EFC1AA-5C56-487D-91D0-4BED71F48128}"/>
              </a:ext>
            </a:extLst>
          </p:cNvPr>
          <p:cNvSpPr txBox="1"/>
          <p:nvPr/>
        </p:nvSpPr>
        <p:spPr>
          <a:xfrm>
            <a:off x="2194560" y="34155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4BD934-88F5-423C-B5EC-12BFA284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229" y="647291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295085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1074421"/>
            <a:ext cx="11708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(12) </a:t>
            </a:r>
            <a:r>
              <a:rPr lang="en-GB" dirty="0"/>
              <a:t>Copy „bakar_monthly.txt” into this directory </a:t>
            </a:r>
          </a:p>
          <a:p>
            <a:r>
              <a:rPr lang="en-GB" b="1" dirty="0">
                <a:solidFill>
                  <a:srgbClr val="FF0000"/>
                </a:solidFill>
              </a:rPr>
              <a:t>(13)</a:t>
            </a:r>
            <a:r>
              <a:rPr lang="en-GB" dirty="0"/>
              <a:t> We will now create a script for loading and visualising these data</a:t>
            </a:r>
          </a:p>
          <a:p>
            <a:r>
              <a:rPr lang="en-GB" b="1" dirty="0">
                <a:solidFill>
                  <a:srgbClr val="FF0000"/>
                </a:solidFill>
              </a:rPr>
              <a:t>(14-15)</a:t>
            </a:r>
            <a:r>
              <a:rPr lang="en-GB" dirty="0"/>
              <a:t> Click on „New”, and then on „Script” -&gt; a script (empty text file „Untitled” appears in editor)</a:t>
            </a:r>
          </a:p>
          <a:p>
            <a:r>
              <a:rPr lang="en-GB" dirty="0"/>
              <a:t>We now write all our commands in this editor so that we can run them all at once </a:t>
            </a:r>
          </a:p>
          <a:p>
            <a:r>
              <a:rPr lang="en-GB" b="1" dirty="0">
                <a:solidFill>
                  <a:srgbClr val="FF0000"/>
                </a:solidFill>
              </a:rPr>
              <a:t>(16-17)</a:t>
            </a:r>
            <a:r>
              <a:rPr lang="en-GB" dirty="0"/>
              <a:t> If editor appears as a separate window, we can dock it by clicking on downward „arrow” and then on </a:t>
            </a:r>
          </a:p>
          <a:p>
            <a:r>
              <a:rPr lang="en-GB" dirty="0"/>
              <a:t>„Dock editor”   (with „docking” all MATLAB windows are on the same screen).</a:t>
            </a:r>
          </a:p>
          <a:p>
            <a:r>
              <a:rPr lang="en-GB" b="1" dirty="0">
                <a:solidFill>
                  <a:srgbClr val="FF0000"/>
                </a:solidFill>
              </a:rPr>
              <a:t>(18) </a:t>
            </a:r>
            <a:r>
              <a:rPr lang="en-GB" dirty="0"/>
              <a:t>We can now write some comments in the editor; comments are written with „%” at the beginning of the line – code does not run comments.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34E3B-E759-424E-BE5F-20FF03F2E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" y="3475256"/>
            <a:ext cx="5947590" cy="315381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49B7AB-6C29-4E4B-A419-3B97EE79CF69}"/>
              </a:ext>
            </a:extLst>
          </p:cNvPr>
          <p:cNvSpPr/>
          <p:nvPr/>
        </p:nvSpPr>
        <p:spPr>
          <a:xfrm>
            <a:off x="6331819" y="3642489"/>
            <a:ext cx="236220" cy="347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7CDDE-5EEA-4169-B235-FFF29431A671}"/>
              </a:ext>
            </a:extLst>
          </p:cNvPr>
          <p:cNvSpPr txBox="1"/>
          <p:nvPr/>
        </p:nvSpPr>
        <p:spPr>
          <a:xfrm>
            <a:off x="6675120" y="358190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A15AF0-37AF-4BC7-BF2D-9D0755B9E6FC}"/>
              </a:ext>
            </a:extLst>
          </p:cNvPr>
          <p:cNvSpPr/>
          <p:nvPr/>
        </p:nvSpPr>
        <p:spPr>
          <a:xfrm>
            <a:off x="4681910" y="4165350"/>
            <a:ext cx="824120" cy="2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43249-0280-4ED6-89CD-4064D717E37F}"/>
              </a:ext>
            </a:extLst>
          </p:cNvPr>
          <p:cNvSpPr txBox="1"/>
          <p:nvPr/>
        </p:nvSpPr>
        <p:spPr>
          <a:xfrm>
            <a:off x="4306514" y="408310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726020-709D-4919-A4D0-84C8DF2E1BBC}"/>
              </a:ext>
            </a:extLst>
          </p:cNvPr>
          <p:cNvSpPr/>
          <p:nvPr/>
        </p:nvSpPr>
        <p:spPr>
          <a:xfrm>
            <a:off x="887150" y="3990468"/>
            <a:ext cx="1071190" cy="291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81F8D-1810-4064-AFE4-D5F7B7AE3A71}"/>
              </a:ext>
            </a:extLst>
          </p:cNvPr>
          <p:cNvSpPr txBox="1"/>
          <p:nvPr/>
        </p:nvSpPr>
        <p:spPr>
          <a:xfrm>
            <a:off x="1488729" y="42527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18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1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1074421"/>
            <a:ext cx="1170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(19-20) </a:t>
            </a:r>
            <a:r>
              <a:rPr lang="en-GB" dirty="0"/>
              <a:t>Save the script so that we can run it; To save script, tab „Editor” (</a:t>
            </a:r>
            <a:r>
              <a:rPr lang="en-GB" b="1" dirty="0">
                <a:solidFill>
                  <a:srgbClr val="FF0000"/>
                </a:solidFill>
              </a:rPr>
              <a:t>19</a:t>
            </a:r>
            <a:r>
              <a:rPr lang="en-GB" dirty="0"/>
              <a:t>) must be selected; then (</a:t>
            </a:r>
            <a:r>
              <a:rPr lang="en-GB" b="1" dirty="0">
                <a:solidFill>
                  <a:srgbClr val="FF0000"/>
                </a:solidFill>
              </a:rPr>
              <a:t>20</a:t>
            </a:r>
            <a:r>
              <a:rPr lang="en-GB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58853-CCAC-40B5-8397-048F7BA9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2337637"/>
            <a:ext cx="8702040" cy="364576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DB71FE0-9D02-4CA8-91D3-3B777E4DEB21}"/>
              </a:ext>
            </a:extLst>
          </p:cNvPr>
          <p:cNvSpPr/>
          <p:nvPr/>
        </p:nvSpPr>
        <p:spPr>
          <a:xfrm>
            <a:off x="2906450" y="2413128"/>
            <a:ext cx="1071190" cy="291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08ADB-001B-4805-8219-CA981164ADA8}"/>
              </a:ext>
            </a:extLst>
          </p:cNvPr>
          <p:cNvSpPr txBox="1"/>
          <p:nvPr/>
        </p:nvSpPr>
        <p:spPr>
          <a:xfrm>
            <a:off x="3523670" y="21031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19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18C2E7-8E1E-4E29-9988-3F6E0800FD14}"/>
              </a:ext>
            </a:extLst>
          </p:cNvPr>
          <p:cNvSpPr/>
          <p:nvPr/>
        </p:nvSpPr>
        <p:spPr>
          <a:xfrm>
            <a:off x="1172499" y="3571368"/>
            <a:ext cx="1071190" cy="291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26001-9D9F-484B-9571-716AFC3A4C8E}"/>
              </a:ext>
            </a:extLst>
          </p:cNvPr>
          <p:cNvSpPr txBox="1"/>
          <p:nvPr/>
        </p:nvSpPr>
        <p:spPr>
          <a:xfrm>
            <a:off x="2191964" y="36560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99AEB5-6CD0-4DC3-B0B8-380CEBC7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79" y="632142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334095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data loading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1074421"/>
            <a:ext cx="1170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(21) </a:t>
            </a:r>
            <a:r>
              <a:rPr lang="en-GB" dirty="0"/>
              <a:t>Save file as „sea_level_paractical_part1.m” -&gt; </a:t>
            </a:r>
          </a:p>
          <a:p>
            <a:r>
              <a:rPr lang="en-GB" b="1" dirty="0">
                <a:solidFill>
                  <a:srgbClr val="FF0000"/>
                </a:solidFill>
              </a:rPr>
              <a:t>(22)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Now we can write code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16266-3A1B-47A8-96A4-592250B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1891719"/>
            <a:ext cx="9353550" cy="4687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0EC651-3C28-4E5B-8294-47894A848444}"/>
              </a:ext>
            </a:extLst>
          </p:cNvPr>
          <p:cNvSpPr txBox="1"/>
          <p:nvPr/>
        </p:nvSpPr>
        <p:spPr>
          <a:xfrm>
            <a:off x="2601595" y="187593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New </a:t>
            </a:r>
            <a:r>
              <a:rPr lang="hr-HR" b="1" dirty="0" err="1">
                <a:solidFill>
                  <a:srgbClr val="FF0000"/>
                </a:solidFill>
              </a:rPr>
              <a:t>name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07B6B9-90A2-4B11-8570-9AC976C11B91}"/>
              </a:ext>
            </a:extLst>
          </p:cNvPr>
          <p:cNvSpPr/>
          <p:nvPr/>
        </p:nvSpPr>
        <p:spPr>
          <a:xfrm>
            <a:off x="250613" y="2159730"/>
            <a:ext cx="2553681" cy="35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70B5BB-375E-42D6-87EA-5D8F8391E527}"/>
              </a:ext>
            </a:extLst>
          </p:cNvPr>
          <p:cNvSpPr/>
          <p:nvPr/>
        </p:nvSpPr>
        <p:spPr>
          <a:xfrm>
            <a:off x="1000470" y="2814024"/>
            <a:ext cx="2914305" cy="35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E6DB3-4F42-4886-AC24-365DA6717783}"/>
              </a:ext>
            </a:extLst>
          </p:cNvPr>
          <p:cNvSpPr txBox="1"/>
          <p:nvPr/>
        </p:nvSpPr>
        <p:spPr>
          <a:xfrm>
            <a:off x="3914775" y="2778120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Dividing code into separate sections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BE1C7B9C-546E-4C21-8A06-7D26CD0D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238208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data loading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52424" y="815455"/>
            <a:ext cx="117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(23) </a:t>
            </a:r>
            <a:r>
              <a:rPr lang="en-GB" dirty="0">
                <a:solidFill>
                  <a:schemeClr val="tx2"/>
                </a:solidFill>
              </a:rPr>
              <a:t>You can run the entire code at any time by clicking green „play” button</a:t>
            </a:r>
          </a:p>
          <a:p>
            <a:r>
              <a:rPr lang="en-GB" b="1" dirty="0">
                <a:solidFill>
                  <a:srgbClr val="FF0000"/>
                </a:solidFill>
              </a:rPr>
              <a:t>(24)</a:t>
            </a:r>
            <a:r>
              <a:rPr lang="en-GB" dirty="0">
                <a:solidFill>
                  <a:schemeClr val="tx2"/>
                </a:solidFill>
              </a:rPr>
              <a:t> You can run sections of code by placing cursor into the section and clicking „Run Section”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92B10-44A7-473A-8688-2D133EF3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651974"/>
            <a:ext cx="9629775" cy="449187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426390-EF07-471B-889D-A5AB1B981E03}"/>
              </a:ext>
            </a:extLst>
          </p:cNvPr>
          <p:cNvSpPr/>
          <p:nvPr/>
        </p:nvSpPr>
        <p:spPr>
          <a:xfrm>
            <a:off x="4389120" y="2019014"/>
            <a:ext cx="487680" cy="49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C109C-0100-460C-85A3-8F5BF40DCC3B}"/>
              </a:ext>
            </a:extLst>
          </p:cNvPr>
          <p:cNvSpPr txBox="1"/>
          <p:nvPr/>
        </p:nvSpPr>
        <p:spPr>
          <a:xfrm>
            <a:off x="4389120" y="2527760"/>
            <a:ext cx="196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(23)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84BD4D-7CEF-4B91-A7CB-F9BF3D710ED6}"/>
              </a:ext>
            </a:extLst>
          </p:cNvPr>
          <p:cNvSpPr/>
          <p:nvPr/>
        </p:nvSpPr>
        <p:spPr>
          <a:xfrm>
            <a:off x="5260032" y="2032350"/>
            <a:ext cx="835967" cy="362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66D59-8DB2-4961-AE1D-10E1C11A3DB2}"/>
              </a:ext>
            </a:extLst>
          </p:cNvPr>
          <p:cNvSpPr txBox="1"/>
          <p:nvPr/>
        </p:nvSpPr>
        <p:spPr>
          <a:xfrm>
            <a:off x="5678015" y="2408557"/>
            <a:ext cx="196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(24)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7F5589E8-858D-4993-9034-DAC4F9AD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98374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data loading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747640"/>
            <a:ext cx="1170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(25) </a:t>
            </a:r>
            <a:r>
              <a:rPr lang="en-GB" dirty="0">
                <a:solidFill>
                  <a:schemeClr val="tx2"/>
                </a:solidFill>
              </a:rPr>
              <a:t>As a result of running the code (or the first section) variable „</a:t>
            </a:r>
            <a:r>
              <a:rPr lang="en-GB" dirty="0" err="1">
                <a:solidFill>
                  <a:schemeClr val="tx2"/>
                </a:solidFill>
              </a:rPr>
              <a:t>bakar_monthly</a:t>
            </a:r>
            <a:r>
              <a:rPr lang="en-GB" dirty="0">
                <a:solidFill>
                  <a:schemeClr val="tx2"/>
                </a:solidFill>
              </a:rPr>
              <a:t>” appears in </a:t>
            </a:r>
            <a:r>
              <a:rPr lang="en-GB" b="1" dirty="0">
                <a:solidFill>
                  <a:schemeClr val="tx2"/>
                </a:solidFill>
              </a:rPr>
              <a:t>workspace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D10DC-B9CC-4647-93C2-0692AC85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9" y="1371600"/>
            <a:ext cx="6789526" cy="35956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426390-EF07-471B-889D-A5AB1B981E03}"/>
              </a:ext>
            </a:extLst>
          </p:cNvPr>
          <p:cNvSpPr/>
          <p:nvPr/>
        </p:nvSpPr>
        <p:spPr>
          <a:xfrm>
            <a:off x="409575" y="1942362"/>
            <a:ext cx="2216467" cy="49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C109C-0100-460C-85A3-8F5BF40DCC3B}"/>
              </a:ext>
            </a:extLst>
          </p:cNvPr>
          <p:cNvSpPr txBox="1"/>
          <p:nvPr/>
        </p:nvSpPr>
        <p:spPr>
          <a:xfrm>
            <a:off x="2705205" y="2068440"/>
            <a:ext cx="196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(25)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3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E6E8-64E9-49EA-B186-E85AF4F6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practical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F8FF-E1FD-43A0-B18B-52F57ABF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1st part </a:t>
            </a:r>
            <a:r>
              <a:rPr lang="en-GB" dirty="0"/>
              <a:t>– Jadranka Šepić</a:t>
            </a:r>
          </a:p>
          <a:p>
            <a:pPr lvl="1"/>
            <a:r>
              <a:rPr lang="en-GB" dirty="0"/>
              <a:t>Introduction on sea-level processes and available on-line sea level databases </a:t>
            </a:r>
          </a:p>
          <a:p>
            <a:pPr lvl="1"/>
            <a:r>
              <a:rPr lang="en-GB" dirty="0"/>
              <a:t>Example: Accessing and downloading data from PSMSL database</a:t>
            </a:r>
          </a:p>
          <a:p>
            <a:pPr lvl="1"/>
            <a:r>
              <a:rPr lang="en-GB" dirty="0"/>
              <a:t>MATLAB – basics </a:t>
            </a:r>
          </a:p>
          <a:p>
            <a:pPr lvl="1"/>
            <a:r>
              <a:rPr lang="en-GB" dirty="0"/>
              <a:t>MATLAB – simple analysis (loading, plotting, …) of sea-level time series</a:t>
            </a:r>
          </a:p>
          <a:p>
            <a:r>
              <a:rPr lang="en-GB" b="1" dirty="0"/>
              <a:t>2nd part </a:t>
            </a:r>
            <a:r>
              <a:rPr lang="en-GB" dirty="0"/>
              <a:t>– </a:t>
            </a:r>
            <a:r>
              <a:rPr lang="en-GB" dirty="0" err="1"/>
              <a:t>Frano</a:t>
            </a:r>
            <a:r>
              <a:rPr lang="en-GB" dirty="0"/>
              <a:t> Matić </a:t>
            </a:r>
          </a:p>
          <a:p>
            <a:pPr lvl="1"/>
            <a:r>
              <a:rPr lang="en-GB" dirty="0"/>
              <a:t>MATLAB - basic statistical analysis</a:t>
            </a:r>
          </a:p>
          <a:p>
            <a:pPr lvl="1"/>
            <a:r>
              <a:rPr lang="en-GB" dirty="0"/>
              <a:t>MATLAB – fitting normal distribution to data</a:t>
            </a:r>
          </a:p>
          <a:p>
            <a:pPr lvl="1"/>
            <a:r>
              <a:rPr lang="en-GB" dirty="0"/>
              <a:t>MATLAB – detecting trends: linear regression </a:t>
            </a:r>
          </a:p>
          <a:p>
            <a:pPr lvl="1"/>
            <a:r>
              <a:rPr lang="en-GB" dirty="0"/>
              <a:t>MATLAB – climate regimes 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40DA317-5E71-4FFB-971C-F760796C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293113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99173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data loading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747640"/>
            <a:ext cx="1170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NOTE: </a:t>
            </a:r>
            <a:r>
              <a:rPr lang="en-GB" i="1" dirty="0">
                <a:solidFill>
                  <a:schemeClr val="tx2"/>
                </a:solidFill>
              </a:rPr>
              <a:t>If workspace is not visible, we make it visible by clicking on it in „Layout” on „Home” tab  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D0D80C-2F8B-4475-8545-04E74260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333745"/>
            <a:ext cx="8458786" cy="41189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1D5ECB5-B5E1-4A94-B635-4B56D7631A10}"/>
              </a:ext>
            </a:extLst>
          </p:cNvPr>
          <p:cNvSpPr/>
          <p:nvPr/>
        </p:nvSpPr>
        <p:spPr>
          <a:xfrm>
            <a:off x="447674" y="1371600"/>
            <a:ext cx="742951" cy="442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06FF00-E981-4186-9510-A40F553B6B57}"/>
              </a:ext>
            </a:extLst>
          </p:cNvPr>
          <p:cNvSpPr/>
          <p:nvPr/>
        </p:nvSpPr>
        <p:spPr>
          <a:xfrm>
            <a:off x="6512136" y="1661719"/>
            <a:ext cx="742951" cy="442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19D31A-59A5-44AF-8617-70C03E2A8D2F}"/>
              </a:ext>
            </a:extLst>
          </p:cNvPr>
          <p:cNvSpPr/>
          <p:nvPr/>
        </p:nvSpPr>
        <p:spPr>
          <a:xfrm>
            <a:off x="6740736" y="3976294"/>
            <a:ext cx="1431714" cy="442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BED8964A-C05E-485A-83BA-DE502DB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1020169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MATLBA: data loading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747640"/>
            <a:ext cx="1170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(26) </a:t>
            </a:r>
            <a:r>
              <a:rPr lang="en-GB" dirty="0" err="1">
                <a:solidFill>
                  <a:schemeClr val="tx2"/>
                </a:solidFill>
              </a:rPr>
              <a:t>bakar_monthly</a:t>
            </a:r>
            <a:r>
              <a:rPr lang="en-GB" dirty="0">
                <a:solidFill>
                  <a:schemeClr val="tx2"/>
                </a:solidFill>
              </a:rPr>
              <a:t> is a variable with 1092 rows, and 4 columns; double clicking on it opens it in</a:t>
            </a:r>
          </a:p>
          <a:p>
            <a:r>
              <a:rPr lang="en-GB" dirty="0">
                <a:solidFill>
                  <a:schemeClr val="tx2"/>
                </a:solidFill>
              </a:rPr>
              <a:t>Variable window. We see that it has the same format as bakar_monthly.txt; year in column 1; sea level height</a:t>
            </a:r>
          </a:p>
          <a:p>
            <a:r>
              <a:rPr lang="en-GB" dirty="0">
                <a:solidFill>
                  <a:schemeClr val="tx2"/>
                </a:solidFill>
              </a:rPr>
              <a:t>In column 2; and quality flags in columns 3 and 4.   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81DB7-47F8-4A84-A2A2-A1AC446BB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74" y="1737729"/>
            <a:ext cx="9610725" cy="3921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8E8C9B-30AA-4851-9844-29AF7727BEB2}"/>
              </a:ext>
            </a:extLst>
          </p:cNvPr>
          <p:cNvSpPr txBox="1"/>
          <p:nvPr/>
        </p:nvSpPr>
        <p:spPr>
          <a:xfrm>
            <a:off x="561974" y="5925694"/>
            <a:ext cx="1148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(27) </a:t>
            </a:r>
            <a:r>
              <a:rPr lang="en-GB" dirty="0">
                <a:solidFill>
                  <a:schemeClr val="tx2"/>
                </a:solidFill>
              </a:rPr>
              <a:t>If we scroll through the da</a:t>
            </a:r>
            <a:r>
              <a:rPr lang="hr-HR" dirty="0">
                <a:solidFill>
                  <a:schemeClr val="tx2"/>
                </a:solidFill>
              </a:rPr>
              <a:t>t</a:t>
            </a:r>
            <a:r>
              <a:rPr lang="en-GB" dirty="0">
                <a:solidFill>
                  <a:schemeClr val="tx2"/>
                </a:solidFill>
              </a:rPr>
              <a:t>a, we can see that some sea level heights have value „-99999” – this means „missing data"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75ACAE-F746-4F2E-A83A-6AD7566C39BD}"/>
              </a:ext>
            </a:extLst>
          </p:cNvPr>
          <p:cNvSpPr/>
          <p:nvPr/>
        </p:nvSpPr>
        <p:spPr>
          <a:xfrm>
            <a:off x="9757991" y="5130914"/>
            <a:ext cx="471860" cy="49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A8DFC0-3C51-438E-B3A1-F386DE58BFBB}"/>
              </a:ext>
            </a:extLst>
          </p:cNvPr>
          <p:cNvSpPr txBox="1"/>
          <p:nvPr/>
        </p:nvSpPr>
        <p:spPr>
          <a:xfrm>
            <a:off x="10306155" y="5193953"/>
            <a:ext cx="196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(27)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25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plotting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747640"/>
            <a:ext cx="1170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(28) </a:t>
            </a:r>
            <a:r>
              <a:rPr lang="en-GB" dirty="0">
                <a:solidFill>
                  <a:schemeClr val="tx2"/>
                </a:solidFill>
              </a:rPr>
              <a:t>We will plot the data to see where we have missing values; we write new section for plotting</a:t>
            </a:r>
            <a:r>
              <a:rPr lang="en-GB" b="1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91E9A-347E-4B98-B0DA-C30AE45B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249142"/>
            <a:ext cx="10086975" cy="5027993"/>
          </a:xfrm>
          <a:prstGeom prst="rect">
            <a:avLst/>
          </a:prstGeom>
        </p:spPr>
      </p:pic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ED2E020B-AE48-485C-B3E7-40667080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304066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plotting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352C-EA8F-4CCC-8840-387D589CC2FB}"/>
              </a:ext>
            </a:extLst>
          </p:cNvPr>
          <p:cNvSpPr txBox="1"/>
          <p:nvPr/>
        </p:nvSpPr>
        <p:spPr>
          <a:xfrm>
            <a:off x="342899" y="747640"/>
            <a:ext cx="1170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(29) </a:t>
            </a:r>
            <a:r>
              <a:rPr lang="en-GB" dirty="0">
                <a:solidFill>
                  <a:schemeClr val="tx2"/>
                </a:solidFill>
              </a:rPr>
              <a:t>Running „Section 2” results with a figure.  We notice missing data up to ~1947. 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1A7D2-1C31-46A6-B867-18A4B1474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195583"/>
            <a:ext cx="5513826" cy="4914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A3878C-B9AC-4291-8ACD-83304EB0B21E}"/>
              </a:ext>
            </a:extLst>
          </p:cNvPr>
          <p:cNvSpPr txBox="1"/>
          <p:nvPr/>
        </p:nvSpPr>
        <p:spPr>
          <a:xfrm>
            <a:off x="6104625" y="1224158"/>
            <a:ext cx="510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Quality of all time series has to be carefully</a:t>
            </a:r>
          </a:p>
          <a:p>
            <a:r>
              <a:rPr lang="en-GB" b="1" dirty="0">
                <a:solidFill>
                  <a:srgbClr val="FF0000"/>
                </a:solidFill>
              </a:rPr>
              <a:t>Inspected – and all problems solved (as best as possible) before proceeding with analysis! </a:t>
            </a:r>
          </a:p>
        </p:txBody>
      </p:sp>
    </p:spTree>
    <p:extLst>
      <p:ext uri="{BB962C8B-B14F-4D97-AF65-F5344CB8AC3E}">
        <p14:creationId xmlns:p14="http://schemas.microsoft.com/office/powerpoint/2010/main" val="311491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data</a:t>
            </a:r>
            <a:endParaRPr lang="en-GB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6AD4E-A02C-4B8C-BD1D-BF970531E523}"/>
              </a:ext>
            </a:extLst>
          </p:cNvPr>
          <p:cNvSpPr txBox="1"/>
          <p:nvPr/>
        </p:nvSpPr>
        <p:spPr>
          <a:xfrm>
            <a:off x="250613" y="711200"/>
            <a:ext cx="1179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(30) </a:t>
            </a:r>
            <a:r>
              <a:rPr lang="en-GB" dirty="0">
                <a:solidFill>
                  <a:schemeClr val="tx2"/>
                </a:solidFill>
              </a:rPr>
              <a:t>We now scroll through the variable and notice that the last missing values is in row 2</a:t>
            </a:r>
            <a:r>
              <a:rPr lang="hr-HR" dirty="0">
                <a:solidFill>
                  <a:schemeClr val="tx2"/>
                </a:solidFill>
              </a:rPr>
              <a:t>40</a:t>
            </a:r>
            <a:r>
              <a:rPr lang="en-GB" dirty="0">
                <a:solidFill>
                  <a:schemeClr val="tx2"/>
                </a:solidFill>
              </a:rPr>
              <a:t>, i.e. at 1949.6 time – knowing that the long discontinuity was due to the WW2 – and not being sure of continuity of data, we decide to </a:t>
            </a:r>
            <a:r>
              <a:rPr lang="hr-HR" dirty="0" err="1">
                <a:solidFill>
                  <a:schemeClr val="tx2"/>
                </a:solidFill>
              </a:rPr>
              <a:t>just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keep values from 1950 to the end (from point 241 to end).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Variable </a:t>
            </a:r>
            <a:r>
              <a:rPr lang="en-GB" dirty="0" err="1">
                <a:solidFill>
                  <a:schemeClr val="tx2"/>
                </a:solidFill>
              </a:rPr>
              <a:t>bakar_monthly</a:t>
            </a:r>
            <a:r>
              <a:rPr lang="en-GB" dirty="0">
                <a:solidFill>
                  <a:schemeClr val="tx2"/>
                </a:solidFill>
              </a:rPr>
              <a:t> now contains 852 time values (starting at 1950.0), and corresponding 852 sea level heights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F5BF31-755A-46CE-9931-6FBFB49BB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555209"/>
            <a:ext cx="10477500" cy="41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3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plotting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6AD4E-A02C-4B8C-BD1D-BF970531E523}"/>
              </a:ext>
            </a:extLst>
          </p:cNvPr>
          <p:cNvSpPr txBox="1"/>
          <p:nvPr/>
        </p:nvSpPr>
        <p:spPr>
          <a:xfrm>
            <a:off x="250613" y="711200"/>
            <a:ext cx="1179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(31) </a:t>
            </a:r>
            <a:r>
              <a:rPr lang="en-GB" dirty="0">
                <a:solidFill>
                  <a:schemeClr val="tx2"/>
                </a:solidFill>
              </a:rPr>
              <a:t>We now write Section for re-plotting data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5CD5E-5F81-4471-B1A7-CD5B1C99C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60025"/>
            <a:ext cx="9482137" cy="4886775"/>
          </a:xfrm>
          <a:prstGeom prst="rect">
            <a:avLst/>
          </a:prstGeom>
        </p:spPr>
      </p:pic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1D3DEC03-F48C-4A31-8582-E5F6F0D4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256705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plotting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6AD4E-A02C-4B8C-BD1D-BF970531E523}"/>
              </a:ext>
            </a:extLst>
          </p:cNvPr>
          <p:cNvSpPr txBox="1"/>
          <p:nvPr/>
        </p:nvSpPr>
        <p:spPr>
          <a:xfrm>
            <a:off x="250613" y="711200"/>
            <a:ext cx="1179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(32) </a:t>
            </a:r>
            <a:r>
              <a:rPr lang="en-GB" dirty="0">
                <a:solidFill>
                  <a:schemeClr val="tx2"/>
                </a:solidFill>
              </a:rPr>
              <a:t>Running Section 4 results with a new figure of monthly time series; </a:t>
            </a:r>
          </a:p>
          <a:p>
            <a:r>
              <a:rPr lang="en-GB" dirty="0">
                <a:solidFill>
                  <a:schemeClr val="tx2"/>
                </a:solidFill>
              </a:rPr>
              <a:t>we seem to notice several processes: climate trend; prolonged periods of </a:t>
            </a:r>
            <a:r>
              <a:rPr lang="en-GB" dirty="0" err="1">
                <a:solidFill>
                  <a:schemeClr val="tx2"/>
                </a:solidFill>
              </a:rPr>
              <a:t>unus</a:t>
            </a:r>
            <a:r>
              <a:rPr lang="hr-HR" dirty="0">
                <a:solidFill>
                  <a:schemeClr val="tx2"/>
                </a:solidFill>
              </a:rPr>
              <a:t>u</a:t>
            </a:r>
            <a:r>
              <a:rPr lang="en-GB" dirty="0">
                <a:solidFill>
                  <a:schemeClr val="tx2"/>
                </a:solidFill>
              </a:rPr>
              <a:t>ally low sea levels; months with extremely high sea levels    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CEFE1-9AAC-4001-9A3E-61985F66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1662809"/>
            <a:ext cx="5717400" cy="50828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1D4B5D-261C-4535-B796-EC3C36720B5D}"/>
              </a:ext>
            </a:extLst>
          </p:cNvPr>
          <p:cNvSpPr/>
          <p:nvPr/>
        </p:nvSpPr>
        <p:spPr>
          <a:xfrm>
            <a:off x="3252416" y="4549888"/>
            <a:ext cx="471860" cy="1355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A23FB-E3DD-4F02-8164-A3685E60CA8F}"/>
              </a:ext>
            </a:extLst>
          </p:cNvPr>
          <p:cNvSpPr txBox="1"/>
          <p:nvPr/>
        </p:nvSpPr>
        <p:spPr>
          <a:xfrm>
            <a:off x="3724274" y="5413028"/>
            <a:ext cx="513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Period </a:t>
            </a:r>
            <a:r>
              <a:rPr lang="hr-HR" b="1" dirty="0" err="1">
                <a:solidFill>
                  <a:srgbClr val="FF0000"/>
                </a:solidFill>
              </a:rPr>
              <a:t>of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low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sea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levels</a:t>
            </a:r>
            <a:r>
              <a:rPr lang="hr-HR" b="1" dirty="0">
                <a:solidFill>
                  <a:srgbClr val="FF0000"/>
                </a:solidFill>
              </a:rPr>
              <a:t>; </a:t>
            </a:r>
            <a:r>
              <a:rPr lang="hr-HR" b="1" dirty="0" err="1">
                <a:solidFill>
                  <a:srgbClr val="FF0000"/>
                </a:solidFill>
              </a:rPr>
              <a:t>regime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shift</a:t>
            </a:r>
            <a:r>
              <a:rPr lang="hr-HR" b="1" dirty="0">
                <a:solidFill>
                  <a:srgbClr val="FF0000"/>
                </a:solidFill>
              </a:rPr>
              <a:t> (?)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6BDDA1-D5C2-43DB-A7D1-95876FEFBDF0}"/>
              </a:ext>
            </a:extLst>
          </p:cNvPr>
          <p:cNvCxnSpPr/>
          <p:nvPr/>
        </p:nvCxnSpPr>
        <p:spPr>
          <a:xfrm flipV="1">
            <a:off x="1466850" y="4457824"/>
            <a:ext cx="3590925" cy="4322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951D98-CB62-43E3-9719-1DEB5272500F}"/>
              </a:ext>
            </a:extLst>
          </p:cNvPr>
          <p:cNvSpPr txBox="1"/>
          <p:nvPr/>
        </p:nvSpPr>
        <p:spPr>
          <a:xfrm>
            <a:off x="5057775" y="4227944"/>
            <a:ext cx="293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Trend (?)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9FEEEB-2D96-4733-A91E-BD7E2F3F1538}"/>
              </a:ext>
            </a:extLst>
          </p:cNvPr>
          <p:cNvSpPr/>
          <p:nvPr/>
        </p:nvSpPr>
        <p:spPr>
          <a:xfrm>
            <a:off x="1418228" y="3172083"/>
            <a:ext cx="282443" cy="51383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33E920-4EBF-4AA3-815A-FC1A6236C587}"/>
              </a:ext>
            </a:extLst>
          </p:cNvPr>
          <p:cNvSpPr/>
          <p:nvPr/>
        </p:nvSpPr>
        <p:spPr>
          <a:xfrm>
            <a:off x="4775329" y="2864163"/>
            <a:ext cx="282445" cy="51383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376BCA-4F58-41FE-9353-691910A1325C}"/>
              </a:ext>
            </a:extLst>
          </p:cNvPr>
          <p:cNvSpPr/>
          <p:nvPr/>
        </p:nvSpPr>
        <p:spPr>
          <a:xfrm>
            <a:off x="2921327" y="3360722"/>
            <a:ext cx="282443" cy="51383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5F17B9-B96B-405A-9250-15BE7521BBE5}"/>
              </a:ext>
            </a:extLst>
          </p:cNvPr>
          <p:cNvSpPr/>
          <p:nvPr/>
        </p:nvSpPr>
        <p:spPr>
          <a:xfrm>
            <a:off x="4303448" y="3227878"/>
            <a:ext cx="282444" cy="51383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094000-B949-446B-8545-2A5BBDA3EFD3}"/>
              </a:ext>
            </a:extLst>
          </p:cNvPr>
          <p:cNvSpPr/>
          <p:nvPr/>
        </p:nvSpPr>
        <p:spPr>
          <a:xfrm>
            <a:off x="1890111" y="3320169"/>
            <a:ext cx="282443" cy="43695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2DC8B6-A645-4C9F-A9D1-3E959244F4F9}"/>
              </a:ext>
            </a:extLst>
          </p:cNvPr>
          <p:cNvSpPr/>
          <p:nvPr/>
        </p:nvSpPr>
        <p:spPr>
          <a:xfrm>
            <a:off x="3882548" y="3337358"/>
            <a:ext cx="282443" cy="43695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721E98-9483-44DD-BDE8-C37544B6E5C6}"/>
              </a:ext>
            </a:extLst>
          </p:cNvPr>
          <p:cNvSpPr txBox="1"/>
          <p:nvPr/>
        </p:nvSpPr>
        <p:spPr>
          <a:xfrm>
            <a:off x="5165208" y="2936414"/>
            <a:ext cx="489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Months with extremely high sea levels</a:t>
            </a:r>
          </a:p>
        </p:txBody>
      </p:sp>
    </p:spTree>
    <p:extLst>
      <p:ext uri="{BB962C8B-B14F-4D97-AF65-F5344CB8AC3E}">
        <p14:creationId xmlns:p14="http://schemas.microsoft.com/office/powerpoint/2010/main" val="2297101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data</a:t>
            </a:r>
            <a:endParaRPr lang="en-GB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6AD4E-A02C-4B8C-BD1D-BF970531E523}"/>
              </a:ext>
            </a:extLst>
          </p:cNvPr>
          <p:cNvSpPr txBox="1"/>
          <p:nvPr/>
        </p:nvSpPr>
        <p:spPr>
          <a:xfrm>
            <a:off x="250613" y="711200"/>
            <a:ext cx="1179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(33) </a:t>
            </a:r>
            <a:r>
              <a:rPr lang="en-GB" dirty="0">
                <a:solidFill>
                  <a:schemeClr val="tx2"/>
                </a:solidFill>
              </a:rPr>
              <a:t>We now prepare and save time series to be used in further analysis 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8017E61-E87C-4FBB-ACC8-505A94154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532"/>
            <a:ext cx="9004806" cy="561448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52849CE-9669-4B45-9E75-FCB9B83C43D5}"/>
              </a:ext>
            </a:extLst>
          </p:cNvPr>
          <p:cNvSpPr/>
          <p:nvPr/>
        </p:nvSpPr>
        <p:spPr>
          <a:xfrm>
            <a:off x="723899" y="6034621"/>
            <a:ext cx="516255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DE3CE3-D21C-41D8-AAB0-0AD03C239D3C}"/>
              </a:ext>
            </a:extLst>
          </p:cNvPr>
          <p:cNvSpPr txBox="1"/>
          <p:nvPr/>
        </p:nvSpPr>
        <p:spPr>
          <a:xfrm>
            <a:off x="6149869" y="6146800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You will use this in the second part of the practical (with </a:t>
            </a:r>
            <a:r>
              <a:rPr lang="en-GB" b="1" dirty="0" err="1">
                <a:solidFill>
                  <a:srgbClr val="FF0000"/>
                </a:solidFill>
              </a:rPr>
              <a:t>Frano</a:t>
            </a:r>
            <a:r>
              <a:rPr lang="en-GB" b="1" dirty="0">
                <a:solidFill>
                  <a:srgbClr val="FF0000"/>
                </a:solidFill>
              </a:rPr>
              <a:t> Matić)</a:t>
            </a:r>
          </a:p>
        </p:txBody>
      </p:sp>
    </p:spTree>
    <p:extLst>
      <p:ext uri="{BB962C8B-B14F-4D97-AF65-F5344CB8AC3E}">
        <p14:creationId xmlns:p14="http://schemas.microsoft.com/office/powerpoint/2010/main" val="1019275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first… Moving to shorter periods: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694F4-6084-4B1D-8B0B-36A0557F37C5}"/>
              </a:ext>
            </a:extLst>
          </p:cNvPr>
          <p:cNvSpPr txBox="1"/>
          <p:nvPr/>
        </p:nvSpPr>
        <p:spPr>
          <a:xfrm>
            <a:off x="386343" y="1002268"/>
            <a:ext cx="10996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(34)</a:t>
            </a:r>
            <a:r>
              <a:rPr lang="hr-HR" dirty="0"/>
              <a:t> </a:t>
            </a:r>
            <a:r>
              <a:rPr lang="en-GB" dirty="0"/>
              <a:t>Now, we will look into hourly time series; these can be downloaded from data portals listed in Table 2, and from certain national databases. </a:t>
            </a:r>
          </a:p>
          <a:p>
            <a:endParaRPr lang="en-GB" dirty="0"/>
          </a:p>
          <a:p>
            <a:r>
              <a:rPr lang="en-GB" dirty="0"/>
              <a:t>We will look into Venice hourly sea level data; it can be downloaded from historical archive of Venice: https://www.comune.venezia.it/node/6214 - but we will use already provided data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DBBA8-F23A-45D8-83C0-F23A7FD2B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74" y="2621216"/>
            <a:ext cx="6962775" cy="323451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8959A11-5DB2-4AA8-83B8-CE43DA8EEF10}"/>
              </a:ext>
            </a:extLst>
          </p:cNvPr>
          <p:cNvSpPr/>
          <p:nvPr/>
        </p:nvSpPr>
        <p:spPr>
          <a:xfrm>
            <a:off x="1819275" y="5195332"/>
            <a:ext cx="110490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E21B1-5D3E-4DBB-8CCC-8CBE99839869}"/>
              </a:ext>
            </a:extLst>
          </p:cNvPr>
          <p:cNvSpPr txBox="1"/>
          <p:nvPr/>
        </p:nvSpPr>
        <p:spPr>
          <a:xfrm>
            <a:off x="1819275" y="5898039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We can obtain hourly values for 2020 by clicking on this link 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4EFCAE1-A57A-40A3-8A65-846F1829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357125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details provided in script „sea_level_practical_part2.m”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FB9B9-8A80-4C4E-A6F1-767CC1C77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203416"/>
            <a:ext cx="8541327" cy="5368834"/>
          </a:xfrm>
          <a:prstGeom prst="rect">
            <a:avLst/>
          </a:prstGeom>
        </p:spPr>
      </p:pic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9612BF2-1B01-41E1-A1E5-6C4E768F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359555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4" y="50800"/>
            <a:ext cx="9746826" cy="13208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processes can we detect in sea level? 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73191F0-AFDD-4C17-A543-A33488F0C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41819"/>
              </p:ext>
            </p:extLst>
          </p:nvPr>
        </p:nvGraphicFramePr>
        <p:xfrm>
          <a:off x="250614" y="711200"/>
          <a:ext cx="11570547" cy="579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820">
                  <a:extLst>
                    <a:ext uri="{9D8B030D-6E8A-4147-A177-3AD203B41FA5}">
                      <a16:colId xmlns:a16="http://schemas.microsoft.com/office/drawing/2014/main" val="292708724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105816381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72217502"/>
                    </a:ext>
                  </a:extLst>
                </a:gridCol>
                <a:gridCol w="2994660">
                  <a:extLst>
                    <a:ext uri="{9D8B030D-6E8A-4147-A177-3AD203B41FA5}">
                      <a16:colId xmlns:a16="http://schemas.microsoft.com/office/drawing/2014/main" val="2034182934"/>
                    </a:ext>
                  </a:extLst>
                </a:gridCol>
                <a:gridCol w="2263987">
                  <a:extLst>
                    <a:ext uri="{9D8B030D-6E8A-4147-A177-3AD203B41FA5}">
                      <a16:colId xmlns:a16="http://schemas.microsoft.com/office/drawing/2014/main" val="146432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/>
                        <a:t>Time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Spatial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Range (order of magnitude)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Predictibility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4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/>
                        <a:t>Longer than 30-year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Climate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100-200 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Moderate to high predictability up to ~50-100 years in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11466"/>
                  </a:ext>
                </a:extLst>
              </a:tr>
              <a:tr h="425133">
                <a:tc>
                  <a:txBody>
                    <a:bodyPr/>
                    <a:lstStyle/>
                    <a:p>
                      <a:r>
                        <a:rPr lang="en-GB" sz="1400" noProof="0"/>
                        <a:t>2-30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/>
                        <a:t>Decadal and interannual variabiliy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Regional (e.g. Mediterranean; Adriatic Sea)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0.5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Low predictability </a:t>
                      </a:r>
                    </a:p>
                    <a:p>
                      <a:endParaRPr lang="en-GB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20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/>
                        <a:t>Seasonal oscillations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Global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0.1 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Low to moderate predictability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0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/>
                        <a:t>10 days –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/>
                        <a:t>Longer period atmospheric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Regional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Low predictability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96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/>
                        <a:t>1 – 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/>
                        <a:t>Synoptic processes; storm surges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Regional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10 m (recorded maxima: 13 m; tropical cyclone Mahina; Australija; March 1899)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Moderate to high predictability – 1-7 days in advance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527160"/>
                  </a:ext>
                </a:extLst>
              </a:tr>
              <a:tr h="484347">
                <a:tc>
                  <a:txBody>
                    <a:bodyPr/>
                    <a:lstStyle/>
                    <a:p>
                      <a:r>
                        <a:rPr lang="en-GB" sz="1400" noProof="0"/>
                        <a:t>Daily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/>
                        <a:t>Tidal oscillation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Global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Up to 16 m (strongly region dependant)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High predictability/deterministic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0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/>
                        <a:t>1 min – several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/>
                        <a:t>Seiche, tsunamis, meteotsunamis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Regional, mesoscale, rarely global (tsunamis)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10 m (record tsunami: 524 m; Lituya Bay, Alaska, 1958)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Very low predictability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1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/>
                        <a:t>1 – 300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Waves: wind and </a:t>
                      </a:r>
                      <a:r>
                        <a:rPr lang="en-GB" sz="1400" b="1" noProof="0" dirty="0" err="1"/>
                        <a:t>infragravity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Regional; mesoscale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10 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Moderate to high predictability – 1-7 days in advance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816341"/>
                  </a:ext>
                </a:extLst>
              </a:tr>
            </a:tbl>
          </a:graphicData>
        </a:graphic>
      </p:graphicFrame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8F97AA4-843D-4104-BEF0-3A7FCFFC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95" y="6542881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9BC2E2B-243F-4531-9BA6-55D0E822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4" y="1407001"/>
            <a:ext cx="7780685" cy="40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683FD3-4B90-4151-9394-0AA119B14A5F}"/>
              </a:ext>
            </a:extLst>
          </p:cNvPr>
          <p:cNvSpPr txBox="1"/>
          <p:nvPr/>
        </p:nvSpPr>
        <p:spPr>
          <a:xfrm flipH="1">
            <a:off x="2292497" y="1625312"/>
            <a:ext cx="567992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CLIMATE: </a:t>
            </a:r>
            <a:r>
              <a:rPr lang="en-GB" sz="1600" b="1" dirty="0"/>
              <a:t>Observed sea level rise during last 140 years</a:t>
            </a:r>
          </a:p>
        </p:txBody>
      </p:sp>
    </p:spTree>
    <p:extLst>
      <p:ext uri="{BB962C8B-B14F-4D97-AF65-F5344CB8AC3E}">
        <p14:creationId xmlns:p14="http://schemas.microsoft.com/office/powerpoint/2010/main" val="14789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figure</a:t>
            </a:r>
            <a:endParaRPr lang="en-GB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F698B-2BFA-4AFF-AE43-3D8B64A62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5" y="1238250"/>
            <a:ext cx="5269495" cy="4705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E52D4-5942-4CC1-8887-E54C0941E5DE}"/>
              </a:ext>
            </a:extLst>
          </p:cNvPr>
          <p:cNvSpPr txBox="1"/>
          <p:nvPr/>
        </p:nvSpPr>
        <p:spPr>
          <a:xfrm>
            <a:off x="353015" y="591919"/>
            <a:ext cx="974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(35)</a:t>
            </a:r>
            <a:r>
              <a:rPr lang="hr-HR" dirty="0"/>
              <a:t> </a:t>
            </a:r>
            <a:r>
              <a:rPr lang="en-GB" dirty="0"/>
              <a:t>Figure reveals a lot of variation; we can see positive trend; but to check for other processes we need to zoom in.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B3184D-3D7E-4AC3-8B3E-834A1149A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440" y="1238250"/>
            <a:ext cx="5269496" cy="47053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7304A3E-88A0-4826-98D3-FF70CDEC526E}"/>
              </a:ext>
            </a:extLst>
          </p:cNvPr>
          <p:cNvSpPr/>
          <p:nvPr/>
        </p:nvSpPr>
        <p:spPr>
          <a:xfrm>
            <a:off x="6873962" y="1515249"/>
            <a:ext cx="1104900" cy="761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F9623-3A4B-4A8B-95D4-E4B9813A32B1}"/>
              </a:ext>
            </a:extLst>
          </p:cNvPr>
          <p:cNvSpPr txBox="1"/>
          <p:nvPr/>
        </p:nvSpPr>
        <p:spPr>
          <a:xfrm>
            <a:off x="7691555" y="1253609"/>
            <a:ext cx="293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35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3757D1E-7FC0-42AF-8A0D-6BF7FD58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4025410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figure</a:t>
            </a:r>
            <a:endParaRPr lang="en-GB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E52D4-5942-4CC1-8887-E54C0941E5DE}"/>
              </a:ext>
            </a:extLst>
          </p:cNvPr>
          <p:cNvSpPr txBox="1"/>
          <p:nvPr/>
        </p:nvSpPr>
        <p:spPr>
          <a:xfrm>
            <a:off x="353015" y="761355"/>
            <a:ext cx="974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(36)</a:t>
            </a:r>
            <a:r>
              <a:rPr lang="en-GB" dirty="0"/>
              <a:t> Right click; select „horizontal zoom”.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A418A-420F-43D0-86BA-C9B09A8B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5" y="1371600"/>
            <a:ext cx="5773693" cy="51555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4C9658-8DB7-4462-A736-675D7572F246}"/>
              </a:ext>
            </a:extLst>
          </p:cNvPr>
          <p:cNvSpPr/>
          <p:nvPr/>
        </p:nvSpPr>
        <p:spPr>
          <a:xfrm>
            <a:off x="2902036" y="4829949"/>
            <a:ext cx="1784263" cy="761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3CED1-FB4C-4744-B56E-2F5FEBDAC18D}"/>
              </a:ext>
            </a:extLst>
          </p:cNvPr>
          <p:cNvSpPr txBox="1"/>
          <p:nvPr/>
        </p:nvSpPr>
        <p:spPr>
          <a:xfrm>
            <a:off x="4186355" y="5025896"/>
            <a:ext cx="47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36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1BC12EA-C6B7-4A4F-8E98-1640071E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4279316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figure</a:t>
            </a:r>
            <a:endParaRPr lang="en-GB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E52D4-5942-4CC1-8887-E54C0941E5DE}"/>
              </a:ext>
            </a:extLst>
          </p:cNvPr>
          <p:cNvSpPr txBox="1"/>
          <p:nvPr/>
        </p:nvSpPr>
        <p:spPr>
          <a:xfrm>
            <a:off x="353015" y="761355"/>
            <a:ext cx="974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(37)</a:t>
            </a:r>
            <a:r>
              <a:rPr lang="en-GB" dirty="0"/>
              <a:t> We zoom to a shorter period and examine processes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65249-8819-4EDE-B2C4-9184C01C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5" y="1371600"/>
            <a:ext cx="9363075" cy="493796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BE05CA-3F6C-4FE1-8FF4-7581041A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127517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MATLAB: figure</a:t>
            </a:r>
            <a:endParaRPr lang="en-GB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E52D4-5942-4CC1-8887-E54C0941E5DE}"/>
              </a:ext>
            </a:extLst>
          </p:cNvPr>
          <p:cNvSpPr txBox="1"/>
          <p:nvPr/>
        </p:nvSpPr>
        <p:spPr>
          <a:xfrm>
            <a:off x="353015" y="591919"/>
            <a:ext cx="974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Zooming to interesting processes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57E02-F7F7-4379-AAC9-BB4D667F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5" y="1240171"/>
            <a:ext cx="9744075" cy="5138895"/>
          </a:xfrm>
          <a:prstGeom prst="rect">
            <a:avLst/>
          </a:prstGeom>
        </p:spPr>
      </p:pic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FE3C508-EB6A-4534-86FB-559F7DBC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879" y="651030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303366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A2A2-B694-4E04-BD76-F5A66F66B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2"/>
                </a:solidFill>
              </a:rPr>
              <a:t>And now to statistics… 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2E35F78-73A4-4F63-B377-66AD0D3A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79" y="6007100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312726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data we need? And where to find it? (for Europe!)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73191F0-AFDD-4C17-A543-A33488F0C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0107"/>
              </p:ext>
            </p:extLst>
          </p:nvPr>
        </p:nvGraphicFramePr>
        <p:xfrm>
          <a:off x="250613" y="711200"/>
          <a:ext cx="11400840" cy="564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839">
                  <a:extLst>
                    <a:ext uri="{9D8B030D-6E8A-4147-A177-3AD203B41FA5}">
                      <a16:colId xmlns:a16="http://schemas.microsoft.com/office/drawing/2014/main" val="292708724"/>
                    </a:ext>
                  </a:extLst>
                </a:gridCol>
                <a:gridCol w="2499983">
                  <a:extLst>
                    <a:ext uri="{9D8B030D-6E8A-4147-A177-3AD203B41FA5}">
                      <a16:colId xmlns:a16="http://schemas.microsoft.com/office/drawing/2014/main" val="1058163819"/>
                    </a:ext>
                  </a:extLst>
                </a:gridCol>
                <a:gridCol w="2395509">
                  <a:extLst>
                    <a:ext uri="{9D8B030D-6E8A-4147-A177-3AD203B41FA5}">
                      <a16:colId xmlns:a16="http://schemas.microsoft.com/office/drawing/2014/main" val="1472217502"/>
                    </a:ext>
                  </a:extLst>
                </a:gridCol>
                <a:gridCol w="4100509">
                  <a:extLst>
                    <a:ext uri="{9D8B030D-6E8A-4147-A177-3AD203B41FA5}">
                      <a16:colId xmlns:a16="http://schemas.microsoft.com/office/drawing/2014/main" val="1548865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Time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Data requirements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Where to find it?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4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Longer than 30-year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Climate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Monthly or yearly averages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/>
                        <a:t>PSMSL; </a:t>
                      </a:r>
                      <a:r>
                        <a:rPr lang="en-GB" sz="1400" noProof="0" dirty="0">
                          <a:solidFill>
                            <a:srgbClr val="00B0F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https://www.psmsl.org/</a:t>
                      </a:r>
                      <a:r>
                        <a:rPr lang="en-GB" sz="140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/>
                        <a:t>National databases  </a:t>
                      </a:r>
                      <a:r>
                        <a:rPr lang="hr-HR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r-HR" sz="1400" b="0" i="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hr-HR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hr-HR" sz="1400" b="0" i="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Italian</a:t>
                      </a:r>
                      <a:r>
                        <a:rPr lang="hr-HR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0" i="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r>
                        <a:rPr lang="hr-HR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0" i="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</a:t>
                      </a:r>
                      <a:r>
                        <a:rPr lang="hr-HR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0" i="0" u="none" strike="noStrike" kern="1200" noProof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https://mareografico.it</a:t>
                      </a:r>
                      <a:r>
                        <a:rPr lang="hr-HR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71146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2-30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Decadal and interannual variability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Monthly or yearly averages</a:t>
                      </a:r>
                      <a:endParaRPr lang="en-GB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noProof="0" dirty="0"/>
                        <a:t>PSMSL; </a:t>
                      </a:r>
                      <a:r>
                        <a:rPr lang="hr-HR" sz="1400" noProof="0" dirty="0">
                          <a:hlinkClick r:id="rId2"/>
                        </a:rPr>
                        <a:t>https://www.psmsl.org/</a:t>
                      </a:r>
                      <a:r>
                        <a:rPr lang="hr-HR" sz="1400" noProof="0" dirty="0"/>
                        <a:t>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noProof="0" dirty="0"/>
                        <a:t>National </a:t>
                      </a:r>
                      <a:r>
                        <a:rPr lang="hr-HR" sz="1400" noProof="0" dirty="0" err="1"/>
                        <a:t>databases</a:t>
                      </a:r>
                      <a:r>
                        <a:rPr lang="hr-HR" sz="1400" noProof="0" dirty="0"/>
                        <a:t>  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20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Seasonal oscillations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Hourly values; or monthly averages </a:t>
                      </a:r>
                      <a:endParaRPr lang="en-GB" sz="1400" noProof="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CMEMS Centre; 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b="0" i="0" u="sng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http://www.marineinsitu.eu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400" noProof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EMODNET Physics in situ (</a:t>
                      </a:r>
                      <a:r>
                        <a:rPr lang="en-GB" sz="1400" b="0" i="0" u="sng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https://www.emodnet-physics.eu/map</a:t>
                      </a:r>
                      <a:r>
                        <a:rPr lang="en-GB" sz="14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GESLA (</a:t>
                      </a:r>
                      <a:r>
                        <a:rPr lang="en-GB" sz="1400" b="0" i="0" u="sng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http://www.gesla.org</a:t>
                      </a:r>
                      <a:r>
                        <a:rPr lang="en-GB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databases</a:t>
                      </a:r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00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10 days –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Longer period atmospheric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Hourly values</a:t>
                      </a:r>
                      <a:endParaRPr lang="en-GB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CMEMS Centre; 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b="0" i="0" u="sng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http://www.marineinsitu.eu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400" noProof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EMODNET Physics in situ (</a:t>
                      </a:r>
                      <a:r>
                        <a:rPr lang="en-GB" sz="1400" b="0" i="0" u="sng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https://www.emodnet-physics.eu/map</a:t>
                      </a:r>
                      <a:r>
                        <a:rPr lang="en-GB" sz="14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GESLA (</a:t>
                      </a:r>
                      <a:r>
                        <a:rPr lang="en-GB" sz="1400" b="0" i="0" u="sng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http://www.gesla.org</a:t>
                      </a:r>
                      <a:r>
                        <a:rPr lang="en-GB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databases</a:t>
                      </a:r>
                      <a:endParaRPr lang="en-GB" sz="1400" u="non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96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 – 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Synoptic processes; storm surges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Hourly values  </a:t>
                      </a:r>
                      <a:endParaRPr lang="en-GB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527160"/>
                  </a:ext>
                </a:extLst>
              </a:tr>
              <a:tr h="484347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Daily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Tidal oscillation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Hourly values  </a:t>
                      </a:r>
                      <a:endParaRPr lang="en-GB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0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 min – several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Seiche, tsunamis, </a:t>
                      </a:r>
                      <a:r>
                        <a:rPr lang="en-GB" sz="1400" b="1" noProof="0" dirty="0" err="1"/>
                        <a:t>meteotsunamis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1-min values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IOC Sea Level monitoring facility (</a:t>
                      </a:r>
                      <a:r>
                        <a:rPr lang="en-GB" sz="1400" b="0" i="0" u="sng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http://www.ioc-sealevelmonitoring.org</a:t>
                      </a:r>
                      <a:r>
                        <a:rPr lang="en-GB" sz="1400" noProof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JRC IDSL network (</a:t>
                      </a:r>
                      <a:r>
                        <a:rPr lang="en-GB" sz="1400" b="0" i="0" u="sng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https://webcritech.jrc.ec.europa.eu</a:t>
                      </a:r>
                      <a:r>
                        <a:rPr lang="en-GB" sz="1400" noProof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National databases</a:t>
                      </a:r>
                      <a:r>
                        <a:rPr lang="hr-HR" sz="1400" noProof="0" dirty="0"/>
                        <a:t> (</a:t>
                      </a:r>
                      <a:r>
                        <a:rPr lang="hr-HR" sz="1400" noProof="0" dirty="0" err="1"/>
                        <a:t>e.g.Croatian</a:t>
                      </a:r>
                      <a:r>
                        <a:rPr lang="hr-HR" sz="1400" noProof="0" dirty="0"/>
                        <a:t> </a:t>
                      </a:r>
                      <a:r>
                        <a:rPr lang="hr-HR" sz="1400" noProof="0" dirty="0" err="1"/>
                        <a:t>database</a:t>
                      </a:r>
                      <a:r>
                        <a:rPr lang="hr-HR" sz="1400" noProof="0" dirty="0"/>
                        <a:t> </a:t>
                      </a:r>
                      <a:r>
                        <a:rPr lang="hr-HR" sz="1400" noProof="0" dirty="0">
                          <a:solidFill>
                            <a:srgbClr val="00B0F0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http://faust.izor.hr/autodatapub/postaje</a:t>
                      </a:r>
                      <a:r>
                        <a:rPr lang="hr-HR" sz="1400" noProof="0" dirty="0"/>
                        <a:t>)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1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 – 300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Waves: wind and </a:t>
                      </a:r>
                      <a:r>
                        <a:rPr lang="en-GB" sz="1400" b="1" noProof="0" dirty="0" err="1"/>
                        <a:t>infragravity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&lt; 1-min values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JRC IDSL network (</a:t>
                      </a:r>
                      <a:r>
                        <a:rPr lang="en-GB" sz="1400" noProof="0" dirty="0">
                          <a:solidFill>
                            <a:srgbClr val="00B0F0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https://webcritech.jrc.ec.europa.eu/TAD_server/Device/64</a:t>
                      </a:r>
                      <a:r>
                        <a:rPr lang="en-GB" sz="1400" noProof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National databases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816341"/>
                  </a:ext>
                </a:extLst>
              </a:tr>
            </a:tbl>
          </a:graphicData>
        </a:graphic>
      </p:graphicFrame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4743DE3-33D8-47B1-92F2-0AA4CBFD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547" y="6326347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109361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89EC604-82DD-4293-8940-867A76AA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31" y="711200"/>
            <a:ext cx="8178927" cy="4140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D1FEF7-8356-41CB-8854-0180A85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availability: Mediterranean and the Black Sea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CC3A1-C2D6-46CD-BADA-3B2310B50CEC}"/>
              </a:ext>
            </a:extLst>
          </p:cNvPr>
          <p:cNvSpPr txBox="1"/>
          <p:nvPr/>
        </p:nvSpPr>
        <p:spPr>
          <a:xfrm>
            <a:off x="1854569" y="5032386"/>
            <a:ext cx="735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(Perez-Gomez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2022. </a:t>
            </a:r>
            <a:r>
              <a:rPr lang="hr-HR" dirty="0" err="1"/>
              <a:t>https</a:t>
            </a:r>
            <a:r>
              <a:rPr lang="hr-HR" dirty="0"/>
              <a:t>://</a:t>
            </a:r>
            <a:r>
              <a:rPr lang="hr-HR" dirty="0" err="1"/>
              <a:t>doi.org</a:t>
            </a:r>
            <a:r>
              <a:rPr lang="hr-HR" dirty="0"/>
              <a:t>/10.5194/os-18-997-2022)</a:t>
            </a:r>
            <a:endParaRPr lang="en-GB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DBD2C77-184C-41F3-9704-BA4F02D7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79" y="632142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382373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D1FEF7-8356-41CB-8854-0180A85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availability: Mediterranean and the Black Sea 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3583B50-6068-4B34-BB09-25BFB9AD7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00" y="712800"/>
            <a:ext cx="8185221" cy="4135526"/>
          </a:xfrm>
          <a:prstGeom prst="rect">
            <a:avLst/>
          </a:prstGeom>
        </p:spPr>
      </p:pic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D7CF582-8501-4D63-A121-61A31E0E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79" y="632142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1E98C-C8E3-39E5-DB0C-5DCA982D88D7}"/>
              </a:ext>
            </a:extLst>
          </p:cNvPr>
          <p:cNvSpPr txBox="1"/>
          <p:nvPr/>
        </p:nvSpPr>
        <p:spPr>
          <a:xfrm>
            <a:off x="1859932" y="4883138"/>
            <a:ext cx="735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(Perez-Gomez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2022. </a:t>
            </a:r>
            <a:r>
              <a:rPr lang="hr-HR" dirty="0" err="1"/>
              <a:t>https</a:t>
            </a:r>
            <a:r>
              <a:rPr lang="hr-HR" dirty="0"/>
              <a:t>://</a:t>
            </a:r>
            <a:r>
              <a:rPr lang="hr-HR" dirty="0" err="1"/>
              <a:t>doi.org</a:t>
            </a:r>
            <a:r>
              <a:rPr lang="hr-HR" dirty="0"/>
              <a:t>/10.5194/os-18-997-2022)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25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D1FEF7-8356-41CB-8854-0180A85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availability: Mediterranean and the Black Sea 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F8274B8-79D9-4187-8BAF-B940CE8C3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00" y="712800"/>
            <a:ext cx="8185221" cy="4131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74514D-30C7-70C1-409E-B95B54D88EC0}"/>
              </a:ext>
            </a:extLst>
          </p:cNvPr>
          <p:cNvSpPr txBox="1"/>
          <p:nvPr/>
        </p:nvSpPr>
        <p:spPr>
          <a:xfrm>
            <a:off x="1854569" y="5032386"/>
            <a:ext cx="735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(Perez-Gomez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2022. </a:t>
            </a:r>
            <a:r>
              <a:rPr lang="hr-HR" dirty="0" err="1"/>
              <a:t>https</a:t>
            </a:r>
            <a:r>
              <a:rPr lang="hr-HR" dirty="0"/>
              <a:t>://</a:t>
            </a:r>
            <a:r>
              <a:rPr lang="hr-HR" dirty="0" err="1"/>
              <a:t>doi.org</a:t>
            </a:r>
            <a:r>
              <a:rPr lang="hr-HR" dirty="0"/>
              <a:t>/10.5194/os-18-997-2022)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03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with longer periods: downloading time series from PSMSL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694F4-6084-4B1D-8B0B-36A0557F37C5}"/>
              </a:ext>
            </a:extLst>
          </p:cNvPr>
          <p:cNvSpPr txBox="1"/>
          <p:nvPr/>
        </p:nvSpPr>
        <p:spPr>
          <a:xfrm>
            <a:off x="386344" y="1002268"/>
            <a:ext cx="8850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First, we will look into monthly time series. </a:t>
            </a:r>
          </a:p>
          <a:p>
            <a:endParaRPr lang="en-GB" dirty="0"/>
          </a:p>
          <a:p>
            <a:r>
              <a:rPr lang="en-GB" dirty="0"/>
              <a:t>We will download these from  </a:t>
            </a:r>
            <a:r>
              <a:rPr lang="en-GB" sz="1800" noProof="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https://www.psmsl.org/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sz="1800" noProof="0" dirty="0"/>
              <a:t>database.</a:t>
            </a:r>
          </a:p>
          <a:p>
            <a:endParaRPr lang="en-GB" sz="1800" noProof="0" dirty="0"/>
          </a:p>
          <a:p>
            <a:r>
              <a:rPr lang="en-GB" b="1" dirty="0">
                <a:solidFill>
                  <a:srgbClr val="FF0000"/>
                </a:solidFill>
              </a:rPr>
              <a:t>(1)</a:t>
            </a:r>
            <a:r>
              <a:rPr lang="en-GB" dirty="0"/>
              <a:t> Click on „Data"</a:t>
            </a:r>
            <a:r>
              <a:rPr lang="en-GB" sz="1800" noProof="0" dirty="0"/>
              <a:t>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DCA43-F3DC-497D-B79F-379E7B428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44" y="2682835"/>
            <a:ext cx="5403719" cy="3234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C8A2C2E-79B0-4858-A75F-285B5797496D}"/>
              </a:ext>
            </a:extLst>
          </p:cNvPr>
          <p:cNvSpPr/>
          <p:nvPr/>
        </p:nvSpPr>
        <p:spPr>
          <a:xfrm>
            <a:off x="2200858" y="3350419"/>
            <a:ext cx="371475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585AD-6480-43F2-A7A9-17CA883B90AA}"/>
              </a:ext>
            </a:extLst>
          </p:cNvPr>
          <p:cNvSpPr txBox="1"/>
          <p:nvPr/>
        </p:nvSpPr>
        <p:spPr>
          <a:xfrm>
            <a:off x="2486609" y="317635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3D197D-811F-423C-857B-60C7F9C2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79" y="632142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56065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1422-7AB5-494E-81F6-B760D945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50800"/>
            <a:ext cx="11708025" cy="132080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time series</a:t>
            </a:r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hr-H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PSMSL</a:t>
            </a:r>
            <a:endParaRPr lang="en-GB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64C629-83BC-4F75-AA7F-9284CCDE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1509489"/>
            <a:ext cx="5403719" cy="3258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732960-7874-4A22-94B9-E4B936CC186B}"/>
              </a:ext>
            </a:extLst>
          </p:cNvPr>
          <p:cNvSpPr txBox="1"/>
          <p:nvPr/>
        </p:nvSpPr>
        <p:spPr>
          <a:xfrm>
            <a:off x="283376" y="901184"/>
            <a:ext cx="60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(2) </a:t>
            </a:r>
            <a:r>
              <a:rPr lang="en-GB" dirty="0"/>
              <a:t>Click on the map below „Obtaining Tide Gauge Data"</a:t>
            </a:r>
            <a:r>
              <a:rPr lang="en-GB" sz="1800" noProof="0" dirty="0"/>
              <a:t> 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535C48-1E08-4041-B9BF-42B51DE42A94}"/>
              </a:ext>
            </a:extLst>
          </p:cNvPr>
          <p:cNvSpPr/>
          <p:nvPr/>
        </p:nvSpPr>
        <p:spPr>
          <a:xfrm>
            <a:off x="1812238" y="2853796"/>
            <a:ext cx="74295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B7766-F1B7-467A-96A1-6821987A14F9}"/>
              </a:ext>
            </a:extLst>
          </p:cNvPr>
          <p:cNvSpPr txBox="1"/>
          <p:nvPr/>
        </p:nvSpPr>
        <p:spPr>
          <a:xfrm>
            <a:off x="2235871" y="28612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4CCBC92-8500-4FC7-B108-9ACD67B4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79" y="6321425"/>
            <a:ext cx="6297612" cy="365125"/>
          </a:xfrm>
        </p:spPr>
        <p:txBody>
          <a:bodyPr/>
          <a:lstStyle/>
          <a:p>
            <a:r>
              <a:rPr lang="en-GB" sz="1200" dirty="0"/>
              <a:t>Short Course on Marine Da</a:t>
            </a:r>
            <a:r>
              <a:rPr lang="hr-HR" sz="1200" dirty="0"/>
              <a:t>t</a:t>
            </a:r>
            <a:r>
              <a:rPr lang="en-GB" sz="1200" dirty="0"/>
              <a:t>a Literacy </a:t>
            </a:r>
          </a:p>
        </p:txBody>
      </p:sp>
    </p:spTree>
    <p:extLst>
      <p:ext uri="{BB962C8B-B14F-4D97-AF65-F5344CB8AC3E}">
        <p14:creationId xmlns:p14="http://schemas.microsoft.com/office/powerpoint/2010/main" val="8565387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2135</Words>
  <Application>Microsoft Macintosh PowerPoint</Application>
  <PresentationFormat>Widescreen</PresentationFormat>
  <Paragraphs>273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Facet</vt:lpstr>
      <vt:lpstr>Sea level time series: detecting processes, stationarity and trends</vt:lpstr>
      <vt:lpstr>Outline of practical </vt:lpstr>
      <vt:lpstr>Which processes can we detect in sea level? </vt:lpstr>
      <vt:lpstr>What kind of data we need? And where to find it? (for Europe!)</vt:lpstr>
      <vt:lpstr>Data availability: Mediterranean and the Black Sea </vt:lpstr>
      <vt:lpstr>Data availability: Mediterranean and the Black Sea </vt:lpstr>
      <vt:lpstr>Data availability: Mediterranean and the Black Sea </vt:lpstr>
      <vt:lpstr>Starting with longer periods: downloading time series from PSMSL</vt:lpstr>
      <vt:lpstr>Downloading time series from PSMSL</vt:lpstr>
      <vt:lpstr>Downloading time series from PSMSL</vt:lpstr>
      <vt:lpstr>Downloading time series from PSMSL</vt:lpstr>
      <vt:lpstr>Downloading time series PSMSL</vt:lpstr>
      <vt:lpstr>MATLAB: introduction</vt:lpstr>
      <vt:lpstr>MATLAB: Introduction</vt:lpstr>
      <vt:lpstr>MATLAB: Introduction</vt:lpstr>
      <vt:lpstr>MATLAB: Introduction</vt:lpstr>
      <vt:lpstr>MATLAB: data loading </vt:lpstr>
      <vt:lpstr>MATLAB: data loading</vt:lpstr>
      <vt:lpstr>MATLAB: data loading </vt:lpstr>
      <vt:lpstr>MATLAB: data loading </vt:lpstr>
      <vt:lpstr>MATLBA: data loading </vt:lpstr>
      <vt:lpstr>MATLAB: plotting</vt:lpstr>
      <vt:lpstr>MATLAB: plotting</vt:lpstr>
      <vt:lpstr>MATLAB: data</vt:lpstr>
      <vt:lpstr>MATLAB: plotting</vt:lpstr>
      <vt:lpstr>MATLAB: plotting</vt:lpstr>
      <vt:lpstr>MATLAB: data</vt:lpstr>
      <vt:lpstr>But first… Moving to shorter periods: </vt:lpstr>
      <vt:lpstr>MATLAB: details provided in script „sea_level_practical_part2.m”</vt:lpstr>
      <vt:lpstr>MATLAB: figure</vt:lpstr>
      <vt:lpstr>MATLAB: figure</vt:lpstr>
      <vt:lpstr>MATLAB: figure</vt:lpstr>
      <vt:lpstr>MATLAB: figure</vt:lpstr>
      <vt:lpstr>And now to statistics…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Meteorological tsunamis – generation mechanisms, propagation, coastal impact and warning systems</dc:title>
  <dc:creator>Antonia Marekovic</dc:creator>
  <cp:lastModifiedBy>Frano Matić</cp:lastModifiedBy>
  <cp:revision>73</cp:revision>
  <dcterms:created xsi:type="dcterms:W3CDTF">2019-04-09T07:59:40Z</dcterms:created>
  <dcterms:modified xsi:type="dcterms:W3CDTF">2022-11-29T11:44:23Z</dcterms:modified>
</cp:coreProperties>
</file>