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1.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655" r:id="rId5"/>
    <p:sldMasterId id="2147483667" r:id="rId6"/>
    <p:sldMasterId id="2147483675" r:id="rId7"/>
    <p:sldMasterId id="2147483691" r:id="rId8"/>
    <p:sldMasterId id="2147483693" r:id="rId9"/>
    <p:sldMasterId id="2147483688" r:id="rId10"/>
    <p:sldMasterId id="2147483676" r:id="rId11"/>
    <p:sldMasterId id="2147483697" r:id="rId12"/>
    <p:sldMasterId id="2147483699" r:id="rId13"/>
    <p:sldMasterId id="2147483700" r:id="rId14"/>
  </p:sldMasterIdLst>
  <p:notesMasterIdLst>
    <p:notesMasterId r:id="rId59"/>
  </p:notesMasterIdLst>
  <p:handoutMasterIdLst>
    <p:handoutMasterId r:id="rId60"/>
  </p:handoutMasterIdLst>
  <p:sldIdLst>
    <p:sldId id="269" r:id="rId15"/>
    <p:sldId id="256" r:id="rId16"/>
    <p:sldId id="265" r:id="rId17"/>
    <p:sldId id="780" r:id="rId18"/>
    <p:sldId id="1023" r:id="rId19"/>
    <p:sldId id="3424" r:id="rId20"/>
    <p:sldId id="286" r:id="rId21"/>
    <p:sldId id="298" r:id="rId22"/>
    <p:sldId id="3421" r:id="rId23"/>
    <p:sldId id="300" r:id="rId24"/>
    <p:sldId id="278" r:id="rId25"/>
    <p:sldId id="3422" r:id="rId26"/>
    <p:sldId id="302" r:id="rId27"/>
    <p:sldId id="303" r:id="rId28"/>
    <p:sldId id="3392" r:id="rId29"/>
    <p:sldId id="3423" r:id="rId30"/>
    <p:sldId id="3393" r:id="rId31"/>
    <p:sldId id="3425" r:id="rId32"/>
    <p:sldId id="3412" r:id="rId33"/>
    <p:sldId id="263" r:id="rId34"/>
    <p:sldId id="3413" r:id="rId35"/>
    <p:sldId id="3411" r:id="rId36"/>
    <p:sldId id="3417" r:id="rId37"/>
    <p:sldId id="3418" r:id="rId38"/>
    <p:sldId id="3419" r:id="rId39"/>
    <p:sldId id="3420" r:id="rId40"/>
    <p:sldId id="3410" r:id="rId41"/>
    <p:sldId id="3402" r:id="rId42"/>
    <p:sldId id="3400" r:id="rId43"/>
    <p:sldId id="3401" r:id="rId44"/>
    <p:sldId id="3403" r:id="rId45"/>
    <p:sldId id="3415" r:id="rId46"/>
    <p:sldId id="3416" r:id="rId47"/>
    <p:sldId id="3405" r:id="rId48"/>
    <p:sldId id="3406" r:id="rId49"/>
    <p:sldId id="3407" r:id="rId50"/>
    <p:sldId id="3394" r:id="rId51"/>
    <p:sldId id="3398" r:id="rId52"/>
    <p:sldId id="274" r:id="rId53"/>
    <p:sldId id="3414" r:id="rId54"/>
    <p:sldId id="3399" r:id="rId55"/>
    <p:sldId id="3408" r:id="rId56"/>
    <p:sldId id="3409" r:id="rId57"/>
    <p:sldId id="266"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254"/>
    <a:srgbClr val="0069B4"/>
    <a:srgbClr val="FCC002"/>
    <a:srgbClr val="67BB89"/>
    <a:srgbClr val="41B7C8"/>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562"/>
    <p:restoredTop sz="94694"/>
  </p:normalViewPr>
  <p:slideViewPr>
    <p:cSldViewPr snapToGrid="0">
      <p:cViewPr varScale="1">
        <p:scale>
          <a:sx n="38" d="100"/>
          <a:sy n="38" d="100"/>
        </p:scale>
        <p:origin x="192" y="19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image" Target="../media/image91.png"/><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image" Target="../media/image91.png"/><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AE493-7CEF-4259-85A1-EC46609898C7}" type="doc">
      <dgm:prSet loTypeId="urn:microsoft.com/office/officeart/2005/8/layout/vList3" loCatId="picture" qsTypeId="urn:microsoft.com/office/officeart/2005/8/quickstyle/simple3" qsCatId="simple" csTypeId="urn:microsoft.com/office/officeart/2005/8/colors/colorful4" csCatId="colorful" phldr="1"/>
      <dgm:spPr/>
      <dgm:t>
        <a:bodyPr/>
        <a:lstStyle/>
        <a:p>
          <a:endParaRPr lang="en-US"/>
        </a:p>
      </dgm:t>
    </dgm:pt>
    <dgm:pt modelId="{A30162C6-B326-428C-94EB-6342C593D6CD}">
      <dgm:prSet phldrT="[Text]" custT="1"/>
      <dgm:spPr/>
      <dgm:t>
        <a:bodyPr/>
        <a:lstStyle/>
        <a:p>
          <a:pPr algn="l"/>
          <a:r>
            <a:rPr lang="en-AU" sz="1600" b="0" noProof="0" dirty="0">
              <a:latin typeface="+mn-lt"/>
            </a:rPr>
            <a:t>Understand and beat marine pollution</a:t>
          </a:r>
          <a:endParaRPr lang="en-AU" sz="1600" b="0" noProof="0" dirty="0">
            <a:latin typeface="+mn-lt"/>
            <a:cs typeface="Arial" panose="020B0604020202020204" pitchFamily="34" charset="0"/>
          </a:endParaRPr>
        </a:p>
      </dgm:t>
    </dgm:pt>
    <dgm:pt modelId="{20BCF0FB-5B43-4E5D-901C-70F4DCE640E2}" type="parTrans" cxnId="{C231CCCE-3E34-480F-B84B-5871F54C338D}">
      <dgm:prSet/>
      <dgm:spPr/>
      <dgm:t>
        <a:bodyPr/>
        <a:lstStyle/>
        <a:p>
          <a:pPr algn="l"/>
          <a:endParaRPr lang="en-US"/>
        </a:p>
      </dgm:t>
    </dgm:pt>
    <dgm:pt modelId="{2C23EE4E-1FCE-464C-96E0-820F9C4ADFB0}" type="sibTrans" cxnId="{C231CCCE-3E34-480F-B84B-5871F54C338D}">
      <dgm:prSet/>
      <dgm:spPr/>
      <dgm:t>
        <a:bodyPr/>
        <a:lstStyle/>
        <a:p>
          <a:pPr algn="l"/>
          <a:endParaRPr lang="en-US"/>
        </a:p>
      </dgm:t>
    </dgm:pt>
    <dgm:pt modelId="{E13E2863-3E8E-4030-9ABA-33A8BDCFC6E4}">
      <dgm:prSet custT="1"/>
      <dgm:spPr/>
      <dgm:t>
        <a:bodyPr/>
        <a:lstStyle/>
        <a:p>
          <a:pPr algn="l"/>
          <a:r>
            <a:rPr lang="en-AU" sz="1600" b="0" u="none" noProof="0" dirty="0">
              <a:latin typeface="+mn-lt"/>
              <a:cs typeface="Arial" panose="020B0604020202020204" pitchFamily="34" charset="0"/>
            </a:rPr>
            <a:t>Increase community resilience to ocean hazards</a:t>
          </a:r>
        </a:p>
      </dgm:t>
    </dgm:pt>
    <dgm:pt modelId="{210FD8AE-1428-47E8-B114-05D199DBC1B6}" type="parTrans" cxnId="{E6E35573-71C9-425F-8022-87FB8099307F}">
      <dgm:prSet/>
      <dgm:spPr/>
      <dgm:t>
        <a:bodyPr/>
        <a:lstStyle/>
        <a:p>
          <a:pPr algn="l"/>
          <a:endParaRPr lang="en-US"/>
        </a:p>
      </dgm:t>
    </dgm:pt>
    <dgm:pt modelId="{5BD9830C-EE46-46E5-9670-AB105D504FFB}" type="sibTrans" cxnId="{E6E35573-71C9-425F-8022-87FB8099307F}">
      <dgm:prSet/>
      <dgm:spPr/>
      <dgm:t>
        <a:bodyPr/>
        <a:lstStyle/>
        <a:p>
          <a:pPr algn="l"/>
          <a:endParaRPr lang="en-US"/>
        </a:p>
      </dgm:t>
    </dgm:pt>
    <dgm:pt modelId="{C2922C01-4B60-4905-B424-A88B8997FE0A}">
      <dgm:prSet custT="1"/>
      <dgm:spPr/>
      <dgm:t>
        <a:bodyPr/>
        <a:lstStyle/>
        <a:p>
          <a:pPr algn="l"/>
          <a:r>
            <a:rPr lang="en-AU" sz="1600" b="0" u="none" noProof="0" dirty="0">
              <a:latin typeface="+mn-lt"/>
              <a:cs typeface="Arial" panose="020B0604020202020204" pitchFamily="34" charset="0"/>
            </a:rPr>
            <a:t>Expand the global ocean observing system</a:t>
          </a:r>
        </a:p>
      </dgm:t>
    </dgm:pt>
    <dgm:pt modelId="{FF7AC94F-094B-4FFE-92F6-1F804851D7A8}" type="parTrans" cxnId="{724BE9D4-41A7-4CF6-B148-E21D6849AC89}">
      <dgm:prSet/>
      <dgm:spPr/>
      <dgm:t>
        <a:bodyPr/>
        <a:lstStyle/>
        <a:p>
          <a:pPr algn="l"/>
          <a:endParaRPr lang="en-US"/>
        </a:p>
      </dgm:t>
    </dgm:pt>
    <dgm:pt modelId="{1975A309-0360-4A37-9BDF-C2B605039AE3}" type="sibTrans" cxnId="{724BE9D4-41A7-4CF6-B148-E21D6849AC89}">
      <dgm:prSet/>
      <dgm:spPr/>
      <dgm:t>
        <a:bodyPr/>
        <a:lstStyle/>
        <a:p>
          <a:pPr algn="l"/>
          <a:endParaRPr lang="en-US"/>
        </a:p>
      </dgm:t>
    </dgm:pt>
    <dgm:pt modelId="{6B1980F1-4458-4312-BBF1-5D1CE10A405A}">
      <dgm:prSet custT="1"/>
      <dgm:spPr/>
      <dgm:t>
        <a:bodyPr/>
        <a:lstStyle/>
        <a:p>
          <a:pPr algn="l"/>
          <a:r>
            <a:rPr lang="en-AU" sz="1600" b="0" noProof="0" dirty="0">
              <a:latin typeface="+mn-lt"/>
            </a:rPr>
            <a:t>Create a digital representation of the ocean</a:t>
          </a:r>
          <a:endParaRPr lang="en-AU" sz="1600" b="0" u="none" noProof="0" dirty="0">
            <a:latin typeface="+mn-lt"/>
            <a:cs typeface="Arial" panose="020B0604020202020204" pitchFamily="34" charset="0"/>
          </a:endParaRPr>
        </a:p>
      </dgm:t>
    </dgm:pt>
    <dgm:pt modelId="{EDCE6EC9-7F1E-4738-9233-8C47D5522CF5}" type="parTrans" cxnId="{5BBC6FF4-E156-4D3A-9B3A-46A4AEF5CB70}">
      <dgm:prSet/>
      <dgm:spPr/>
      <dgm:t>
        <a:bodyPr/>
        <a:lstStyle/>
        <a:p>
          <a:pPr algn="l"/>
          <a:endParaRPr lang="en-US"/>
        </a:p>
      </dgm:t>
    </dgm:pt>
    <dgm:pt modelId="{4D47DE4C-9AC0-4EA3-8B7E-D47189B086D3}" type="sibTrans" cxnId="{5BBC6FF4-E156-4D3A-9B3A-46A4AEF5CB70}">
      <dgm:prSet/>
      <dgm:spPr/>
      <dgm:t>
        <a:bodyPr/>
        <a:lstStyle/>
        <a:p>
          <a:pPr algn="l"/>
          <a:endParaRPr lang="en-US"/>
        </a:p>
      </dgm:t>
    </dgm:pt>
    <dgm:pt modelId="{0F5A3F4F-B803-447E-B133-43FBA4D84677}">
      <dgm:prSet custT="1"/>
      <dgm:spPr/>
      <dgm:t>
        <a:bodyPr/>
        <a:lstStyle/>
        <a:p>
          <a:pPr algn="l"/>
          <a:r>
            <a:rPr lang="en-AU" sz="1600" b="0" noProof="0" dirty="0">
              <a:latin typeface="+mn-lt"/>
            </a:rPr>
            <a:t>Build skills, knowledge and technology for all</a:t>
          </a:r>
          <a:endParaRPr lang="en-AU" sz="1600" b="0" u="none" noProof="0" dirty="0">
            <a:latin typeface="+mn-lt"/>
            <a:cs typeface="Arial" panose="020B0604020202020204" pitchFamily="34" charset="0"/>
          </a:endParaRPr>
        </a:p>
      </dgm:t>
    </dgm:pt>
    <dgm:pt modelId="{64FA86B2-8A31-4DB6-850B-9670EFFBE149}" type="parTrans" cxnId="{F1A04F7D-BB89-47CA-86EF-EE5A33B75179}">
      <dgm:prSet/>
      <dgm:spPr/>
      <dgm:t>
        <a:bodyPr/>
        <a:lstStyle/>
        <a:p>
          <a:endParaRPr lang="en-US"/>
        </a:p>
      </dgm:t>
    </dgm:pt>
    <dgm:pt modelId="{4AF96A01-0C83-4E0E-80C9-0CB0F3B5C59B}" type="sibTrans" cxnId="{F1A04F7D-BB89-47CA-86EF-EE5A33B75179}">
      <dgm:prSet/>
      <dgm:spPr/>
      <dgm:t>
        <a:bodyPr/>
        <a:lstStyle/>
        <a:p>
          <a:endParaRPr lang="en-US"/>
        </a:p>
      </dgm:t>
    </dgm:pt>
    <dgm:pt modelId="{4E82BF41-2A97-430D-9A26-1458A442A6F4}">
      <dgm:prSet custT="1"/>
      <dgm:spPr/>
      <dgm:t>
        <a:bodyPr/>
        <a:lstStyle/>
        <a:p>
          <a:pPr algn="l"/>
          <a:r>
            <a:rPr lang="en-AU" sz="1600" b="0" noProof="0" dirty="0">
              <a:latin typeface="+mn-lt"/>
            </a:rPr>
            <a:t>Change humanity’s relationship with the ocean</a:t>
          </a:r>
          <a:endParaRPr lang="en-AU" sz="1600" b="0" u="none" noProof="0" dirty="0">
            <a:latin typeface="+mn-lt"/>
            <a:cs typeface="Arial" panose="020B0604020202020204" pitchFamily="34" charset="0"/>
          </a:endParaRPr>
        </a:p>
      </dgm:t>
    </dgm:pt>
    <dgm:pt modelId="{E77E3E5D-EB9A-4068-8787-7EA08079A5CA}" type="parTrans" cxnId="{3AA145BE-4BA4-4F8B-880C-D10477ECE611}">
      <dgm:prSet/>
      <dgm:spPr/>
      <dgm:t>
        <a:bodyPr/>
        <a:lstStyle/>
        <a:p>
          <a:endParaRPr lang="en-US"/>
        </a:p>
      </dgm:t>
    </dgm:pt>
    <dgm:pt modelId="{C22C7301-981F-4A23-8C2F-F2FBF9033344}" type="sibTrans" cxnId="{3AA145BE-4BA4-4F8B-880C-D10477ECE611}">
      <dgm:prSet/>
      <dgm:spPr/>
      <dgm:t>
        <a:bodyPr/>
        <a:lstStyle/>
        <a:p>
          <a:endParaRPr lang="en-US"/>
        </a:p>
      </dgm:t>
    </dgm:pt>
    <dgm:pt modelId="{7D4758ED-131E-444C-B3ED-8454547B21AA}">
      <dgm:prSet phldrT="[Text]" custT="1"/>
      <dgm:spPr/>
      <dgm:t>
        <a:bodyPr/>
        <a:lstStyle/>
        <a:p>
          <a:pPr algn="l"/>
          <a:r>
            <a:rPr lang="en-AU" sz="1600" b="0" noProof="0" dirty="0">
              <a:latin typeface="+mn-lt"/>
            </a:rPr>
            <a:t>Protect and restore ecosystems and biodiversity</a:t>
          </a:r>
          <a:endParaRPr lang="en-AU" sz="1600" b="0" noProof="0" dirty="0">
            <a:latin typeface="+mn-lt"/>
            <a:cs typeface="Arial" panose="020B0604020202020204" pitchFamily="34" charset="0"/>
          </a:endParaRPr>
        </a:p>
      </dgm:t>
    </dgm:pt>
    <dgm:pt modelId="{221B141D-C1B5-4DCE-AC88-042CF900E737}" type="sibTrans" cxnId="{CE980932-568F-4346-98DC-1348A347539E}">
      <dgm:prSet/>
      <dgm:spPr/>
      <dgm:t>
        <a:bodyPr/>
        <a:lstStyle/>
        <a:p>
          <a:pPr algn="l"/>
          <a:endParaRPr lang="en-US"/>
        </a:p>
      </dgm:t>
    </dgm:pt>
    <dgm:pt modelId="{D6ED3C02-78A9-4087-8159-46E4B3B4CD01}" type="parTrans" cxnId="{CE980932-568F-4346-98DC-1348A347539E}">
      <dgm:prSet/>
      <dgm:spPr/>
      <dgm:t>
        <a:bodyPr/>
        <a:lstStyle/>
        <a:p>
          <a:pPr algn="l"/>
          <a:endParaRPr lang="en-US"/>
        </a:p>
      </dgm:t>
    </dgm:pt>
    <dgm:pt modelId="{D5BEB999-FD9D-45E4-BF89-0421BDB2F754}">
      <dgm:prSet phldrT="[Text]" custT="1"/>
      <dgm:spPr/>
      <dgm:t>
        <a:bodyPr/>
        <a:lstStyle/>
        <a:p>
          <a:pPr algn="l"/>
          <a:r>
            <a:rPr lang="en-AU" sz="1600" b="0" noProof="0" dirty="0">
              <a:latin typeface="+mn-lt"/>
            </a:rPr>
            <a:t>Develop a sustainable and equitable ocean economy</a:t>
          </a:r>
          <a:endParaRPr lang="en-AU" sz="1600" b="0" noProof="0" dirty="0">
            <a:latin typeface="+mn-lt"/>
            <a:cs typeface="Arial" panose="020B0604020202020204" pitchFamily="34" charset="0"/>
          </a:endParaRPr>
        </a:p>
      </dgm:t>
    </dgm:pt>
    <dgm:pt modelId="{B2E573AD-E117-4896-B562-9FC11095909E}" type="sibTrans" cxnId="{0D96095D-C9F1-4B0B-ADDF-F99C0B2DA496}">
      <dgm:prSet/>
      <dgm:spPr/>
      <dgm:t>
        <a:bodyPr/>
        <a:lstStyle/>
        <a:p>
          <a:pPr algn="l"/>
          <a:endParaRPr lang="en-US"/>
        </a:p>
      </dgm:t>
    </dgm:pt>
    <dgm:pt modelId="{1FD03236-1857-4333-A04F-386867556E51}" type="parTrans" cxnId="{0D96095D-C9F1-4B0B-ADDF-F99C0B2DA496}">
      <dgm:prSet/>
      <dgm:spPr/>
      <dgm:t>
        <a:bodyPr/>
        <a:lstStyle/>
        <a:p>
          <a:pPr algn="l"/>
          <a:endParaRPr lang="en-US"/>
        </a:p>
      </dgm:t>
    </dgm:pt>
    <dgm:pt modelId="{B1F6636C-37EA-4F94-81F9-59C0698243AD}">
      <dgm:prSet custT="1"/>
      <dgm:spPr/>
      <dgm:t>
        <a:bodyPr/>
        <a:lstStyle/>
        <a:p>
          <a:pPr algn="l"/>
          <a:r>
            <a:rPr lang="en-AU" sz="1600" b="0" u="none" noProof="0" dirty="0">
              <a:latin typeface="+mn-lt"/>
              <a:cs typeface="Arial" panose="020B0604020202020204" pitchFamily="34" charset="0"/>
            </a:rPr>
            <a:t>Unlock ocean based solutions to climate change</a:t>
          </a:r>
        </a:p>
      </dgm:t>
    </dgm:pt>
    <dgm:pt modelId="{CBDFF8C8-C44B-4C1B-AE15-64811FFE0E5D}" type="sibTrans" cxnId="{7183A4EF-C8F1-4C73-BD46-CC2F058569AE}">
      <dgm:prSet/>
      <dgm:spPr/>
      <dgm:t>
        <a:bodyPr/>
        <a:lstStyle/>
        <a:p>
          <a:pPr algn="l"/>
          <a:endParaRPr lang="en-US"/>
        </a:p>
      </dgm:t>
    </dgm:pt>
    <dgm:pt modelId="{A2C2B62B-35C3-4DA1-9932-1FAE944325C0}" type="parTrans" cxnId="{7183A4EF-C8F1-4C73-BD46-CC2F058569AE}">
      <dgm:prSet/>
      <dgm:spPr/>
      <dgm:t>
        <a:bodyPr/>
        <a:lstStyle/>
        <a:p>
          <a:pPr algn="l"/>
          <a:endParaRPr lang="en-US"/>
        </a:p>
      </dgm:t>
    </dgm:pt>
    <dgm:pt modelId="{5A9F4254-DB5C-4277-AECF-7B55D18290DF}">
      <dgm:prSet phldrT="[Text]" custT="1"/>
      <dgm:spPr/>
      <dgm:t>
        <a:bodyPr/>
        <a:lstStyle/>
        <a:p>
          <a:pPr algn="l"/>
          <a:r>
            <a:rPr lang="en-AU" sz="1600" b="0" noProof="0" dirty="0">
              <a:latin typeface="+mn-lt"/>
            </a:rPr>
            <a:t>Sustainably feed the global population</a:t>
          </a:r>
          <a:endParaRPr lang="en-AU" sz="1600" b="0" noProof="0" dirty="0">
            <a:latin typeface="+mn-lt"/>
            <a:cs typeface="Arial" panose="020B0604020202020204" pitchFamily="34" charset="0"/>
          </a:endParaRPr>
        </a:p>
      </dgm:t>
    </dgm:pt>
    <dgm:pt modelId="{49D9CB6D-0AE9-47E6-9AB3-66B206195F1C}" type="sibTrans" cxnId="{D5E3B9C4-B655-4400-A6DE-2CECA61D8A63}">
      <dgm:prSet/>
      <dgm:spPr/>
      <dgm:t>
        <a:bodyPr/>
        <a:lstStyle/>
        <a:p>
          <a:pPr algn="l"/>
          <a:endParaRPr lang="en-US"/>
        </a:p>
      </dgm:t>
    </dgm:pt>
    <dgm:pt modelId="{96C7250A-EA4F-49C4-9F6F-A253F1E797F3}" type="parTrans" cxnId="{D5E3B9C4-B655-4400-A6DE-2CECA61D8A63}">
      <dgm:prSet/>
      <dgm:spPr/>
      <dgm:t>
        <a:bodyPr/>
        <a:lstStyle/>
        <a:p>
          <a:pPr algn="l"/>
          <a:endParaRPr lang="en-US"/>
        </a:p>
      </dgm:t>
    </dgm:pt>
    <dgm:pt modelId="{694D3299-E970-49DF-A210-8FEE7E1D5378}" type="pres">
      <dgm:prSet presAssocID="{C22AE493-7CEF-4259-85A1-EC46609898C7}" presName="linearFlow" presStyleCnt="0">
        <dgm:presLayoutVars>
          <dgm:dir/>
          <dgm:resizeHandles val="exact"/>
        </dgm:presLayoutVars>
      </dgm:prSet>
      <dgm:spPr/>
    </dgm:pt>
    <dgm:pt modelId="{F71550EA-B125-4425-A696-90411E3F113E}" type="pres">
      <dgm:prSet presAssocID="{A30162C6-B326-428C-94EB-6342C593D6CD}" presName="composite" presStyleCnt="0"/>
      <dgm:spPr/>
    </dgm:pt>
    <dgm:pt modelId="{30A3F8A9-2F42-437D-A191-F762827794BC}" type="pres">
      <dgm:prSet presAssocID="{A30162C6-B326-428C-94EB-6342C593D6CD}" presName="imgShp"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l="-2000" r="-2000"/>
          </a:stretch>
        </a:blipFill>
      </dgm:spPr>
    </dgm:pt>
    <dgm:pt modelId="{C30FF558-BF40-4FDA-9CC9-76FCFBD06A8C}" type="pres">
      <dgm:prSet presAssocID="{A30162C6-B326-428C-94EB-6342C593D6CD}" presName="txShp" presStyleLbl="node1" presStyleIdx="0" presStyleCnt="10">
        <dgm:presLayoutVars>
          <dgm:bulletEnabled val="1"/>
        </dgm:presLayoutVars>
      </dgm:prSet>
      <dgm:spPr/>
    </dgm:pt>
    <dgm:pt modelId="{E328F823-3DA0-4BA8-8856-7CE454EA9AE3}" type="pres">
      <dgm:prSet presAssocID="{2C23EE4E-1FCE-464C-96E0-820F9C4ADFB0}" presName="spacing" presStyleCnt="0"/>
      <dgm:spPr/>
    </dgm:pt>
    <dgm:pt modelId="{59AA35FE-8D3A-444B-A865-A17F90AC74AB}" type="pres">
      <dgm:prSet presAssocID="{7D4758ED-131E-444C-B3ED-8454547B21AA}" presName="composite" presStyleCnt="0"/>
      <dgm:spPr/>
    </dgm:pt>
    <dgm:pt modelId="{64BEAE15-ECCF-4951-99F2-3C884320EDD0}" type="pres">
      <dgm:prSet presAssocID="{7D4758ED-131E-444C-B3ED-8454547B21AA}" presName="imgShp"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B91588B-FE7B-434A-A459-EAF6DDEC993A}" type="pres">
      <dgm:prSet presAssocID="{7D4758ED-131E-444C-B3ED-8454547B21AA}" presName="txShp" presStyleLbl="node1" presStyleIdx="1" presStyleCnt="10">
        <dgm:presLayoutVars>
          <dgm:bulletEnabled val="1"/>
        </dgm:presLayoutVars>
      </dgm:prSet>
      <dgm:spPr/>
    </dgm:pt>
    <dgm:pt modelId="{74A0CB95-C73C-4508-B342-3F2129497D02}" type="pres">
      <dgm:prSet presAssocID="{221B141D-C1B5-4DCE-AC88-042CF900E737}" presName="spacing" presStyleCnt="0"/>
      <dgm:spPr/>
    </dgm:pt>
    <dgm:pt modelId="{5BB25101-89B0-4AD6-9DF9-5DE092EA7BEA}" type="pres">
      <dgm:prSet presAssocID="{5A9F4254-DB5C-4277-AECF-7B55D18290DF}" presName="composite" presStyleCnt="0"/>
      <dgm:spPr/>
    </dgm:pt>
    <dgm:pt modelId="{2BED7099-D6D7-468B-B83A-3FF6E0DFC327}" type="pres">
      <dgm:prSet presAssocID="{5A9F4254-DB5C-4277-AECF-7B55D18290DF}" presName="imgShp"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C864B29B-0FDF-4054-819A-CD4EF70D8A7C}" type="pres">
      <dgm:prSet presAssocID="{5A9F4254-DB5C-4277-AECF-7B55D18290DF}" presName="txShp" presStyleLbl="node1" presStyleIdx="2" presStyleCnt="10">
        <dgm:presLayoutVars>
          <dgm:bulletEnabled val="1"/>
        </dgm:presLayoutVars>
      </dgm:prSet>
      <dgm:spPr/>
    </dgm:pt>
    <dgm:pt modelId="{FD835BD6-E3D5-439B-8DDB-911FC711F0E9}" type="pres">
      <dgm:prSet presAssocID="{49D9CB6D-0AE9-47E6-9AB3-66B206195F1C}" presName="spacing" presStyleCnt="0"/>
      <dgm:spPr/>
    </dgm:pt>
    <dgm:pt modelId="{C835BF05-9875-491C-8ABB-3079CEACD4E4}" type="pres">
      <dgm:prSet presAssocID="{D5BEB999-FD9D-45E4-BF89-0421BDB2F754}" presName="composite" presStyleCnt="0"/>
      <dgm:spPr/>
    </dgm:pt>
    <dgm:pt modelId="{03BB1B35-4D15-451D-8BAB-35D0B9E0BEA3}" type="pres">
      <dgm:prSet presAssocID="{D5BEB999-FD9D-45E4-BF89-0421BDB2F754}" presName="imgShp"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65344B0C-5B71-44A5-A4A1-C2EFD037A059}" type="pres">
      <dgm:prSet presAssocID="{D5BEB999-FD9D-45E4-BF89-0421BDB2F754}" presName="txShp" presStyleLbl="node1" presStyleIdx="3" presStyleCnt="10">
        <dgm:presLayoutVars>
          <dgm:bulletEnabled val="1"/>
        </dgm:presLayoutVars>
      </dgm:prSet>
      <dgm:spPr/>
    </dgm:pt>
    <dgm:pt modelId="{3B57A67F-5712-40F3-BBE5-1E646F11EF52}" type="pres">
      <dgm:prSet presAssocID="{B2E573AD-E117-4896-B562-9FC11095909E}" presName="spacing" presStyleCnt="0"/>
      <dgm:spPr/>
    </dgm:pt>
    <dgm:pt modelId="{6A781D99-6638-460A-BF97-21FD4CBFEA53}" type="pres">
      <dgm:prSet presAssocID="{B1F6636C-37EA-4F94-81F9-59C0698243AD}" presName="composite" presStyleCnt="0"/>
      <dgm:spPr/>
    </dgm:pt>
    <dgm:pt modelId="{3D68A16E-938F-48D1-AD97-D12534033482}" type="pres">
      <dgm:prSet presAssocID="{B1F6636C-37EA-4F94-81F9-59C0698243AD}" presName="imgShp"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156C0324-B16B-4DD8-B58B-C79966D7B933}" type="pres">
      <dgm:prSet presAssocID="{B1F6636C-37EA-4F94-81F9-59C0698243AD}" presName="txShp" presStyleLbl="node1" presStyleIdx="4" presStyleCnt="10">
        <dgm:presLayoutVars>
          <dgm:bulletEnabled val="1"/>
        </dgm:presLayoutVars>
      </dgm:prSet>
      <dgm:spPr/>
    </dgm:pt>
    <dgm:pt modelId="{788127C7-3641-403E-B48E-533236D9B301}" type="pres">
      <dgm:prSet presAssocID="{CBDFF8C8-C44B-4C1B-AE15-64811FFE0E5D}" presName="spacing" presStyleCnt="0"/>
      <dgm:spPr/>
    </dgm:pt>
    <dgm:pt modelId="{42692DE2-3D68-4A83-80F2-CC53CAAC495C}" type="pres">
      <dgm:prSet presAssocID="{E13E2863-3E8E-4030-9ABA-33A8BDCFC6E4}" presName="composite" presStyleCnt="0"/>
      <dgm:spPr/>
    </dgm:pt>
    <dgm:pt modelId="{7B0EC679-4BB7-4B85-9948-67EC959467A4}" type="pres">
      <dgm:prSet presAssocID="{E13E2863-3E8E-4030-9ABA-33A8BDCFC6E4}" presName="imgShp"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3902AAD-9745-4B90-955E-DA911DAA9E00}" type="pres">
      <dgm:prSet presAssocID="{E13E2863-3E8E-4030-9ABA-33A8BDCFC6E4}" presName="txShp" presStyleLbl="node1" presStyleIdx="5" presStyleCnt="10">
        <dgm:presLayoutVars>
          <dgm:bulletEnabled val="1"/>
        </dgm:presLayoutVars>
      </dgm:prSet>
      <dgm:spPr/>
    </dgm:pt>
    <dgm:pt modelId="{58467641-EFF9-43CF-BEC2-EFD091A87D7F}" type="pres">
      <dgm:prSet presAssocID="{5BD9830C-EE46-46E5-9670-AB105D504FFB}" presName="spacing" presStyleCnt="0"/>
      <dgm:spPr/>
    </dgm:pt>
    <dgm:pt modelId="{85DE49AE-43F5-4DC1-9A2E-A9B168819F06}" type="pres">
      <dgm:prSet presAssocID="{C2922C01-4B60-4905-B424-A88B8997FE0A}" presName="composite" presStyleCnt="0"/>
      <dgm:spPr/>
    </dgm:pt>
    <dgm:pt modelId="{B675DADC-906F-4DC9-AA83-3EDBFD662BA7}" type="pres">
      <dgm:prSet presAssocID="{C2922C01-4B60-4905-B424-A88B8997FE0A}" presName="imgShp"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FB3EEBB2-F8B6-40C1-AC0B-0BC47BF537EF}" type="pres">
      <dgm:prSet presAssocID="{C2922C01-4B60-4905-B424-A88B8997FE0A}" presName="txShp" presStyleLbl="node1" presStyleIdx="6" presStyleCnt="10">
        <dgm:presLayoutVars>
          <dgm:bulletEnabled val="1"/>
        </dgm:presLayoutVars>
      </dgm:prSet>
      <dgm:spPr/>
    </dgm:pt>
    <dgm:pt modelId="{6F9ECCA0-6EE7-4514-A932-A6BDF13AF1E2}" type="pres">
      <dgm:prSet presAssocID="{1975A309-0360-4A37-9BDF-C2B605039AE3}" presName="spacing" presStyleCnt="0"/>
      <dgm:spPr/>
    </dgm:pt>
    <dgm:pt modelId="{B626DBB4-F7FA-40E9-B9A4-785721D0413B}" type="pres">
      <dgm:prSet presAssocID="{6B1980F1-4458-4312-BBF1-5D1CE10A405A}" presName="composite" presStyleCnt="0"/>
      <dgm:spPr/>
    </dgm:pt>
    <dgm:pt modelId="{BA39C488-4200-4773-AA34-C3836861E539}" type="pres">
      <dgm:prSet presAssocID="{6B1980F1-4458-4312-BBF1-5D1CE10A405A}" presName="imgShp"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E3E7CD5E-03BE-400C-AF55-F078B29F9ED6}" type="pres">
      <dgm:prSet presAssocID="{6B1980F1-4458-4312-BBF1-5D1CE10A405A}" presName="txShp" presStyleLbl="node1" presStyleIdx="7" presStyleCnt="10">
        <dgm:presLayoutVars>
          <dgm:bulletEnabled val="1"/>
        </dgm:presLayoutVars>
      </dgm:prSet>
      <dgm:spPr/>
    </dgm:pt>
    <dgm:pt modelId="{7CF27F52-3BA3-4E06-AE24-F7DD96B49E31}" type="pres">
      <dgm:prSet presAssocID="{4D47DE4C-9AC0-4EA3-8B7E-D47189B086D3}" presName="spacing" presStyleCnt="0"/>
      <dgm:spPr/>
    </dgm:pt>
    <dgm:pt modelId="{A12CAE23-808A-4EE5-B5B1-2F6D6E0D779D}" type="pres">
      <dgm:prSet presAssocID="{0F5A3F4F-B803-447E-B133-43FBA4D84677}" presName="composite" presStyleCnt="0"/>
      <dgm:spPr/>
    </dgm:pt>
    <dgm:pt modelId="{55D45E68-82E7-40BF-A5F3-BB861DCEE682}" type="pres">
      <dgm:prSet presAssocID="{0F5A3F4F-B803-447E-B133-43FBA4D84677}" presName="imgShp"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12A9D4A2-4653-4FFA-9898-EBD97335BC04}" type="pres">
      <dgm:prSet presAssocID="{0F5A3F4F-B803-447E-B133-43FBA4D84677}" presName="txShp" presStyleLbl="node1" presStyleIdx="8" presStyleCnt="10">
        <dgm:presLayoutVars>
          <dgm:bulletEnabled val="1"/>
        </dgm:presLayoutVars>
      </dgm:prSet>
      <dgm:spPr/>
    </dgm:pt>
    <dgm:pt modelId="{61751ADC-564D-4081-8E00-45D2AF075640}" type="pres">
      <dgm:prSet presAssocID="{4AF96A01-0C83-4E0E-80C9-0CB0F3B5C59B}" presName="spacing" presStyleCnt="0"/>
      <dgm:spPr/>
    </dgm:pt>
    <dgm:pt modelId="{F19C3588-9526-4BCD-8B7A-DC2A4699C8E3}" type="pres">
      <dgm:prSet presAssocID="{4E82BF41-2A97-430D-9A26-1458A442A6F4}" presName="composite" presStyleCnt="0"/>
      <dgm:spPr/>
    </dgm:pt>
    <dgm:pt modelId="{CFEC4E09-B917-4152-BE46-0E0204FD0193}" type="pres">
      <dgm:prSet presAssocID="{4E82BF41-2A97-430D-9A26-1458A442A6F4}" presName="imgShp"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A9AC773E-D6E3-4ED7-A580-97E335580522}" type="pres">
      <dgm:prSet presAssocID="{4E82BF41-2A97-430D-9A26-1458A442A6F4}" presName="txShp" presStyleLbl="node1" presStyleIdx="9" presStyleCnt="10">
        <dgm:presLayoutVars>
          <dgm:bulletEnabled val="1"/>
        </dgm:presLayoutVars>
      </dgm:prSet>
      <dgm:spPr/>
    </dgm:pt>
  </dgm:ptLst>
  <dgm:cxnLst>
    <dgm:cxn modelId="{C7A8381D-2FCE-4BC3-B676-F0AE9F978C52}" type="presOf" srcId="{D5BEB999-FD9D-45E4-BF89-0421BDB2F754}" destId="{65344B0C-5B71-44A5-A4A1-C2EFD037A059}" srcOrd="0" destOrd="0" presId="urn:microsoft.com/office/officeart/2005/8/layout/vList3"/>
    <dgm:cxn modelId="{72D92B20-4CD2-427D-AAFA-D7F026B0BDE1}" type="presOf" srcId="{4E82BF41-2A97-430D-9A26-1458A442A6F4}" destId="{A9AC773E-D6E3-4ED7-A580-97E335580522}" srcOrd="0" destOrd="0" presId="urn:microsoft.com/office/officeart/2005/8/layout/vList3"/>
    <dgm:cxn modelId="{F46AFC22-1E51-4CBD-87FE-44368C6E8BAD}" type="presOf" srcId="{A30162C6-B326-428C-94EB-6342C593D6CD}" destId="{C30FF558-BF40-4FDA-9CC9-76FCFBD06A8C}" srcOrd="0" destOrd="0" presId="urn:microsoft.com/office/officeart/2005/8/layout/vList3"/>
    <dgm:cxn modelId="{CE980932-568F-4346-98DC-1348A347539E}" srcId="{C22AE493-7CEF-4259-85A1-EC46609898C7}" destId="{7D4758ED-131E-444C-B3ED-8454547B21AA}" srcOrd="1" destOrd="0" parTransId="{D6ED3C02-78A9-4087-8159-46E4B3B4CD01}" sibTransId="{221B141D-C1B5-4DCE-AC88-042CF900E737}"/>
    <dgm:cxn modelId="{AF910A57-EA3A-41DD-A8C5-B80DC78FC7C8}" type="presOf" srcId="{5A9F4254-DB5C-4277-AECF-7B55D18290DF}" destId="{C864B29B-0FDF-4054-819A-CD4EF70D8A7C}" srcOrd="0" destOrd="0" presId="urn:microsoft.com/office/officeart/2005/8/layout/vList3"/>
    <dgm:cxn modelId="{0D96095D-C9F1-4B0B-ADDF-F99C0B2DA496}" srcId="{C22AE493-7CEF-4259-85A1-EC46609898C7}" destId="{D5BEB999-FD9D-45E4-BF89-0421BDB2F754}" srcOrd="3" destOrd="0" parTransId="{1FD03236-1857-4333-A04F-386867556E51}" sibTransId="{B2E573AD-E117-4896-B562-9FC11095909E}"/>
    <dgm:cxn modelId="{E6E35573-71C9-425F-8022-87FB8099307F}" srcId="{C22AE493-7CEF-4259-85A1-EC46609898C7}" destId="{E13E2863-3E8E-4030-9ABA-33A8BDCFC6E4}" srcOrd="5" destOrd="0" parTransId="{210FD8AE-1428-47E8-B114-05D199DBC1B6}" sibTransId="{5BD9830C-EE46-46E5-9670-AB105D504FFB}"/>
    <dgm:cxn modelId="{F1A04F7D-BB89-47CA-86EF-EE5A33B75179}" srcId="{C22AE493-7CEF-4259-85A1-EC46609898C7}" destId="{0F5A3F4F-B803-447E-B133-43FBA4D84677}" srcOrd="8" destOrd="0" parTransId="{64FA86B2-8A31-4DB6-850B-9670EFFBE149}" sibTransId="{4AF96A01-0C83-4E0E-80C9-0CB0F3B5C59B}"/>
    <dgm:cxn modelId="{B73D3081-91D3-4905-B3A1-5DF719DD812F}" type="presOf" srcId="{6B1980F1-4458-4312-BBF1-5D1CE10A405A}" destId="{E3E7CD5E-03BE-400C-AF55-F078B29F9ED6}" srcOrd="0" destOrd="0" presId="urn:microsoft.com/office/officeart/2005/8/layout/vList3"/>
    <dgm:cxn modelId="{9A1A698D-92AE-437C-973C-F4559AA5E0CD}" type="presOf" srcId="{C22AE493-7CEF-4259-85A1-EC46609898C7}" destId="{694D3299-E970-49DF-A210-8FEE7E1D5378}" srcOrd="0" destOrd="0" presId="urn:microsoft.com/office/officeart/2005/8/layout/vList3"/>
    <dgm:cxn modelId="{7F162499-550E-402A-8C80-DDBB5C0FC20B}" type="presOf" srcId="{B1F6636C-37EA-4F94-81F9-59C0698243AD}" destId="{156C0324-B16B-4DD8-B58B-C79966D7B933}" srcOrd="0" destOrd="0" presId="urn:microsoft.com/office/officeart/2005/8/layout/vList3"/>
    <dgm:cxn modelId="{B4A1C6A7-250D-48A7-A7F5-572E3DC73BA4}" type="presOf" srcId="{0F5A3F4F-B803-447E-B133-43FBA4D84677}" destId="{12A9D4A2-4653-4FFA-9898-EBD97335BC04}" srcOrd="0" destOrd="0" presId="urn:microsoft.com/office/officeart/2005/8/layout/vList3"/>
    <dgm:cxn modelId="{3AA145BE-4BA4-4F8B-880C-D10477ECE611}" srcId="{C22AE493-7CEF-4259-85A1-EC46609898C7}" destId="{4E82BF41-2A97-430D-9A26-1458A442A6F4}" srcOrd="9" destOrd="0" parTransId="{E77E3E5D-EB9A-4068-8787-7EA08079A5CA}" sibTransId="{C22C7301-981F-4A23-8C2F-F2FBF9033344}"/>
    <dgm:cxn modelId="{D5E3B9C4-B655-4400-A6DE-2CECA61D8A63}" srcId="{C22AE493-7CEF-4259-85A1-EC46609898C7}" destId="{5A9F4254-DB5C-4277-AECF-7B55D18290DF}" srcOrd="2" destOrd="0" parTransId="{96C7250A-EA4F-49C4-9F6F-A253F1E797F3}" sibTransId="{49D9CB6D-0AE9-47E6-9AB3-66B206195F1C}"/>
    <dgm:cxn modelId="{80BDA0C7-F807-4453-9FF2-1B05CFD32B7C}" type="presOf" srcId="{C2922C01-4B60-4905-B424-A88B8997FE0A}" destId="{FB3EEBB2-F8B6-40C1-AC0B-0BC47BF537EF}" srcOrd="0" destOrd="0" presId="urn:microsoft.com/office/officeart/2005/8/layout/vList3"/>
    <dgm:cxn modelId="{927B23CD-7FC3-4F08-AF36-121F8009D413}" type="presOf" srcId="{E13E2863-3E8E-4030-9ABA-33A8BDCFC6E4}" destId="{93902AAD-9745-4B90-955E-DA911DAA9E00}" srcOrd="0" destOrd="0" presId="urn:microsoft.com/office/officeart/2005/8/layout/vList3"/>
    <dgm:cxn modelId="{C231CCCE-3E34-480F-B84B-5871F54C338D}" srcId="{C22AE493-7CEF-4259-85A1-EC46609898C7}" destId="{A30162C6-B326-428C-94EB-6342C593D6CD}" srcOrd="0" destOrd="0" parTransId="{20BCF0FB-5B43-4E5D-901C-70F4DCE640E2}" sibTransId="{2C23EE4E-1FCE-464C-96E0-820F9C4ADFB0}"/>
    <dgm:cxn modelId="{724BE9D4-41A7-4CF6-B148-E21D6849AC89}" srcId="{C22AE493-7CEF-4259-85A1-EC46609898C7}" destId="{C2922C01-4B60-4905-B424-A88B8997FE0A}" srcOrd="6" destOrd="0" parTransId="{FF7AC94F-094B-4FFE-92F6-1F804851D7A8}" sibTransId="{1975A309-0360-4A37-9BDF-C2B605039AE3}"/>
    <dgm:cxn modelId="{048F4AE1-37AE-4882-94F2-9B2290B37733}" type="presOf" srcId="{7D4758ED-131E-444C-B3ED-8454547B21AA}" destId="{EB91588B-FE7B-434A-A459-EAF6DDEC993A}" srcOrd="0" destOrd="0" presId="urn:microsoft.com/office/officeart/2005/8/layout/vList3"/>
    <dgm:cxn modelId="{7183A4EF-C8F1-4C73-BD46-CC2F058569AE}" srcId="{C22AE493-7CEF-4259-85A1-EC46609898C7}" destId="{B1F6636C-37EA-4F94-81F9-59C0698243AD}" srcOrd="4" destOrd="0" parTransId="{A2C2B62B-35C3-4DA1-9932-1FAE944325C0}" sibTransId="{CBDFF8C8-C44B-4C1B-AE15-64811FFE0E5D}"/>
    <dgm:cxn modelId="{5BBC6FF4-E156-4D3A-9B3A-46A4AEF5CB70}" srcId="{C22AE493-7CEF-4259-85A1-EC46609898C7}" destId="{6B1980F1-4458-4312-BBF1-5D1CE10A405A}" srcOrd="7" destOrd="0" parTransId="{EDCE6EC9-7F1E-4738-9233-8C47D5522CF5}" sibTransId="{4D47DE4C-9AC0-4EA3-8B7E-D47189B086D3}"/>
    <dgm:cxn modelId="{1CA48F82-19C2-47B7-B430-9BA0E69B0224}" type="presParOf" srcId="{694D3299-E970-49DF-A210-8FEE7E1D5378}" destId="{F71550EA-B125-4425-A696-90411E3F113E}" srcOrd="0" destOrd="0" presId="urn:microsoft.com/office/officeart/2005/8/layout/vList3"/>
    <dgm:cxn modelId="{44E21B3B-C655-4A80-AC89-697AC991D097}" type="presParOf" srcId="{F71550EA-B125-4425-A696-90411E3F113E}" destId="{30A3F8A9-2F42-437D-A191-F762827794BC}" srcOrd="0" destOrd="0" presId="urn:microsoft.com/office/officeart/2005/8/layout/vList3"/>
    <dgm:cxn modelId="{A038FFB6-B66F-45C2-9012-A7EF57787D59}" type="presParOf" srcId="{F71550EA-B125-4425-A696-90411E3F113E}" destId="{C30FF558-BF40-4FDA-9CC9-76FCFBD06A8C}" srcOrd="1" destOrd="0" presId="urn:microsoft.com/office/officeart/2005/8/layout/vList3"/>
    <dgm:cxn modelId="{C9BBCCC4-9EED-4C99-9B92-613572BD67AD}" type="presParOf" srcId="{694D3299-E970-49DF-A210-8FEE7E1D5378}" destId="{E328F823-3DA0-4BA8-8856-7CE454EA9AE3}" srcOrd="1" destOrd="0" presId="urn:microsoft.com/office/officeart/2005/8/layout/vList3"/>
    <dgm:cxn modelId="{BA114DD7-6461-4563-8BB4-BBF44A0E9B32}" type="presParOf" srcId="{694D3299-E970-49DF-A210-8FEE7E1D5378}" destId="{59AA35FE-8D3A-444B-A865-A17F90AC74AB}" srcOrd="2" destOrd="0" presId="urn:microsoft.com/office/officeart/2005/8/layout/vList3"/>
    <dgm:cxn modelId="{68B37732-613D-4B14-BDE9-F2F1C82947C2}" type="presParOf" srcId="{59AA35FE-8D3A-444B-A865-A17F90AC74AB}" destId="{64BEAE15-ECCF-4951-99F2-3C884320EDD0}" srcOrd="0" destOrd="0" presId="urn:microsoft.com/office/officeart/2005/8/layout/vList3"/>
    <dgm:cxn modelId="{E6E0E4E4-968D-47CF-887A-E224FB1E8744}" type="presParOf" srcId="{59AA35FE-8D3A-444B-A865-A17F90AC74AB}" destId="{EB91588B-FE7B-434A-A459-EAF6DDEC993A}" srcOrd="1" destOrd="0" presId="urn:microsoft.com/office/officeart/2005/8/layout/vList3"/>
    <dgm:cxn modelId="{C52683F0-D938-4E16-950D-1FFAC0994ECD}" type="presParOf" srcId="{694D3299-E970-49DF-A210-8FEE7E1D5378}" destId="{74A0CB95-C73C-4508-B342-3F2129497D02}" srcOrd="3" destOrd="0" presId="urn:microsoft.com/office/officeart/2005/8/layout/vList3"/>
    <dgm:cxn modelId="{BA27ABC6-0F39-4B61-BFF3-94769A6068BE}" type="presParOf" srcId="{694D3299-E970-49DF-A210-8FEE7E1D5378}" destId="{5BB25101-89B0-4AD6-9DF9-5DE092EA7BEA}" srcOrd="4" destOrd="0" presId="urn:microsoft.com/office/officeart/2005/8/layout/vList3"/>
    <dgm:cxn modelId="{33551A09-B207-49CE-91FB-43D7154DFC0A}" type="presParOf" srcId="{5BB25101-89B0-4AD6-9DF9-5DE092EA7BEA}" destId="{2BED7099-D6D7-468B-B83A-3FF6E0DFC327}" srcOrd="0" destOrd="0" presId="urn:microsoft.com/office/officeart/2005/8/layout/vList3"/>
    <dgm:cxn modelId="{49E4DC17-07AE-4CD7-93CE-07CEB0DC15EA}" type="presParOf" srcId="{5BB25101-89B0-4AD6-9DF9-5DE092EA7BEA}" destId="{C864B29B-0FDF-4054-819A-CD4EF70D8A7C}" srcOrd="1" destOrd="0" presId="urn:microsoft.com/office/officeart/2005/8/layout/vList3"/>
    <dgm:cxn modelId="{D60E682F-B6DD-4FD9-A74A-B1B7F29EBC04}" type="presParOf" srcId="{694D3299-E970-49DF-A210-8FEE7E1D5378}" destId="{FD835BD6-E3D5-439B-8DDB-911FC711F0E9}" srcOrd="5" destOrd="0" presId="urn:microsoft.com/office/officeart/2005/8/layout/vList3"/>
    <dgm:cxn modelId="{C87F5340-10AF-43FD-BB65-F7267C503624}" type="presParOf" srcId="{694D3299-E970-49DF-A210-8FEE7E1D5378}" destId="{C835BF05-9875-491C-8ABB-3079CEACD4E4}" srcOrd="6" destOrd="0" presId="urn:microsoft.com/office/officeart/2005/8/layout/vList3"/>
    <dgm:cxn modelId="{C93C20B6-9B3A-49D0-9352-5E11816E6E90}" type="presParOf" srcId="{C835BF05-9875-491C-8ABB-3079CEACD4E4}" destId="{03BB1B35-4D15-451D-8BAB-35D0B9E0BEA3}" srcOrd="0" destOrd="0" presId="urn:microsoft.com/office/officeart/2005/8/layout/vList3"/>
    <dgm:cxn modelId="{B1274D31-41FB-4C85-BD37-F4E2E49EA345}" type="presParOf" srcId="{C835BF05-9875-491C-8ABB-3079CEACD4E4}" destId="{65344B0C-5B71-44A5-A4A1-C2EFD037A059}" srcOrd="1" destOrd="0" presId="urn:microsoft.com/office/officeart/2005/8/layout/vList3"/>
    <dgm:cxn modelId="{49608A03-7E31-44B9-A76B-A97F9365CABE}" type="presParOf" srcId="{694D3299-E970-49DF-A210-8FEE7E1D5378}" destId="{3B57A67F-5712-40F3-BBE5-1E646F11EF52}" srcOrd="7" destOrd="0" presId="urn:microsoft.com/office/officeart/2005/8/layout/vList3"/>
    <dgm:cxn modelId="{76FE2BD8-C249-49A5-B47D-E45BB8C79BD3}" type="presParOf" srcId="{694D3299-E970-49DF-A210-8FEE7E1D5378}" destId="{6A781D99-6638-460A-BF97-21FD4CBFEA53}" srcOrd="8" destOrd="0" presId="urn:microsoft.com/office/officeart/2005/8/layout/vList3"/>
    <dgm:cxn modelId="{462C6F6D-0CFF-4FB5-A3E2-FB4C34B5F29E}" type="presParOf" srcId="{6A781D99-6638-460A-BF97-21FD4CBFEA53}" destId="{3D68A16E-938F-48D1-AD97-D12534033482}" srcOrd="0" destOrd="0" presId="urn:microsoft.com/office/officeart/2005/8/layout/vList3"/>
    <dgm:cxn modelId="{627D7466-DD96-4E1C-9BBF-8FA6E892BB73}" type="presParOf" srcId="{6A781D99-6638-460A-BF97-21FD4CBFEA53}" destId="{156C0324-B16B-4DD8-B58B-C79966D7B933}" srcOrd="1" destOrd="0" presId="urn:microsoft.com/office/officeart/2005/8/layout/vList3"/>
    <dgm:cxn modelId="{19480042-8304-4068-9192-363E6FA2B665}" type="presParOf" srcId="{694D3299-E970-49DF-A210-8FEE7E1D5378}" destId="{788127C7-3641-403E-B48E-533236D9B301}" srcOrd="9" destOrd="0" presId="urn:microsoft.com/office/officeart/2005/8/layout/vList3"/>
    <dgm:cxn modelId="{3DDF2C94-7FE3-4A9F-B644-BB784744376F}" type="presParOf" srcId="{694D3299-E970-49DF-A210-8FEE7E1D5378}" destId="{42692DE2-3D68-4A83-80F2-CC53CAAC495C}" srcOrd="10" destOrd="0" presId="urn:microsoft.com/office/officeart/2005/8/layout/vList3"/>
    <dgm:cxn modelId="{0FD6EAF1-E2AD-4D76-A095-28815D4B8C66}" type="presParOf" srcId="{42692DE2-3D68-4A83-80F2-CC53CAAC495C}" destId="{7B0EC679-4BB7-4B85-9948-67EC959467A4}" srcOrd="0" destOrd="0" presId="urn:microsoft.com/office/officeart/2005/8/layout/vList3"/>
    <dgm:cxn modelId="{AD5EC75B-E54A-4D8C-ABA0-89DE6988F1DB}" type="presParOf" srcId="{42692DE2-3D68-4A83-80F2-CC53CAAC495C}" destId="{93902AAD-9745-4B90-955E-DA911DAA9E00}" srcOrd="1" destOrd="0" presId="urn:microsoft.com/office/officeart/2005/8/layout/vList3"/>
    <dgm:cxn modelId="{DE57F2B9-B832-4B9C-A98E-66049EC9CC6B}" type="presParOf" srcId="{694D3299-E970-49DF-A210-8FEE7E1D5378}" destId="{58467641-EFF9-43CF-BEC2-EFD091A87D7F}" srcOrd="11" destOrd="0" presId="urn:microsoft.com/office/officeart/2005/8/layout/vList3"/>
    <dgm:cxn modelId="{79452CAA-6AD3-468D-BDDE-E0D78C929E64}" type="presParOf" srcId="{694D3299-E970-49DF-A210-8FEE7E1D5378}" destId="{85DE49AE-43F5-4DC1-9A2E-A9B168819F06}" srcOrd="12" destOrd="0" presId="urn:microsoft.com/office/officeart/2005/8/layout/vList3"/>
    <dgm:cxn modelId="{6FC93FE0-5B2B-47A1-B433-A509F8E39B5A}" type="presParOf" srcId="{85DE49AE-43F5-4DC1-9A2E-A9B168819F06}" destId="{B675DADC-906F-4DC9-AA83-3EDBFD662BA7}" srcOrd="0" destOrd="0" presId="urn:microsoft.com/office/officeart/2005/8/layout/vList3"/>
    <dgm:cxn modelId="{A4DB16DC-423A-4B0F-ADD5-E6E520FAC58A}" type="presParOf" srcId="{85DE49AE-43F5-4DC1-9A2E-A9B168819F06}" destId="{FB3EEBB2-F8B6-40C1-AC0B-0BC47BF537EF}" srcOrd="1" destOrd="0" presId="urn:microsoft.com/office/officeart/2005/8/layout/vList3"/>
    <dgm:cxn modelId="{DE2158A1-D33A-4D96-B8BB-E2610366A599}" type="presParOf" srcId="{694D3299-E970-49DF-A210-8FEE7E1D5378}" destId="{6F9ECCA0-6EE7-4514-A932-A6BDF13AF1E2}" srcOrd="13" destOrd="0" presId="urn:microsoft.com/office/officeart/2005/8/layout/vList3"/>
    <dgm:cxn modelId="{BD0319BE-E126-4657-97CC-3DEAA903C30B}" type="presParOf" srcId="{694D3299-E970-49DF-A210-8FEE7E1D5378}" destId="{B626DBB4-F7FA-40E9-B9A4-785721D0413B}" srcOrd="14" destOrd="0" presId="urn:microsoft.com/office/officeart/2005/8/layout/vList3"/>
    <dgm:cxn modelId="{4C68EDF0-9502-4B2D-B485-11E28425A7AC}" type="presParOf" srcId="{B626DBB4-F7FA-40E9-B9A4-785721D0413B}" destId="{BA39C488-4200-4773-AA34-C3836861E539}" srcOrd="0" destOrd="0" presId="urn:microsoft.com/office/officeart/2005/8/layout/vList3"/>
    <dgm:cxn modelId="{A6BB9680-6BA4-49B2-B18C-29065BC81927}" type="presParOf" srcId="{B626DBB4-F7FA-40E9-B9A4-785721D0413B}" destId="{E3E7CD5E-03BE-400C-AF55-F078B29F9ED6}" srcOrd="1" destOrd="0" presId="urn:microsoft.com/office/officeart/2005/8/layout/vList3"/>
    <dgm:cxn modelId="{50D11F2A-472E-41CF-BD21-1FC16F60004E}" type="presParOf" srcId="{694D3299-E970-49DF-A210-8FEE7E1D5378}" destId="{7CF27F52-3BA3-4E06-AE24-F7DD96B49E31}" srcOrd="15" destOrd="0" presId="urn:microsoft.com/office/officeart/2005/8/layout/vList3"/>
    <dgm:cxn modelId="{762B972C-594F-4668-866A-508818280FD0}" type="presParOf" srcId="{694D3299-E970-49DF-A210-8FEE7E1D5378}" destId="{A12CAE23-808A-4EE5-B5B1-2F6D6E0D779D}" srcOrd="16" destOrd="0" presId="urn:microsoft.com/office/officeart/2005/8/layout/vList3"/>
    <dgm:cxn modelId="{E94CC970-3C08-47A0-B089-85E5AC878BC3}" type="presParOf" srcId="{A12CAE23-808A-4EE5-B5B1-2F6D6E0D779D}" destId="{55D45E68-82E7-40BF-A5F3-BB861DCEE682}" srcOrd="0" destOrd="0" presId="urn:microsoft.com/office/officeart/2005/8/layout/vList3"/>
    <dgm:cxn modelId="{BF16EF29-FA09-42CD-848D-84A47D85F055}" type="presParOf" srcId="{A12CAE23-808A-4EE5-B5B1-2F6D6E0D779D}" destId="{12A9D4A2-4653-4FFA-9898-EBD97335BC04}" srcOrd="1" destOrd="0" presId="urn:microsoft.com/office/officeart/2005/8/layout/vList3"/>
    <dgm:cxn modelId="{445A5564-E9B1-4D0A-A30F-DDED1AB1300C}" type="presParOf" srcId="{694D3299-E970-49DF-A210-8FEE7E1D5378}" destId="{61751ADC-564D-4081-8E00-45D2AF075640}" srcOrd="17" destOrd="0" presId="urn:microsoft.com/office/officeart/2005/8/layout/vList3"/>
    <dgm:cxn modelId="{9551E41A-76E5-49AB-BC17-97C5CB6E9B42}" type="presParOf" srcId="{694D3299-E970-49DF-A210-8FEE7E1D5378}" destId="{F19C3588-9526-4BCD-8B7A-DC2A4699C8E3}" srcOrd="18" destOrd="0" presId="urn:microsoft.com/office/officeart/2005/8/layout/vList3"/>
    <dgm:cxn modelId="{EEF97CFA-9127-43F6-8D54-C38FBEF85E54}" type="presParOf" srcId="{F19C3588-9526-4BCD-8B7A-DC2A4699C8E3}" destId="{CFEC4E09-B917-4152-BE46-0E0204FD0193}" srcOrd="0" destOrd="0" presId="urn:microsoft.com/office/officeart/2005/8/layout/vList3"/>
    <dgm:cxn modelId="{9838E41F-E555-4BCB-8691-4D201E5D5E91}" type="presParOf" srcId="{F19C3588-9526-4BCD-8B7A-DC2A4699C8E3}" destId="{A9AC773E-D6E3-4ED7-A580-97E335580522}"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FF558-BF40-4FDA-9CC9-76FCFBD06A8C}">
      <dsp:nvSpPr>
        <dsp:cNvPr id="0" name=""/>
        <dsp:cNvSpPr/>
      </dsp:nvSpPr>
      <dsp:spPr>
        <a:xfrm rot="10800000">
          <a:off x="1251463" y="2642"/>
          <a:ext cx="4580969" cy="39043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Understand and beat marine pollution</a:t>
          </a:r>
          <a:endParaRPr lang="en-AU" sz="1600" b="0" kern="1200" noProof="0" dirty="0">
            <a:latin typeface="+mn-lt"/>
            <a:cs typeface="Arial" panose="020B0604020202020204" pitchFamily="34" charset="0"/>
          </a:endParaRPr>
        </a:p>
      </dsp:txBody>
      <dsp:txXfrm rot="10800000">
        <a:off x="1349073" y="2642"/>
        <a:ext cx="4483359" cy="390439"/>
      </dsp:txXfrm>
    </dsp:sp>
    <dsp:sp modelId="{30A3F8A9-2F42-437D-A191-F762827794BC}">
      <dsp:nvSpPr>
        <dsp:cNvPr id="0" name=""/>
        <dsp:cNvSpPr/>
      </dsp:nvSpPr>
      <dsp:spPr>
        <a:xfrm>
          <a:off x="1056243" y="2642"/>
          <a:ext cx="390439" cy="390439"/>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B91588B-FE7B-434A-A459-EAF6DDEC993A}">
      <dsp:nvSpPr>
        <dsp:cNvPr id="0" name=""/>
        <dsp:cNvSpPr/>
      </dsp:nvSpPr>
      <dsp:spPr>
        <a:xfrm rot="10800000">
          <a:off x="1251463" y="509631"/>
          <a:ext cx="4580969" cy="390439"/>
        </a:xfrm>
        <a:prstGeom prst="homePlate">
          <a:avLst/>
        </a:prstGeom>
        <a:gradFill rotWithShape="0">
          <a:gsLst>
            <a:gs pos="0">
              <a:schemeClr val="accent4">
                <a:hueOff val="1155077"/>
                <a:satOff val="-5330"/>
                <a:lumOff val="196"/>
                <a:alphaOff val="0"/>
                <a:lumMod val="110000"/>
                <a:satMod val="105000"/>
                <a:tint val="67000"/>
              </a:schemeClr>
            </a:gs>
            <a:gs pos="50000">
              <a:schemeClr val="accent4">
                <a:hueOff val="1155077"/>
                <a:satOff val="-5330"/>
                <a:lumOff val="196"/>
                <a:alphaOff val="0"/>
                <a:lumMod val="105000"/>
                <a:satMod val="103000"/>
                <a:tint val="73000"/>
              </a:schemeClr>
            </a:gs>
            <a:gs pos="100000">
              <a:schemeClr val="accent4">
                <a:hueOff val="1155077"/>
                <a:satOff val="-5330"/>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Protect and restore ecosystems and biodiversity</a:t>
          </a:r>
          <a:endParaRPr lang="en-AU" sz="1600" b="0" kern="1200" noProof="0" dirty="0">
            <a:latin typeface="+mn-lt"/>
            <a:cs typeface="Arial" panose="020B0604020202020204" pitchFamily="34" charset="0"/>
          </a:endParaRPr>
        </a:p>
      </dsp:txBody>
      <dsp:txXfrm rot="10800000">
        <a:off x="1349073" y="509631"/>
        <a:ext cx="4483359" cy="390439"/>
      </dsp:txXfrm>
    </dsp:sp>
    <dsp:sp modelId="{64BEAE15-ECCF-4951-99F2-3C884320EDD0}">
      <dsp:nvSpPr>
        <dsp:cNvPr id="0" name=""/>
        <dsp:cNvSpPr/>
      </dsp:nvSpPr>
      <dsp:spPr>
        <a:xfrm>
          <a:off x="1056243" y="509631"/>
          <a:ext cx="390439" cy="390439"/>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864B29B-0FDF-4054-819A-CD4EF70D8A7C}">
      <dsp:nvSpPr>
        <dsp:cNvPr id="0" name=""/>
        <dsp:cNvSpPr/>
      </dsp:nvSpPr>
      <dsp:spPr>
        <a:xfrm rot="10800000">
          <a:off x="1251463" y="1016619"/>
          <a:ext cx="4580969" cy="390439"/>
        </a:xfrm>
        <a:prstGeom prst="homePlate">
          <a:avLst/>
        </a:prstGeom>
        <a:gradFill rotWithShape="0">
          <a:gsLst>
            <a:gs pos="0">
              <a:schemeClr val="accent4">
                <a:hueOff val="2310154"/>
                <a:satOff val="-10660"/>
                <a:lumOff val="392"/>
                <a:alphaOff val="0"/>
                <a:lumMod val="110000"/>
                <a:satMod val="105000"/>
                <a:tint val="67000"/>
              </a:schemeClr>
            </a:gs>
            <a:gs pos="50000">
              <a:schemeClr val="accent4">
                <a:hueOff val="2310154"/>
                <a:satOff val="-10660"/>
                <a:lumOff val="392"/>
                <a:alphaOff val="0"/>
                <a:lumMod val="105000"/>
                <a:satMod val="103000"/>
                <a:tint val="73000"/>
              </a:schemeClr>
            </a:gs>
            <a:gs pos="100000">
              <a:schemeClr val="accent4">
                <a:hueOff val="2310154"/>
                <a:satOff val="-10660"/>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Sustainably feed the global population</a:t>
          </a:r>
          <a:endParaRPr lang="en-AU" sz="1600" b="0" kern="1200" noProof="0" dirty="0">
            <a:latin typeface="+mn-lt"/>
            <a:cs typeface="Arial" panose="020B0604020202020204" pitchFamily="34" charset="0"/>
          </a:endParaRPr>
        </a:p>
      </dsp:txBody>
      <dsp:txXfrm rot="10800000">
        <a:off x="1349073" y="1016619"/>
        <a:ext cx="4483359" cy="390439"/>
      </dsp:txXfrm>
    </dsp:sp>
    <dsp:sp modelId="{2BED7099-D6D7-468B-B83A-3FF6E0DFC327}">
      <dsp:nvSpPr>
        <dsp:cNvPr id="0" name=""/>
        <dsp:cNvSpPr/>
      </dsp:nvSpPr>
      <dsp:spPr>
        <a:xfrm>
          <a:off x="1056243" y="1016619"/>
          <a:ext cx="390439" cy="390439"/>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5344B0C-5B71-44A5-A4A1-C2EFD037A059}">
      <dsp:nvSpPr>
        <dsp:cNvPr id="0" name=""/>
        <dsp:cNvSpPr/>
      </dsp:nvSpPr>
      <dsp:spPr>
        <a:xfrm rot="10800000">
          <a:off x="1251463" y="1523608"/>
          <a:ext cx="4580969" cy="390439"/>
        </a:xfrm>
        <a:prstGeom prst="homePlate">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Develop a sustainable and equitable ocean economy</a:t>
          </a:r>
          <a:endParaRPr lang="en-AU" sz="1600" b="0" kern="1200" noProof="0" dirty="0">
            <a:latin typeface="+mn-lt"/>
            <a:cs typeface="Arial" panose="020B0604020202020204" pitchFamily="34" charset="0"/>
          </a:endParaRPr>
        </a:p>
      </dsp:txBody>
      <dsp:txXfrm rot="10800000">
        <a:off x="1349073" y="1523608"/>
        <a:ext cx="4483359" cy="390439"/>
      </dsp:txXfrm>
    </dsp:sp>
    <dsp:sp modelId="{03BB1B35-4D15-451D-8BAB-35D0B9E0BEA3}">
      <dsp:nvSpPr>
        <dsp:cNvPr id="0" name=""/>
        <dsp:cNvSpPr/>
      </dsp:nvSpPr>
      <dsp:spPr>
        <a:xfrm>
          <a:off x="1056243" y="1523608"/>
          <a:ext cx="390439" cy="390439"/>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56C0324-B16B-4DD8-B58B-C79966D7B933}">
      <dsp:nvSpPr>
        <dsp:cNvPr id="0" name=""/>
        <dsp:cNvSpPr/>
      </dsp:nvSpPr>
      <dsp:spPr>
        <a:xfrm rot="10800000">
          <a:off x="1251463" y="2030597"/>
          <a:ext cx="4580969" cy="390439"/>
        </a:xfrm>
        <a:prstGeom prst="homePlate">
          <a:avLst/>
        </a:prstGeom>
        <a:gradFill rotWithShape="0">
          <a:gsLst>
            <a:gs pos="0">
              <a:schemeClr val="accent4">
                <a:hueOff val="4620308"/>
                <a:satOff val="-21319"/>
                <a:lumOff val="784"/>
                <a:alphaOff val="0"/>
                <a:lumMod val="110000"/>
                <a:satMod val="105000"/>
                <a:tint val="67000"/>
              </a:schemeClr>
            </a:gs>
            <a:gs pos="50000">
              <a:schemeClr val="accent4">
                <a:hueOff val="4620308"/>
                <a:satOff val="-21319"/>
                <a:lumOff val="784"/>
                <a:alphaOff val="0"/>
                <a:lumMod val="105000"/>
                <a:satMod val="103000"/>
                <a:tint val="73000"/>
              </a:schemeClr>
            </a:gs>
            <a:gs pos="100000">
              <a:schemeClr val="accent4">
                <a:hueOff val="4620308"/>
                <a:satOff val="-21319"/>
                <a:lumOff val="78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u="none" kern="1200" noProof="0" dirty="0">
              <a:latin typeface="+mn-lt"/>
              <a:cs typeface="Arial" panose="020B0604020202020204" pitchFamily="34" charset="0"/>
            </a:rPr>
            <a:t>Unlock ocean based solutions to climate change</a:t>
          </a:r>
        </a:p>
      </dsp:txBody>
      <dsp:txXfrm rot="10800000">
        <a:off x="1349073" y="2030597"/>
        <a:ext cx="4483359" cy="390439"/>
      </dsp:txXfrm>
    </dsp:sp>
    <dsp:sp modelId="{3D68A16E-938F-48D1-AD97-D12534033482}">
      <dsp:nvSpPr>
        <dsp:cNvPr id="0" name=""/>
        <dsp:cNvSpPr/>
      </dsp:nvSpPr>
      <dsp:spPr>
        <a:xfrm>
          <a:off x="1056243" y="2030597"/>
          <a:ext cx="390439" cy="390439"/>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3902AAD-9745-4B90-955E-DA911DAA9E00}">
      <dsp:nvSpPr>
        <dsp:cNvPr id="0" name=""/>
        <dsp:cNvSpPr/>
      </dsp:nvSpPr>
      <dsp:spPr>
        <a:xfrm rot="10800000">
          <a:off x="1251463" y="2537586"/>
          <a:ext cx="4580969" cy="390439"/>
        </a:xfrm>
        <a:prstGeom prst="homePlate">
          <a:avLst/>
        </a:prstGeom>
        <a:gradFill rotWithShape="0">
          <a:gsLst>
            <a:gs pos="0">
              <a:schemeClr val="accent4">
                <a:hueOff val="5775385"/>
                <a:satOff val="-26649"/>
                <a:lumOff val="981"/>
                <a:alphaOff val="0"/>
                <a:lumMod val="110000"/>
                <a:satMod val="105000"/>
                <a:tint val="67000"/>
              </a:schemeClr>
            </a:gs>
            <a:gs pos="50000">
              <a:schemeClr val="accent4">
                <a:hueOff val="5775385"/>
                <a:satOff val="-26649"/>
                <a:lumOff val="981"/>
                <a:alphaOff val="0"/>
                <a:lumMod val="105000"/>
                <a:satMod val="103000"/>
                <a:tint val="73000"/>
              </a:schemeClr>
            </a:gs>
            <a:gs pos="100000">
              <a:schemeClr val="accent4">
                <a:hueOff val="5775385"/>
                <a:satOff val="-26649"/>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u="none" kern="1200" noProof="0" dirty="0">
              <a:latin typeface="+mn-lt"/>
              <a:cs typeface="Arial" panose="020B0604020202020204" pitchFamily="34" charset="0"/>
            </a:rPr>
            <a:t>Increase community resilience to ocean hazards</a:t>
          </a:r>
        </a:p>
      </dsp:txBody>
      <dsp:txXfrm rot="10800000">
        <a:off x="1349073" y="2537586"/>
        <a:ext cx="4483359" cy="390439"/>
      </dsp:txXfrm>
    </dsp:sp>
    <dsp:sp modelId="{7B0EC679-4BB7-4B85-9948-67EC959467A4}">
      <dsp:nvSpPr>
        <dsp:cNvPr id="0" name=""/>
        <dsp:cNvSpPr/>
      </dsp:nvSpPr>
      <dsp:spPr>
        <a:xfrm>
          <a:off x="1056243" y="2537586"/>
          <a:ext cx="390439" cy="390439"/>
        </a:xfrm>
        <a:prstGeom prst="ellipse">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B3EEBB2-F8B6-40C1-AC0B-0BC47BF537EF}">
      <dsp:nvSpPr>
        <dsp:cNvPr id="0" name=""/>
        <dsp:cNvSpPr/>
      </dsp:nvSpPr>
      <dsp:spPr>
        <a:xfrm rot="10800000">
          <a:off x="1251463" y="3044574"/>
          <a:ext cx="4580969" cy="390439"/>
        </a:xfrm>
        <a:prstGeom prst="homePlate">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u="none" kern="1200" noProof="0" dirty="0">
              <a:latin typeface="+mn-lt"/>
              <a:cs typeface="Arial" panose="020B0604020202020204" pitchFamily="34" charset="0"/>
            </a:rPr>
            <a:t>Expand the global ocean observing system</a:t>
          </a:r>
        </a:p>
      </dsp:txBody>
      <dsp:txXfrm rot="10800000">
        <a:off x="1349073" y="3044574"/>
        <a:ext cx="4483359" cy="390439"/>
      </dsp:txXfrm>
    </dsp:sp>
    <dsp:sp modelId="{B675DADC-906F-4DC9-AA83-3EDBFD662BA7}">
      <dsp:nvSpPr>
        <dsp:cNvPr id="0" name=""/>
        <dsp:cNvSpPr/>
      </dsp:nvSpPr>
      <dsp:spPr>
        <a:xfrm>
          <a:off x="1056243" y="3044574"/>
          <a:ext cx="390439" cy="390439"/>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3E7CD5E-03BE-400C-AF55-F078B29F9ED6}">
      <dsp:nvSpPr>
        <dsp:cNvPr id="0" name=""/>
        <dsp:cNvSpPr/>
      </dsp:nvSpPr>
      <dsp:spPr>
        <a:xfrm rot="10800000">
          <a:off x="1251463" y="3551563"/>
          <a:ext cx="4580969" cy="390439"/>
        </a:xfrm>
        <a:prstGeom prst="homePlate">
          <a:avLst/>
        </a:prstGeom>
        <a:gradFill rotWithShape="0">
          <a:gsLst>
            <a:gs pos="0">
              <a:schemeClr val="accent4">
                <a:hueOff val="8085538"/>
                <a:satOff val="-37308"/>
                <a:lumOff val="1373"/>
                <a:alphaOff val="0"/>
                <a:lumMod val="110000"/>
                <a:satMod val="105000"/>
                <a:tint val="67000"/>
              </a:schemeClr>
            </a:gs>
            <a:gs pos="50000">
              <a:schemeClr val="accent4">
                <a:hueOff val="8085538"/>
                <a:satOff val="-37308"/>
                <a:lumOff val="1373"/>
                <a:alphaOff val="0"/>
                <a:lumMod val="105000"/>
                <a:satMod val="103000"/>
                <a:tint val="73000"/>
              </a:schemeClr>
            </a:gs>
            <a:gs pos="100000">
              <a:schemeClr val="accent4">
                <a:hueOff val="8085538"/>
                <a:satOff val="-37308"/>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Create a digital representation of the ocean</a:t>
          </a:r>
          <a:endParaRPr lang="en-AU" sz="1600" b="0" u="none" kern="1200" noProof="0" dirty="0">
            <a:latin typeface="+mn-lt"/>
            <a:cs typeface="Arial" panose="020B0604020202020204" pitchFamily="34" charset="0"/>
          </a:endParaRPr>
        </a:p>
      </dsp:txBody>
      <dsp:txXfrm rot="10800000">
        <a:off x="1349073" y="3551563"/>
        <a:ext cx="4483359" cy="390439"/>
      </dsp:txXfrm>
    </dsp:sp>
    <dsp:sp modelId="{BA39C488-4200-4773-AA34-C3836861E539}">
      <dsp:nvSpPr>
        <dsp:cNvPr id="0" name=""/>
        <dsp:cNvSpPr/>
      </dsp:nvSpPr>
      <dsp:spPr>
        <a:xfrm>
          <a:off x="1056243" y="3551563"/>
          <a:ext cx="390439" cy="390439"/>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2A9D4A2-4653-4FFA-9898-EBD97335BC04}">
      <dsp:nvSpPr>
        <dsp:cNvPr id="0" name=""/>
        <dsp:cNvSpPr/>
      </dsp:nvSpPr>
      <dsp:spPr>
        <a:xfrm rot="10800000">
          <a:off x="1251463" y="4058552"/>
          <a:ext cx="4580969" cy="390439"/>
        </a:xfrm>
        <a:prstGeom prst="homePlate">
          <a:avLst/>
        </a:prstGeom>
        <a:gradFill rotWithShape="0">
          <a:gsLst>
            <a:gs pos="0">
              <a:schemeClr val="accent4">
                <a:hueOff val="9240615"/>
                <a:satOff val="-42638"/>
                <a:lumOff val="1569"/>
                <a:alphaOff val="0"/>
                <a:lumMod val="110000"/>
                <a:satMod val="105000"/>
                <a:tint val="67000"/>
              </a:schemeClr>
            </a:gs>
            <a:gs pos="50000">
              <a:schemeClr val="accent4">
                <a:hueOff val="9240615"/>
                <a:satOff val="-42638"/>
                <a:lumOff val="1569"/>
                <a:alphaOff val="0"/>
                <a:lumMod val="105000"/>
                <a:satMod val="103000"/>
                <a:tint val="73000"/>
              </a:schemeClr>
            </a:gs>
            <a:gs pos="100000">
              <a:schemeClr val="accent4">
                <a:hueOff val="9240615"/>
                <a:satOff val="-42638"/>
                <a:lumOff val="15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Build skills, knowledge and technology for all</a:t>
          </a:r>
          <a:endParaRPr lang="en-AU" sz="1600" b="0" u="none" kern="1200" noProof="0" dirty="0">
            <a:latin typeface="+mn-lt"/>
            <a:cs typeface="Arial" panose="020B0604020202020204" pitchFamily="34" charset="0"/>
          </a:endParaRPr>
        </a:p>
      </dsp:txBody>
      <dsp:txXfrm rot="10800000">
        <a:off x="1349073" y="4058552"/>
        <a:ext cx="4483359" cy="390439"/>
      </dsp:txXfrm>
    </dsp:sp>
    <dsp:sp modelId="{55D45E68-82E7-40BF-A5F3-BB861DCEE682}">
      <dsp:nvSpPr>
        <dsp:cNvPr id="0" name=""/>
        <dsp:cNvSpPr/>
      </dsp:nvSpPr>
      <dsp:spPr>
        <a:xfrm>
          <a:off x="1056243" y="4058552"/>
          <a:ext cx="390439" cy="390439"/>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9AC773E-D6E3-4ED7-A580-97E335580522}">
      <dsp:nvSpPr>
        <dsp:cNvPr id="0" name=""/>
        <dsp:cNvSpPr/>
      </dsp:nvSpPr>
      <dsp:spPr>
        <a:xfrm rot="10800000">
          <a:off x="1251463" y="4565540"/>
          <a:ext cx="4580969" cy="390439"/>
        </a:xfrm>
        <a:prstGeom prst="homePlat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2173" tIns="60960" rIns="113792" bIns="60960" numCol="1" spcCol="1270" anchor="ctr" anchorCtr="0">
          <a:noAutofit/>
        </a:bodyPr>
        <a:lstStyle/>
        <a:p>
          <a:pPr marL="0" lvl="0" indent="0" algn="l" defTabSz="711200">
            <a:lnSpc>
              <a:spcPct val="90000"/>
            </a:lnSpc>
            <a:spcBef>
              <a:spcPct val="0"/>
            </a:spcBef>
            <a:spcAft>
              <a:spcPct val="35000"/>
            </a:spcAft>
            <a:buNone/>
          </a:pPr>
          <a:r>
            <a:rPr lang="en-AU" sz="1600" b="0" kern="1200" noProof="0" dirty="0">
              <a:latin typeface="+mn-lt"/>
            </a:rPr>
            <a:t>Change humanity’s relationship with the ocean</a:t>
          </a:r>
          <a:endParaRPr lang="en-AU" sz="1600" b="0" u="none" kern="1200" noProof="0" dirty="0">
            <a:latin typeface="+mn-lt"/>
            <a:cs typeface="Arial" panose="020B0604020202020204" pitchFamily="34" charset="0"/>
          </a:endParaRPr>
        </a:p>
      </dsp:txBody>
      <dsp:txXfrm rot="10800000">
        <a:off x="1349073" y="4565540"/>
        <a:ext cx="4483359" cy="390439"/>
      </dsp:txXfrm>
    </dsp:sp>
    <dsp:sp modelId="{CFEC4E09-B917-4152-BE46-0E0204FD0193}">
      <dsp:nvSpPr>
        <dsp:cNvPr id="0" name=""/>
        <dsp:cNvSpPr/>
      </dsp:nvSpPr>
      <dsp:spPr>
        <a:xfrm>
          <a:off x="1056243" y="4565540"/>
          <a:ext cx="390439" cy="390439"/>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E6A58-4FB4-4CC6-96D2-704E647E1F92}" type="datetimeFigureOut">
              <a:rPr lang="fr-FR" smtClean="0"/>
              <a:t>28/10/2022</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99EB5-BBC7-4461-B19C-AF767D8FFBCD}" type="slidenum">
              <a:rPr lang="fr-FR" smtClean="0"/>
              <a:t>‹#›</a:t>
            </a:fld>
            <a:endParaRPr lang="fr-FR"/>
          </a:p>
        </p:txBody>
      </p:sp>
    </p:spTree>
    <p:extLst>
      <p:ext uri="{BB962C8B-B14F-4D97-AF65-F5344CB8AC3E}">
        <p14:creationId xmlns:p14="http://schemas.microsoft.com/office/powerpoint/2010/main" val="352303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DCC70-1736-4198-B3CB-0BBF381B4215}" type="datetimeFigureOut">
              <a:rPr lang="fr-FR" smtClean="0"/>
              <a:t>28/10/2022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55B3A-F9BB-419E-94F8-F6C4477A78EA}" type="slidenum">
              <a:rPr lang="fr-FR" smtClean="0"/>
              <a:t>‹#›</a:t>
            </a:fld>
            <a:endParaRPr lang="fr-FR"/>
          </a:p>
        </p:txBody>
      </p:sp>
    </p:spTree>
    <p:extLst>
      <p:ext uri="{BB962C8B-B14F-4D97-AF65-F5344CB8AC3E}">
        <p14:creationId xmlns:p14="http://schemas.microsoft.com/office/powerpoint/2010/main" val="3913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5</a:t>
            </a:fld>
            <a:endParaRPr lang="fr-FR"/>
          </a:p>
        </p:txBody>
      </p:sp>
    </p:spTree>
    <p:extLst>
      <p:ext uri="{BB962C8B-B14F-4D97-AF65-F5344CB8AC3E}">
        <p14:creationId xmlns:p14="http://schemas.microsoft.com/office/powerpoint/2010/main" val="104547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E604F2-E9A9-8C44-B6E2-1BEDE89CB8AC}" type="slidenum">
              <a:rPr lang="en-US" smtClean="0"/>
              <a:t>32</a:t>
            </a:fld>
            <a:endParaRPr lang="en-US"/>
          </a:p>
        </p:txBody>
      </p:sp>
    </p:spTree>
    <p:extLst>
      <p:ext uri="{BB962C8B-B14F-4D97-AF65-F5344CB8AC3E}">
        <p14:creationId xmlns:p14="http://schemas.microsoft.com/office/powerpoint/2010/main" val="99839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OBIS data for over 800 fish and invertebrate</a:t>
            </a:r>
            <a:r>
              <a:rPr lang="en-US" baseline="0" dirty="0"/>
              <a:t> species</a:t>
            </a:r>
            <a:r>
              <a:rPr lang="en-US" dirty="0"/>
              <a:t> have been</a:t>
            </a:r>
            <a:r>
              <a:rPr lang="en-US" baseline="0" dirty="0"/>
              <a:t> used to perform multi-model projections of climate change effects on global marine biodiversity, under two IPCC scenarios (RCP 2.6 and RCP 8.5). These maps show the calculated extinction and invasion intensity between 2000 and 2050 under RCP 8.5 (units: relative to current number of species).</a:t>
            </a:r>
          </a:p>
          <a:p>
            <a:endParaRPr lang="en-US" baseline="0" dirty="0"/>
          </a:p>
          <a:p>
            <a:r>
              <a:rPr lang="en-US" sz="1200" kern="1200" dirty="0">
                <a:solidFill>
                  <a:schemeClr val="tx1"/>
                </a:solidFill>
                <a:effectLst/>
                <a:latin typeface="+mn-lt"/>
                <a:ea typeface="+mn-ea"/>
                <a:cs typeface="+mn-cs"/>
              </a:rPr>
              <a:t>Overall, the median rate of latitudinal poleward centroid shift was predicted at 15 km per decade under RCP 2.6, and 25 km per decade under RCP 8.5.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Average</a:t>
            </a:r>
            <a:r>
              <a:rPr lang="en-US" sz="1200" kern="1200" baseline="0" dirty="0">
                <a:solidFill>
                  <a:schemeClr val="tx1"/>
                </a:solidFill>
                <a:effectLst/>
                <a:latin typeface="+mn-lt"/>
                <a:ea typeface="+mn-ea"/>
                <a:cs typeface="+mn-cs"/>
              </a:rPr>
              <a:t> invasion intensity is predicted to be 6% of initial species richness under RCP 2.6, but up to 15% at high latitudes. Under high emissions, invasion intensity is up to 26% in the arctic ocean.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Hotspots of local extinction are concentrated in lower latitude regions, where the average extinction rate is around 8%. Also note the extinction hotspot in the Mediterranean.</a:t>
            </a:r>
            <a:endParaRPr lang="en-US" dirty="0"/>
          </a:p>
          <a:p>
            <a:endParaRPr lang="en-US" dirty="0"/>
          </a:p>
        </p:txBody>
      </p:sp>
      <p:sp>
        <p:nvSpPr>
          <p:cNvPr id="4" name="Slide Number Placeholder 3"/>
          <p:cNvSpPr>
            <a:spLocks noGrp="1"/>
          </p:cNvSpPr>
          <p:nvPr>
            <p:ph type="sldNum" sz="quarter" idx="5"/>
          </p:nvPr>
        </p:nvSpPr>
        <p:spPr/>
        <p:txBody>
          <a:bodyPr/>
          <a:lstStyle/>
          <a:p>
            <a:fld id="{C7E604F2-E9A9-8C44-B6E2-1BEDE89CB8AC}" type="slidenum">
              <a:rPr lang="en-US" smtClean="0"/>
              <a:t>33</a:t>
            </a:fld>
            <a:endParaRPr lang="en-US"/>
          </a:p>
        </p:txBody>
      </p:sp>
    </p:spTree>
    <p:extLst>
      <p:ext uri="{BB962C8B-B14F-4D97-AF65-F5344CB8AC3E}">
        <p14:creationId xmlns:p14="http://schemas.microsoft.com/office/powerpoint/2010/main" val="183012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A2555B3A-F9BB-419E-94F8-F6C4477A78EA}" type="slidenum">
              <a:rPr lang="fr-FR" smtClean="0"/>
              <a:t>35</a:t>
            </a:fld>
            <a:endParaRPr lang="fr-FR"/>
          </a:p>
        </p:txBody>
      </p:sp>
    </p:spTree>
    <p:extLst>
      <p:ext uri="{BB962C8B-B14F-4D97-AF65-F5344CB8AC3E}">
        <p14:creationId xmlns:p14="http://schemas.microsoft.com/office/powerpoint/2010/main" val="299146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phase of the OceanTeacher Global Academy started in April 2020. It’s a 3-year project, funded by the Government of Flanders, Belgium. </a:t>
            </a:r>
          </a:p>
          <a:p>
            <a:r>
              <a:rPr lang="en-GB" dirty="0"/>
              <a:t>Its main goals are to:</a:t>
            </a:r>
          </a:p>
          <a:p>
            <a:r>
              <a:rPr lang="en-GB" dirty="0"/>
              <a:t>1) Develop a portfolio of packaged courses (related to the needs of IOC and other partners and stakeholders)</a:t>
            </a:r>
          </a:p>
          <a:p>
            <a:r>
              <a:rPr lang="en-GB" dirty="0"/>
              <a:t>2) Deliver courses online and/or blended learning, on demand</a:t>
            </a:r>
          </a:p>
          <a:p>
            <a:endParaRPr lang="en-GB" dirty="0"/>
          </a:p>
          <a:p>
            <a:r>
              <a:rPr lang="en-GB" dirty="0"/>
              <a:t>It builds on the legacy of the previous project and includes new initiatives and challenges now in place, such as the 2030 Agenda and its SDGs and the UN Decade of Ocean Science for Sustainable Development. </a:t>
            </a:r>
          </a:p>
          <a:p>
            <a:r>
              <a:rPr lang="en-GB" dirty="0"/>
              <a:t>New, ready to deliver course topics are being made available online. And the network of Training Centres is expanded. </a:t>
            </a:r>
          </a:p>
          <a:p>
            <a:r>
              <a:rPr lang="en-GB" dirty="0"/>
              <a:t>OTGA-2 fosters collaborations beyond UNESCO/IOC to position itself as the training platform for ocean related topics within the UN and beyond.</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38</a:t>
            </a:fld>
            <a:endParaRPr lang="fr-FR"/>
          </a:p>
        </p:txBody>
      </p:sp>
    </p:spTree>
    <p:extLst>
      <p:ext uri="{BB962C8B-B14F-4D97-AF65-F5344CB8AC3E}">
        <p14:creationId xmlns:p14="http://schemas.microsoft.com/office/powerpoint/2010/main" val="287119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e-Learning Platform is the backbone of OTGA. As a Learning Management System, it facilitates Face to face learning, blended and online learning.</a:t>
            </a:r>
          </a:p>
          <a:p>
            <a:endParaRPr lang="en-GB" dirty="0"/>
          </a:p>
          <a:p>
            <a:r>
              <a:rPr lang="en-GB" dirty="0"/>
              <a:t>The platform allows </a:t>
            </a:r>
          </a:p>
          <a:p>
            <a:pPr marL="171450" indent="-171450">
              <a:buSzPct val="100000"/>
              <a:buFont typeface="Arial"/>
              <a:buChar char="•"/>
              <a:defRPr b="1"/>
            </a:pPr>
            <a:r>
              <a:rPr lang="en-GB" dirty="0"/>
              <a:t>Sharing</a:t>
            </a:r>
            <a:r>
              <a:rPr lang="en-GB" b="0" dirty="0"/>
              <a:t> content and learning between organisations / stakeholders</a:t>
            </a:r>
          </a:p>
          <a:p>
            <a:pPr marL="171450" indent="-171450">
              <a:buSzPct val="100000"/>
              <a:buFont typeface="Arial"/>
              <a:buChar char="•"/>
              <a:defRPr b="1"/>
            </a:pPr>
            <a:r>
              <a:rPr lang="en-GB" dirty="0"/>
              <a:t>Co-creating</a:t>
            </a:r>
            <a:r>
              <a:rPr lang="en-GB" b="0" dirty="0"/>
              <a:t> content and knowledge</a:t>
            </a:r>
          </a:p>
          <a:p>
            <a:pPr marL="171450" indent="-171450">
              <a:buSzPct val="100000"/>
              <a:buFont typeface="Arial"/>
              <a:buChar char="•"/>
              <a:defRPr b="1"/>
            </a:pPr>
            <a:r>
              <a:rPr lang="en-GB" dirty="0"/>
              <a:t>Recognition</a:t>
            </a:r>
            <a:r>
              <a:rPr lang="en-GB" b="0" dirty="0"/>
              <a:t> for the organisations as well as course developers</a:t>
            </a:r>
          </a:p>
          <a:p>
            <a:pPr marL="171450" indent="-171450">
              <a:buSzPct val="100000"/>
              <a:buFont typeface="Arial"/>
              <a:buChar char="•"/>
            </a:pPr>
            <a:r>
              <a:rPr lang="en-GB" dirty="0"/>
              <a:t>Widely available </a:t>
            </a:r>
            <a:r>
              <a:rPr lang="en-GB" b="1" dirty="0"/>
              <a:t>(learn anywhere, anytime</a:t>
            </a:r>
            <a:r>
              <a:rPr lang="en-GB" dirty="0"/>
              <a:t>)</a:t>
            </a:r>
          </a:p>
          <a:p>
            <a:pPr marL="171450" indent="-171450">
              <a:buSzPct val="100000"/>
              <a:buFont typeface="Arial"/>
              <a:buChar char="•"/>
            </a:pPr>
            <a:r>
              <a:rPr lang="en-GB" dirty="0"/>
              <a:t>Enables creation of a </a:t>
            </a:r>
            <a:r>
              <a:rPr lang="en-GB" b="1" dirty="0"/>
              <a:t>community of practitioners and learner collaboration</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39</a:t>
            </a:fld>
            <a:endParaRPr lang="fr-FR"/>
          </a:p>
        </p:txBody>
      </p:sp>
    </p:spTree>
    <p:extLst>
      <p:ext uri="{BB962C8B-B14F-4D97-AF65-F5344CB8AC3E}">
        <p14:creationId xmlns:p14="http://schemas.microsoft.com/office/powerpoint/2010/main" val="3518740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essential component of the OTGA approach to training is its global network of Training Centres.</a:t>
            </a:r>
          </a:p>
          <a:p>
            <a:r>
              <a:rPr lang="en-GB" dirty="0"/>
              <a:t>OTGA works in partnership with the IOC Member States and its institutions, and it’s now a network of 16 Regional and Specialised Training Centres. These RTCs and STCs play an essential role, as they help tailoring courses to the regional specific needs and they host the face-to-face courses in the languages that are relevant to the Regions and focus on relevant regional needs and topics.</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41</a:t>
            </a:fld>
            <a:endParaRPr lang="fr-FR"/>
          </a:p>
        </p:txBody>
      </p:sp>
    </p:spTree>
    <p:extLst>
      <p:ext uri="{BB962C8B-B14F-4D97-AF65-F5344CB8AC3E}">
        <p14:creationId xmlns:p14="http://schemas.microsoft.com/office/powerpoint/2010/main" val="235500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6</a:t>
            </a:fld>
            <a:endParaRPr lang="fr-FR"/>
          </a:p>
        </p:txBody>
      </p:sp>
    </p:spTree>
    <p:extLst>
      <p:ext uri="{BB962C8B-B14F-4D97-AF65-F5344CB8AC3E}">
        <p14:creationId xmlns:p14="http://schemas.microsoft.com/office/powerpoint/2010/main" val="369351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9</a:t>
            </a:fld>
            <a:endParaRPr lang="fr-FR"/>
          </a:p>
        </p:txBody>
      </p:sp>
    </p:spTree>
    <p:extLst>
      <p:ext uri="{BB962C8B-B14F-4D97-AF65-F5344CB8AC3E}">
        <p14:creationId xmlns:p14="http://schemas.microsoft.com/office/powerpoint/2010/main" val="106848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12</a:t>
            </a:fld>
            <a:endParaRPr lang="fr-FR"/>
          </a:p>
        </p:txBody>
      </p:sp>
    </p:spTree>
    <p:extLst>
      <p:ext uri="{BB962C8B-B14F-4D97-AF65-F5344CB8AC3E}">
        <p14:creationId xmlns:p14="http://schemas.microsoft.com/office/powerpoint/2010/main" val="95468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16</a:t>
            </a:fld>
            <a:endParaRPr lang="fr-FR"/>
          </a:p>
        </p:txBody>
      </p:sp>
    </p:spTree>
    <p:extLst>
      <p:ext uri="{BB962C8B-B14F-4D97-AF65-F5344CB8AC3E}">
        <p14:creationId xmlns:p14="http://schemas.microsoft.com/office/powerpoint/2010/main" val="401938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64320-C8CE-3D44-918B-6A6D8B336FE5}" type="slidenum">
              <a:rPr lang="fr-FR" smtClean="0"/>
              <a:t>18</a:t>
            </a:fld>
            <a:endParaRPr lang="fr-FR"/>
          </a:p>
        </p:txBody>
      </p:sp>
    </p:spTree>
    <p:extLst>
      <p:ext uri="{BB962C8B-B14F-4D97-AF65-F5344CB8AC3E}">
        <p14:creationId xmlns:p14="http://schemas.microsoft.com/office/powerpoint/2010/main" val="272570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21 years now, we have been building a central global data platform that provides free access to the world’s ocean biodiversity and biogeographic data. The OBIS system has grown with 20 million records last year and will grow even more rapidly in the coming years with new innovative observing technologies being put in place, such as environmental DNA and automated imaging devices. OBIS is one of the main building blocks for the development of an integrated Ocean Observing System aimed to develop the key indicators to report on the Health status of our Ocean and its natural resources. As such OBIS is already one of the primary sources of information to support activities under the Convention on Biological Diversity, and assessments under the UN regular process and the Intergovernmental platform on biodiversity and ecosystem services (IPBES). The recently launched IOC global Harmful Algal Bloom Status report used the HAB data from OBIS. </a:t>
            </a:r>
          </a:p>
        </p:txBody>
      </p:sp>
      <p:sp>
        <p:nvSpPr>
          <p:cNvPr id="4" name="Slide Number Placeholder 3"/>
          <p:cNvSpPr>
            <a:spLocks noGrp="1"/>
          </p:cNvSpPr>
          <p:nvPr>
            <p:ph type="sldNum" sz="quarter" idx="5"/>
          </p:nvPr>
        </p:nvSpPr>
        <p:spPr/>
        <p:txBody>
          <a:bodyPr/>
          <a:lstStyle/>
          <a:p>
            <a:fld id="{C7E604F2-E9A9-8C44-B6E2-1BEDE89CB8AC}" type="slidenum">
              <a:rPr lang="en-US" smtClean="0"/>
              <a:t>31</a:t>
            </a:fld>
            <a:endParaRPr lang="en-US"/>
          </a:p>
        </p:txBody>
      </p:sp>
    </p:spTree>
    <p:extLst>
      <p:ext uri="{BB962C8B-B14F-4D97-AF65-F5344CB8AC3E}">
        <p14:creationId xmlns:p14="http://schemas.microsoft.com/office/powerpoint/2010/main" val="417813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913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229794727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248211408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316210746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10017841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39211538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EFB6FF-A201-7448-9CCF-75261A4BEE77}" type="datetimeFigureOut">
              <a:rPr lang="en-US" smtClean="0"/>
              <a:t>10/28/22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33240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43EB3-018C-4744-9662-F112FE2E1996}"/>
              </a:ext>
            </a:extLst>
          </p:cNvPr>
          <p:cNvSpPr>
            <a:spLocks noGrp="1"/>
          </p:cNvSpPr>
          <p:nvPr>
            <p:ph type="dt" sz="half" idx="10"/>
          </p:nvPr>
        </p:nvSpPr>
        <p:spPr/>
        <p:txBody>
          <a:bodyPr/>
          <a:lstStyle/>
          <a:p>
            <a:fld id="{0FC06976-095A-E542-BCA6-A064EB5C287B}" type="datetimeFigureOut">
              <a:rPr lang="en-BE" smtClean="0"/>
              <a:t>28/10/2022</a:t>
            </a:fld>
            <a:endParaRPr lang="en-BE"/>
          </a:p>
        </p:txBody>
      </p:sp>
      <p:sp>
        <p:nvSpPr>
          <p:cNvPr id="3" name="Footer Placeholder 2">
            <a:extLst>
              <a:ext uri="{FF2B5EF4-FFF2-40B4-BE49-F238E27FC236}">
                <a16:creationId xmlns:a16="http://schemas.microsoft.com/office/drawing/2014/main" id="{70B4B38B-352A-A549-B5D1-594A8115E4F5}"/>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BF501EA1-203F-E840-96AB-391510F0496C}"/>
              </a:ext>
            </a:extLst>
          </p:cNvPr>
          <p:cNvSpPr>
            <a:spLocks noGrp="1"/>
          </p:cNvSpPr>
          <p:nvPr>
            <p:ph type="sldNum" sz="quarter" idx="12"/>
          </p:nvPr>
        </p:nvSpPr>
        <p:spPr/>
        <p:txBody>
          <a:bodyPr/>
          <a:lstStyle/>
          <a:p>
            <a:fld id="{DBDB725F-EF8A-BB45-A188-113FD71D1635}" type="slidenum">
              <a:rPr lang="en-BE" smtClean="0"/>
              <a:t>‹#›</a:t>
            </a:fld>
            <a:endParaRPr lang="en-BE"/>
          </a:p>
        </p:txBody>
      </p:sp>
    </p:spTree>
    <p:extLst>
      <p:ext uri="{BB962C8B-B14F-4D97-AF65-F5344CB8AC3E}">
        <p14:creationId xmlns:p14="http://schemas.microsoft.com/office/powerpoint/2010/main" val="224904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6AED-223D-F849-83B0-31D924292B6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3B05EDB-5947-9041-A99F-F36EE9EE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38055DD-3204-CB4D-A9A9-0258318DC061}"/>
              </a:ext>
            </a:extLst>
          </p:cNvPr>
          <p:cNvSpPr>
            <a:spLocks noGrp="1"/>
          </p:cNvSpPr>
          <p:nvPr>
            <p:ph type="dt" sz="half" idx="10"/>
          </p:nvPr>
        </p:nvSpPr>
        <p:spPr>
          <a:xfrm>
            <a:off x="838200" y="6356350"/>
            <a:ext cx="2743200" cy="365125"/>
          </a:xfrm>
          <a:prstGeom prst="rect">
            <a:avLst/>
          </a:prstGeom>
        </p:spPr>
        <p:txBody>
          <a:bodyPr/>
          <a:lstStyle/>
          <a:p>
            <a:fld id="{BDBF2362-3F41-B34E-96B9-3EBC68A0348D}" type="datetimeFigureOut">
              <a:rPr lang="en-US" smtClean="0"/>
              <a:t>10/28/22</a:t>
            </a:fld>
            <a:endParaRPr lang="en-US"/>
          </a:p>
        </p:txBody>
      </p:sp>
      <p:sp>
        <p:nvSpPr>
          <p:cNvPr id="5" name="Footer Placeholder 4">
            <a:extLst>
              <a:ext uri="{FF2B5EF4-FFF2-40B4-BE49-F238E27FC236}">
                <a16:creationId xmlns:a16="http://schemas.microsoft.com/office/drawing/2014/main" id="{4C9358B1-0AF3-6F44-9947-AD0974176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5968D-47DD-F14A-AEFA-5FD57F263792}"/>
              </a:ext>
            </a:extLst>
          </p:cNvPr>
          <p:cNvSpPr>
            <a:spLocks noGrp="1"/>
          </p:cNvSpPr>
          <p:nvPr>
            <p:ph type="sldNum" sz="quarter" idx="12"/>
          </p:nvPr>
        </p:nvSpPr>
        <p:spPr>
          <a:xfrm>
            <a:off x="8610600" y="6356350"/>
            <a:ext cx="2743200" cy="365125"/>
          </a:xfrm>
          <a:prstGeom prst="rect">
            <a:avLst/>
          </a:prstGeom>
        </p:spPr>
        <p:txBody>
          <a:bodyPr/>
          <a:lstStyle/>
          <a:p>
            <a:fld id="{E1A4C3C1-A9F4-6845-9848-B0047D69E34D}" type="slidenum">
              <a:rPr lang="en-US" smtClean="0"/>
              <a:t>‹#›</a:t>
            </a:fld>
            <a:endParaRPr lang="en-US"/>
          </a:p>
        </p:txBody>
      </p:sp>
    </p:spTree>
    <p:extLst>
      <p:ext uri="{BB962C8B-B14F-4D97-AF65-F5344CB8AC3E}">
        <p14:creationId xmlns:p14="http://schemas.microsoft.com/office/powerpoint/2010/main" val="53479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6C2E8-8C26-1B4E-9024-9D0176C3A663}"/>
              </a:ext>
            </a:extLst>
          </p:cNvPr>
          <p:cNvSpPr/>
          <p:nvPr userDrawn="1"/>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864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A679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572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7662-965F-A740-8334-FA4D41448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4FA5F-E8BE-B44F-BCF0-F89C708199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DC89F-864E-3741-A797-D513D931E561}"/>
              </a:ext>
            </a:extLst>
          </p:cNvPr>
          <p:cNvSpPr>
            <a:spLocks noGrp="1"/>
          </p:cNvSpPr>
          <p:nvPr>
            <p:ph type="dt" sz="half" idx="10"/>
          </p:nvPr>
        </p:nvSpPr>
        <p:spPr/>
        <p:txBody>
          <a:bodyPr/>
          <a:lstStyle/>
          <a:p>
            <a:fld id="{C0580E9E-1B99-8848-BD36-26565EBE75CA}" type="datetimeFigureOut">
              <a:rPr lang="en-US" smtClean="0"/>
              <a:t>10/28/22</a:t>
            </a:fld>
            <a:endParaRPr lang="en-US"/>
          </a:p>
        </p:txBody>
      </p:sp>
      <p:sp>
        <p:nvSpPr>
          <p:cNvPr id="5" name="Footer Placeholder 4">
            <a:extLst>
              <a:ext uri="{FF2B5EF4-FFF2-40B4-BE49-F238E27FC236}">
                <a16:creationId xmlns:a16="http://schemas.microsoft.com/office/drawing/2014/main" id="{9355C539-BD29-A14B-8F46-0DB500DDE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3CBC0-7554-2B43-9BE7-622F672A5BE8}"/>
              </a:ext>
            </a:extLst>
          </p:cNvPr>
          <p:cNvSpPr>
            <a:spLocks noGrp="1"/>
          </p:cNvSpPr>
          <p:nvPr>
            <p:ph type="sldNum" sz="quarter" idx="12"/>
          </p:nvPr>
        </p:nvSpPr>
        <p:spPr/>
        <p:txBody>
          <a:bodyPr/>
          <a:lstStyle/>
          <a:p>
            <a:fld id="{9280032D-8AA0-C444-8B31-270FA5AA3880}" type="slidenum">
              <a:rPr lang="en-US" smtClean="0"/>
              <a:t>‹#›</a:t>
            </a:fld>
            <a:endParaRPr lang="en-US"/>
          </a:p>
        </p:txBody>
      </p:sp>
    </p:spTree>
    <p:extLst>
      <p:ext uri="{BB962C8B-B14F-4D97-AF65-F5344CB8AC3E}">
        <p14:creationId xmlns:p14="http://schemas.microsoft.com/office/powerpoint/2010/main" val="2235392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with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3600" spc="-112">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1"/>
            <a:ext cx="9666514" cy="221599"/>
          </a:xfrm>
        </p:spPr>
        <p:txBody>
          <a:bodyPr tIns="0" bIns="0">
            <a:spAutoFit/>
          </a:bodyPr>
          <a:lstStyle>
            <a:lvl1pPr marL="0" indent="0">
              <a:buNone/>
              <a:defRPr sz="1200">
                <a:solidFill>
                  <a:schemeClr val="bg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2790901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02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19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Tree>
    <p:extLst>
      <p:ext uri="{BB962C8B-B14F-4D97-AF65-F5344CB8AC3E}">
        <p14:creationId xmlns:p14="http://schemas.microsoft.com/office/powerpoint/2010/main" val="2707845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81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378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240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48" b="47620"/>
          <a:stretch/>
        </p:blipFill>
        <p:spPr>
          <a:xfrm>
            <a:off x="-1" y="1881200"/>
            <a:ext cx="12192001" cy="4397389"/>
          </a:xfrm>
          <a:prstGeom prst="rect">
            <a:avLst/>
          </a:prstGeom>
        </p:spPr>
      </p:pic>
      <p:sp>
        <p:nvSpPr>
          <p:cNvPr id="5" name="Rectangle 4"/>
          <p:cNvSpPr/>
          <p:nvPr userDrawn="1"/>
        </p:nvSpPr>
        <p:spPr>
          <a:xfrm>
            <a:off x="2031713" y="2270490"/>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703252" y="1972193"/>
            <a:ext cx="955433" cy="955433"/>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spTree>
    <p:extLst>
      <p:ext uri="{BB962C8B-B14F-4D97-AF65-F5344CB8AC3E}">
        <p14:creationId xmlns:p14="http://schemas.microsoft.com/office/powerpoint/2010/main" val="1448425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D55D0-3C72-4164-9340-C8944BC236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710858"/>
            <a:ext cx="12192000" cy="4539343"/>
          </a:xfrm>
          <a:prstGeom prst="rect">
            <a:avLst/>
          </a:prstGeom>
        </p:spPr>
      </p:pic>
      <p:sp>
        <p:nvSpPr>
          <p:cNvPr id="5" name="Rectangle 4"/>
          <p:cNvSpPr/>
          <p:nvPr userDrawn="1"/>
        </p:nvSpPr>
        <p:spPr>
          <a:xfrm>
            <a:off x="2031714" y="2171125"/>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206140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solidFill>
          <a:ln w="12700">
            <a:miter lim="400000"/>
          </a:ln>
        </p:spPr>
        <p:txBody>
          <a:bodyPr lIns="65023" tIns="65023" rIns="65023" bIns="65023" anchor="ctr"/>
          <a:lstStyle/>
          <a:p>
            <a:pPr algn="ctr">
              <a:defRPr sz="1800">
                <a:solidFill>
                  <a:srgbClr val="FFFFFF"/>
                </a:solidFill>
              </a:defRPr>
            </a:pPr>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Tree>
    <p:extLst>
      <p:ext uri="{BB962C8B-B14F-4D97-AF65-F5344CB8AC3E}">
        <p14:creationId xmlns:p14="http://schemas.microsoft.com/office/powerpoint/2010/main" val="347582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cean frame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15C522F-2A4C-2444-A89F-923EA0D137D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98348" y="5829119"/>
            <a:ext cx="1714681" cy="588933"/>
          </a:xfrm>
          <a:prstGeom prst="rect">
            <a:avLst/>
          </a:prstGeom>
        </p:spPr>
      </p:pic>
    </p:spTree>
    <p:extLst>
      <p:ext uri="{BB962C8B-B14F-4D97-AF65-F5344CB8AC3E}">
        <p14:creationId xmlns:p14="http://schemas.microsoft.com/office/powerpoint/2010/main" val="85613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1990017"/>
            <a:ext cx="12192000" cy="436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33108" y="1990017"/>
            <a:ext cx="3458892" cy="4365641"/>
          </a:xfrm>
          <a:prstGeom prst="rect">
            <a:avLst/>
          </a:prstGeom>
          <a:solidFill>
            <a:srgbClr val="41B7C8"/>
          </a:solidFill>
          <a:ln w="12700">
            <a:solidFill>
              <a:srgbClr val="41B7C8"/>
            </a:solidFill>
          </a:ln>
        </p:spPr>
      </p:pic>
    </p:spTree>
    <p:extLst>
      <p:ext uri="{BB962C8B-B14F-4D97-AF65-F5344CB8AC3E}">
        <p14:creationId xmlns:p14="http://schemas.microsoft.com/office/powerpoint/2010/main" val="353742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Rectangle 4"/>
          <p:cNvSpPr/>
          <p:nvPr userDrawn="1"/>
        </p:nvSpPr>
        <p:spPr>
          <a:xfrm>
            <a:off x="5988818" y="0"/>
            <a:ext cx="6203182" cy="6962503"/>
          </a:xfrm>
          <a:prstGeom prst="rect">
            <a:avLst/>
          </a:prstGeom>
          <a:solidFill>
            <a:srgbClr val="183254"/>
          </a:solidFill>
          <a:ln w="12700" cap="flat">
            <a:solidFill>
              <a:srgbClr val="1F476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A00B0CD4-6B8D-45A9-9DCA-8CB0A0C642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353592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562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47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056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648630"/>
            <a:ext cx="12192000" cy="4539343"/>
          </a:xfrm>
          <a:prstGeom prst="rect">
            <a:avLst/>
          </a:prstGeom>
        </p:spPr>
      </p:pic>
      <p:sp>
        <p:nvSpPr>
          <p:cNvPr id="8" name="Rectangle 7"/>
          <p:cNvSpPr/>
          <p:nvPr userDrawn="1"/>
        </p:nvSpPr>
        <p:spPr>
          <a:xfrm>
            <a:off x="2151897" y="2108896"/>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674180" y="1504872"/>
            <a:ext cx="955433" cy="955433"/>
          </a:xfrm>
          <a:prstGeom prst="ellipse">
            <a:avLst/>
          </a:prstGeom>
          <a:solidFill>
            <a:srgbClr val="41B7C8"/>
          </a:solidFill>
          <a:ln w="12700">
            <a:miter lim="400000"/>
          </a:ln>
        </p:spPr>
        <p:txBody>
          <a:bodyPr lIns="65023" tIns="65023" rIns="65023" bIns="65023" anchor="ctr"/>
          <a:lstStyle/>
          <a:p>
            <a:pPr algn="ctr">
              <a:defRPr sz="1800">
                <a:solidFill>
                  <a:srgbClr val="FFFFFF"/>
                </a:solidFill>
              </a:defRPr>
            </a:pPr>
            <a:endParaRPr/>
          </a:p>
        </p:txBody>
      </p:sp>
    </p:spTree>
    <p:extLst>
      <p:ext uri="{BB962C8B-B14F-4D97-AF65-F5344CB8AC3E}">
        <p14:creationId xmlns:p14="http://schemas.microsoft.com/office/powerpoint/2010/main" val="3011816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D4EE-AE9A-48DE-AE0C-8E26C9A245A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677A5F-E78C-4682-907A-86A1099E7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1C2C81C-2598-4062-A592-8C966D97DB13}"/>
              </a:ext>
            </a:extLst>
          </p:cNvPr>
          <p:cNvSpPr>
            <a:spLocks noGrp="1"/>
          </p:cNvSpPr>
          <p:nvPr>
            <p:ph type="dt" sz="half" idx="10"/>
          </p:nvPr>
        </p:nvSpPr>
        <p:spPr/>
        <p:txBody>
          <a:bodyPr/>
          <a:lstStyle/>
          <a:p>
            <a:fld id="{09D3ADB0-D4FF-484B-B87E-CF7481231CE1}" type="datetimeFigureOut">
              <a:rPr lang="fr-FR" smtClean="0"/>
              <a:t>28/10/2022</a:t>
            </a:fld>
            <a:endParaRPr lang="fr-FR"/>
          </a:p>
        </p:txBody>
      </p:sp>
      <p:sp>
        <p:nvSpPr>
          <p:cNvPr id="5" name="Footer Placeholder 4">
            <a:extLst>
              <a:ext uri="{FF2B5EF4-FFF2-40B4-BE49-F238E27FC236}">
                <a16:creationId xmlns:a16="http://schemas.microsoft.com/office/drawing/2014/main" id="{E4D9F3F9-B744-4E63-8C6B-EB00F3AD711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DA04859-3A30-48BA-92A6-7E676FA6D45C}"/>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206564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61" name="Picture 8" descr="Picture 8"/>
          <p:cNvPicPr>
            <a:picLocks noChangeAspect="1"/>
          </p:cNvPicPr>
          <p:nvPr/>
        </p:nvPicPr>
        <p:blipFill>
          <a:blip r:embed="rId2"/>
          <a:stretch>
            <a:fillRect/>
          </a:stretch>
        </p:blipFill>
        <p:spPr>
          <a:xfrm>
            <a:off x="10071544" y="216362"/>
            <a:ext cx="1999701" cy="951924"/>
          </a:xfrm>
          <a:prstGeom prst="rect">
            <a:avLst/>
          </a:prstGeom>
          <a:ln w="12700">
            <a:miter lim="400000"/>
          </a:ln>
        </p:spPr>
      </p:pic>
      <p:sp>
        <p:nvSpPr>
          <p:cNvPr id="62" name="Rectangle"/>
          <p:cNvSpPr/>
          <p:nvPr/>
        </p:nvSpPr>
        <p:spPr>
          <a:xfrm rot="5400000">
            <a:off x="1721007" y="3812568"/>
            <a:ext cx="1639614" cy="110485"/>
          </a:xfrm>
          <a:prstGeom prst="rect">
            <a:avLst/>
          </a:prstGeom>
          <a:solidFill>
            <a:srgbClr val="FFFFFF"/>
          </a:solidFill>
          <a:ln w="12700">
            <a:miter lim="400000"/>
          </a:ln>
        </p:spPr>
        <p:txBody>
          <a:bodyPr lIns="45719" rIns="45719" anchor="ctr"/>
          <a:lstStyle/>
          <a:p>
            <a:pPr>
              <a:defRPr>
                <a:solidFill>
                  <a:srgbClr val="3C3C3C"/>
                </a:solidFill>
              </a:defRPr>
            </a:pPr>
            <a:endParaRPr/>
          </a:p>
        </p:txBody>
      </p:sp>
      <p:sp>
        <p:nvSpPr>
          <p:cNvPr id="63" name="Rectangle 10"/>
          <p:cNvSpPr/>
          <p:nvPr/>
        </p:nvSpPr>
        <p:spPr>
          <a:xfrm>
            <a:off x="0" y="0"/>
            <a:ext cx="12192000" cy="6858000"/>
          </a:xfrm>
          <a:prstGeom prst="rect">
            <a:avLst/>
          </a:prstGeom>
          <a:solidFill>
            <a:srgbClr val="0069B4"/>
          </a:solidFill>
          <a:ln w="12700">
            <a:miter lim="400000"/>
          </a:ln>
        </p:spPr>
        <p:txBody>
          <a:bodyPr lIns="45719" rIns="45719" anchor="ctr"/>
          <a:lstStyle/>
          <a:p>
            <a:pPr algn="ctr">
              <a:defRPr>
                <a:solidFill>
                  <a:srgbClr val="FFFFFF"/>
                </a:solidFill>
              </a:defRPr>
            </a:pPr>
            <a:endParaRPr/>
          </a:p>
        </p:txBody>
      </p:sp>
      <p:pic>
        <p:nvPicPr>
          <p:cNvPr id="64" name="Picture 11" descr="Picture 11"/>
          <p:cNvPicPr>
            <a:picLocks noChangeAspect="1"/>
          </p:cNvPicPr>
          <p:nvPr/>
        </p:nvPicPr>
        <p:blipFill>
          <a:blip r:embed="rId3"/>
          <a:stretch>
            <a:fillRect/>
          </a:stretch>
        </p:blipFill>
        <p:spPr>
          <a:xfrm>
            <a:off x="10575486" y="136525"/>
            <a:ext cx="1495759" cy="1437389"/>
          </a:xfrm>
          <a:prstGeom prst="rect">
            <a:avLst/>
          </a:prstGeom>
          <a:ln w="12700">
            <a:miter lim="400000"/>
          </a:ln>
        </p:spPr>
      </p:pic>
      <p:sp>
        <p:nvSpPr>
          <p:cNvPr id="65" name="Rectangle 6"/>
          <p:cNvSpPr/>
          <p:nvPr/>
        </p:nvSpPr>
        <p:spPr>
          <a:xfrm>
            <a:off x="2445867" y="0"/>
            <a:ext cx="9746134" cy="68580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sp>
        <p:nvSpPr>
          <p:cNvPr id="66" name="Rectangle"/>
          <p:cNvSpPr/>
          <p:nvPr/>
        </p:nvSpPr>
        <p:spPr>
          <a:xfrm rot="5400000">
            <a:off x="1412796" y="3379880"/>
            <a:ext cx="2423423" cy="98239"/>
          </a:xfrm>
          <a:prstGeom prst="rect">
            <a:avLst/>
          </a:prstGeom>
          <a:solidFill>
            <a:srgbClr val="183254"/>
          </a:solidFill>
          <a:ln w="12700">
            <a:miter lim="400000"/>
          </a:ln>
        </p:spPr>
        <p:txBody>
          <a:bodyPr lIns="45719" rIns="45719" anchor="ctr"/>
          <a:lstStyle/>
          <a:p>
            <a:pPr>
              <a:defRPr>
                <a:solidFill>
                  <a:srgbClr val="3C3C3C"/>
                </a:solidFill>
              </a:defRPr>
            </a:pPr>
            <a:endParaRPr/>
          </a:p>
        </p:txBody>
      </p:sp>
      <p:sp>
        <p:nvSpPr>
          <p:cNvPr id="67" name="Rectangle 1"/>
          <p:cNvSpPr/>
          <p:nvPr/>
        </p:nvSpPr>
        <p:spPr>
          <a:xfrm>
            <a:off x="0" y="0"/>
            <a:ext cx="2445868" cy="6858000"/>
          </a:xfrm>
          <a:prstGeom prst="rect">
            <a:avLst/>
          </a:prstGeom>
          <a:solidFill>
            <a:srgbClr val="0069B4"/>
          </a:solidFill>
          <a:ln w="12700">
            <a:solidFill>
              <a:srgbClr val="41B7C8"/>
            </a:solidFill>
            <a:miter/>
          </a:ln>
        </p:spPr>
        <p:txBody>
          <a:bodyPr lIns="45719" rIns="45719" anchor="ctr"/>
          <a:lstStyle/>
          <a:p>
            <a:pPr algn="ctr">
              <a:defRPr>
                <a:solidFill>
                  <a:srgbClr val="FFFFFF"/>
                </a:solidFill>
              </a:defRPr>
            </a:pPr>
            <a:endParaRPr/>
          </a:p>
        </p:txBody>
      </p:sp>
      <p:pic>
        <p:nvPicPr>
          <p:cNvPr id="68" name="Picture 7" descr="Picture 7"/>
          <p:cNvPicPr>
            <a:picLocks noChangeAspect="1"/>
          </p:cNvPicPr>
          <p:nvPr/>
        </p:nvPicPr>
        <p:blipFill>
          <a:blip r:embed="rId4"/>
          <a:stretch>
            <a:fillRect/>
          </a:stretch>
        </p:blipFill>
        <p:spPr>
          <a:xfrm>
            <a:off x="10575486" y="152362"/>
            <a:ext cx="1495759" cy="1405712"/>
          </a:xfrm>
          <a:prstGeom prst="rect">
            <a:avLst/>
          </a:prstGeom>
          <a:ln w="12700">
            <a:miter lim="400000"/>
          </a:ln>
        </p:spPr>
      </p:pic>
      <p:sp>
        <p:nvSpPr>
          <p:cNvPr id="6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8161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31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13335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61419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35871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9529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26991037"/>
      </p:ext>
    </p:extLst>
  </p:cSld>
  <p:clrMap bg1="lt1" tx1="dk1" bg2="lt2" tx2="dk2" accent1="accent1" accent2="accent2" accent3="accent3" accent4="accent4" accent5="accent5" accent6="accent6" hlink="hlink" folHlink="folHlink"/>
  <p:sldLayoutIdLst>
    <p:sldLayoutId id="2147483712" r:id="rId1"/>
    <p:sldLayoutId id="2147483719" r:id="rId2"/>
    <p:sldLayoutId id="2147483721" r:id="rId3"/>
    <p:sldLayoutId id="214748372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e Placeholder 3"/>
          <p:cNvSpPr txBox="1">
            <a:spLocks/>
          </p:cNvSpPr>
          <p:nvPr userDrawn="1"/>
        </p:nvSpPr>
        <p:spPr>
          <a:xfrm>
            <a:off x="838200" y="6356349"/>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2A5ED9-6140-49EF-92C0-7F9DD0623968}" type="datetimeFigureOut">
              <a:rPr lang="fr-FR" smtClean="0"/>
              <a:pPr/>
              <a:t>28/10/2022</a:t>
            </a:fld>
            <a:endParaRPr lang="fr-FR"/>
          </a:p>
        </p:txBody>
      </p:sp>
      <p:sp>
        <p:nvSpPr>
          <p:cNvPr id="12" name="Rectangle 11"/>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29840" y="2716523"/>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a:ln>
                  <a:noFill/>
                </a:ln>
                <a:solidFill>
                  <a:srgbClr val="0069B4"/>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a:ln>
                <a:noFill/>
              </a:ln>
              <a:solidFill>
                <a:srgbClr val="0069B4"/>
              </a:solidFill>
              <a:effectLst/>
              <a:uLnTx/>
              <a:uFillTx/>
              <a:latin typeface="Arial" panose="020B0604020202020204" pitchFamily="34" charset="0"/>
              <a:cs typeface="Arial" panose="020B0604020202020204" pitchFamily="34" charset="0"/>
              <a:sym typeface="Roboto"/>
            </a:endParaRPr>
          </a:p>
        </p:txBody>
      </p:sp>
      <p:sp>
        <p:nvSpPr>
          <p:cNvPr id="9" name="Rectangle">
            <a:extLst>
              <a:ext uri="{FF2B5EF4-FFF2-40B4-BE49-F238E27FC236}">
                <a16:creationId xmlns:a16="http://schemas.microsoft.com/office/drawing/2014/main" id="{77534053-254D-4E28-925D-C8196B6A1DA0}"/>
              </a:ext>
            </a:extLst>
          </p:cNvPr>
          <p:cNvSpPr/>
          <p:nvPr userDrawn="1"/>
        </p:nvSpPr>
        <p:spPr>
          <a:xfrm rot="5400000">
            <a:off x="1001943"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pic>
        <p:nvPicPr>
          <p:cNvPr id="11" name="Picture 10">
            <a:extLst>
              <a:ext uri="{FF2B5EF4-FFF2-40B4-BE49-F238E27FC236}">
                <a16:creationId xmlns:a16="http://schemas.microsoft.com/office/drawing/2014/main" id="{2BDEE516-FBD8-4DC1-9266-A07046C0240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879640770"/>
      </p:ext>
    </p:extLst>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
        <p:nvSpPr>
          <p:cNvPr id="11" name="Slide Number Placeholder 5"/>
          <p:cNvSpPr>
            <a:spLocks noGrp="1"/>
          </p:cNvSpPr>
          <p:nvPr>
            <p:ph type="sldNum" sz="quarter" idx="4"/>
          </p:nvPr>
        </p:nvSpPr>
        <p:spPr>
          <a:xfrm>
            <a:off x="8610600" y="6356350"/>
            <a:ext cx="2743200" cy="365125"/>
          </a:xfrm>
          <a:prstGeom prst="rect">
            <a:avLst/>
          </a:prstGeom>
        </p:spPr>
        <p:txBody>
          <a:bodyPr/>
          <a:lstStyle/>
          <a:p>
            <a:fld id="{2F397117-F3A1-41B5-B5A5-0FD5A7D43CA4}" type="slidenum">
              <a:rPr lang="fr-FR" smtClean="0"/>
              <a:t>‹#›</a:t>
            </a:fld>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2396836"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57322" y="2786402"/>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24095" r="-1568"/>
          <a:stretch/>
        </p:blipFill>
        <p:spPr>
          <a:xfrm>
            <a:off x="8255299" y="2786397"/>
            <a:ext cx="1161899" cy="868324"/>
          </a:xfrm>
          <a:prstGeom prst="rect">
            <a:avLst/>
          </a:prstGeom>
        </p:spPr>
      </p:pic>
      <p:pic>
        <p:nvPicPr>
          <p:cNvPr id="12" name="Picture 11">
            <a:extLst>
              <a:ext uri="{FF2B5EF4-FFF2-40B4-BE49-F238E27FC236}">
                <a16:creationId xmlns:a16="http://schemas.microsoft.com/office/drawing/2014/main" id="{764F7D3D-79F0-46CE-815A-70D872E7A56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
        <p:nvSpPr>
          <p:cNvPr id="13" name="Rectangle">
            <a:extLst>
              <a:ext uri="{FF2B5EF4-FFF2-40B4-BE49-F238E27FC236}">
                <a16:creationId xmlns:a16="http://schemas.microsoft.com/office/drawing/2014/main" id="{A47F5B70-A4B3-46E6-B156-999A54EA23A3}"/>
              </a:ext>
            </a:extLst>
          </p:cNvPr>
          <p:cNvSpPr/>
          <p:nvPr userDrawn="1"/>
        </p:nvSpPr>
        <p:spPr>
          <a:xfrm rot="5400000">
            <a:off x="1001943"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519069051"/>
      </p:ext>
    </p:extLst>
  </p:cSld>
  <p:clrMap bg1="lt1" tx1="dk1" bg2="lt2" tx2="dk2" accent1="accent1" accent2="accent2" accent3="accent3" accent4="accent4" accent5="accent5" accent6="accent6" hlink="hlink" folHlink="folHlink"/>
  <p:sldLayoutIdLst>
    <p:sldLayoutId id="2147483703" r:id="rId1"/>
    <p:sldLayoutId id="2147483715" r:id="rId2"/>
    <p:sldLayoutId id="2147483716"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2036548416"/>
      </p:ext>
    </p:extLst>
  </p:cSld>
  <p:clrMap bg1="lt1" tx1="dk1" bg2="lt2" tx2="dk2" accent1="accent1" accent2="accent2" accent3="accent3" accent4="accent4" accent5="accent5" accent6="accent6" hlink="hlink" folHlink="folHlink"/>
  <p:sldLayoutIdLst>
    <p:sldLayoutId id="2147483710" r:id="rId1"/>
    <p:sldLayoutId id="2147483649" r:id="rId2"/>
    <p:sldLayoutId id="2147483656" r:id="rId3"/>
    <p:sldLayoutId id="214748367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449580446"/>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69" r:id="rId3"/>
    <p:sldLayoutId id="2147483670" r:id="rId4"/>
    <p:sldLayoutId id="2147483689" r:id="rId5"/>
    <p:sldLayoutId id="2147483690" r:id="rId6"/>
    <p:sldLayoutId id="2147483725" r:id="rId7"/>
    <p:sldLayoutId id="2147483726" r:id="rId8"/>
    <p:sldLayoutId id="2147483727" r:id="rId9"/>
    <p:sldLayoutId id="2147483728" r:id="rId10"/>
    <p:sldLayoutId id="2147483729" r:id="rId11"/>
    <p:sldLayoutId id="2147483730" r:id="rId12"/>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 name="Oval 8"/>
          <p:cNvSpPr/>
          <p:nvPr userDrawn="1"/>
        </p:nvSpPr>
        <p:spPr>
          <a:xfrm>
            <a:off x="518275" y="185580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pic>
        <p:nvPicPr>
          <p:cNvPr id="11" name="Picture 10">
            <a:extLst>
              <a:ext uri="{FF2B5EF4-FFF2-40B4-BE49-F238E27FC236}">
                <a16:creationId xmlns:a16="http://schemas.microsoft.com/office/drawing/2014/main" id="{A08AB85A-D4DC-48B7-AC15-2A576CD744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12" name="Rectangle">
            <a:extLst>
              <a:ext uri="{FF2B5EF4-FFF2-40B4-BE49-F238E27FC236}">
                <a16:creationId xmlns:a16="http://schemas.microsoft.com/office/drawing/2014/main" id="{AEC65851-C120-4AE0-9C20-79A8D25101DF}"/>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13" name="Oval 8">
            <a:extLst>
              <a:ext uri="{FF2B5EF4-FFF2-40B4-BE49-F238E27FC236}">
                <a16:creationId xmlns:a16="http://schemas.microsoft.com/office/drawing/2014/main" id="{3FB3321D-09B7-419A-8BAF-CB3FBE47F72F}"/>
              </a:ext>
            </a:extLst>
          </p:cNvPr>
          <p:cNvSpPr/>
          <p:nvPr userDrawn="1"/>
        </p:nvSpPr>
        <p:spPr>
          <a:xfrm>
            <a:off x="502508" y="3269246"/>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4" name="Oval 8">
            <a:extLst>
              <a:ext uri="{FF2B5EF4-FFF2-40B4-BE49-F238E27FC236}">
                <a16:creationId xmlns:a16="http://schemas.microsoft.com/office/drawing/2014/main" id="{62CCC20A-A1CA-4F8C-9E43-B430FE3E37D3}"/>
              </a:ext>
            </a:extLst>
          </p:cNvPr>
          <p:cNvSpPr/>
          <p:nvPr userDrawn="1"/>
        </p:nvSpPr>
        <p:spPr>
          <a:xfrm>
            <a:off x="518275" y="468269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6" name="Rectangle 15">
            <a:extLst>
              <a:ext uri="{FF2B5EF4-FFF2-40B4-BE49-F238E27FC236}">
                <a16:creationId xmlns:a16="http://schemas.microsoft.com/office/drawing/2014/main" id="{BF509056-E910-4D3F-9F8A-C35247846223}"/>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609986743"/>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userDrawn="1"/>
        </p:nvSpPr>
        <p:spPr>
          <a:xfrm>
            <a:off x="4585098" y="2105715"/>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2" name="Oval 8"/>
          <p:cNvSpPr/>
          <p:nvPr userDrawn="1"/>
        </p:nvSpPr>
        <p:spPr>
          <a:xfrm>
            <a:off x="701293" y="2204006"/>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4" name="TextBox 27"/>
          <p:cNvSpPr txBox="1"/>
          <p:nvPr userDrawn="1"/>
        </p:nvSpPr>
        <p:spPr>
          <a:xfrm>
            <a:off x="1697784" y="3511090"/>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5" name="TextBox 27"/>
          <p:cNvSpPr txBox="1"/>
          <p:nvPr userDrawn="1"/>
        </p:nvSpPr>
        <p:spPr>
          <a:xfrm>
            <a:off x="5592372" y="3291783"/>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lang="en-US"/>
          </a:p>
        </p:txBody>
      </p:sp>
      <p:sp>
        <p:nvSpPr>
          <p:cNvPr id="16" name="Oval 8"/>
          <p:cNvSpPr/>
          <p:nvPr userDrawn="1"/>
        </p:nvSpPr>
        <p:spPr>
          <a:xfrm>
            <a:off x="8491953" y="2236268"/>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7" name="Oval 8"/>
          <p:cNvSpPr/>
          <p:nvPr userDrawn="1"/>
        </p:nvSpPr>
        <p:spPr>
          <a:xfrm>
            <a:off x="10561169" y="1924232"/>
            <a:ext cx="1025586" cy="1024496"/>
          </a:xfrm>
          <a:prstGeom prst="ellipse">
            <a:avLst/>
          </a:prstGeom>
          <a:solidFill>
            <a:srgbClr val="183254"/>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8" name="TextBox 27"/>
          <p:cNvSpPr txBox="1"/>
          <p:nvPr userDrawn="1"/>
        </p:nvSpPr>
        <p:spPr>
          <a:xfrm>
            <a:off x="9529307" y="3526718"/>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9" name="Oval 8"/>
          <p:cNvSpPr/>
          <p:nvPr userDrawn="1"/>
        </p:nvSpPr>
        <p:spPr>
          <a:xfrm>
            <a:off x="4731524" y="4539439"/>
            <a:ext cx="1025586" cy="1024496"/>
          </a:xfrm>
          <a:prstGeom prst="ellipse">
            <a:avLst/>
          </a:prstGeom>
          <a:solidFill>
            <a:srgbClr val="67BB89"/>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20" name="Oval 8"/>
          <p:cNvSpPr/>
          <p:nvPr userDrawn="1"/>
        </p:nvSpPr>
        <p:spPr>
          <a:xfrm>
            <a:off x="582903" y="1846397"/>
            <a:ext cx="1025586" cy="1024496"/>
          </a:xfrm>
          <a:prstGeom prst="ellipse">
            <a:avLst/>
          </a:prstGeom>
          <a:solidFill>
            <a:srgbClr val="FCC002"/>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24" name="Rectangle 23">
            <a:extLst>
              <a:ext uri="{FF2B5EF4-FFF2-40B4-BE49-F238E27FC236}">
                <a16:creationId xmlns:a16="http://schemas.microsoft.com/office/drawing/2014/main" id="{A4F40950-1C56-4BF3-A2DD-AF830DAE5D27}"/>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78796543"/>
      </p:ext>
    </p:extLst>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558706" y="1744852"/>
            <a:ext cx="11074588" cy="4768934"/>
          </a:xfrm>
          <a:prstGeom prst="rect">
            <a:avLst/>
          </a:prstGeom>
          <a:solidFill>
            <a:schemeClr val="bg1"/>
          </a:solidFill>
          <a:ln w="28575"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9" name="Picture 8">
            <a:extLst>
              <a:ext uri="{FF2B5EF4-FFF2-40B4-BE49-F238E27FC236}">
                <a16:creationId xmlns:a16="http://schemas.microsoft.com/office/drawing/2014/main" id="{DA34FD65-7187-4ED1-A740-6B2F1CAEAE1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10" name="Rectangle">
            <a:extLst>
              <a:ext uri="{FF2B5EF4-FFF2-40B4-BE49-F238E27FC236}">
                <a16:creationId xmlns:a16="http://schemas.microsoft.com/office/drawing/2014/main" id="{D21CA73B-23B0-4E0C-A623-4B3E1ABEB8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765603653"/>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7"/>
          <p:cNvSpPr/>
          <p:nvPr userDrawn="1"/>
        </p:nvSpPr>
        <p:spPr>
          <a:xfrm>
            <a:off x="8909764" y="3829971"/>
            <a:ext cx="1774525" cy="116156"/>
          </a:xfrm>
          <a:prstGeom prst="rect">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sp>
        <p:nvSpPr>
          <p:cNvPr id="10" name="Rectangle 59"/>
          <p:cNvSpPr/>
          <p:nvPr userDrawn="1"/>
        </p:nvSpPr>
        <p:spPr>
          <a:xfrm>
            <a:off x="5367337" y="3829971"/>
            <a:ext cx="1774525" cy="116156"/>
          </a:xfrm>
          <a:prstGeom prst="rect">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sp>
        <p:nvSpPr>
          <p:cNvPr id="11" name="Rectangle 60"/>
          <p:cNvSpPr/>
          <p:nvPr userDrawn="1"/>
        </p:nvSpPr>
        <p:spPr>
          <a:xfrm>
            <a:off x="7140607" y="3829971"/>
            <a:ext cx="1774526" cy="116156"/>
          </a:xfrm>
          <a:prstGeom prst="rect">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sp>
        <p:nvSpPr>
          <p:cNvPr id="12" name="Oval 62"/>
          <p:cNvSpPr/>
          <p:nvPr userDrawn="1"/>
        </p:nvSpPr>
        <p:spPr>
          <a:xfrm>
            <a:off x="2271202" y="2112580"/>
            <a:ext cx="848697" cy="794330"/>
          </a:xfrm>
          <a:prstGeom prst="ellipse">
            <a:avLst/>
          </a:prstGeom>
          <a:solidFill>
            <a:srgbClr val="0069B4"/>
          </a:solidFill>
          <a:ln w="12700">
            <a:solidFill>
              <a:srgbClr val="41B7C8"/>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cxnSp>
        <p:nvCxnSpPr>
          <p:cNvPr id="13" name="Straight Connector 9"/>
          <p:cNvCxnSpPr>
            <a:endCxn id="12" idx="0"/>
          </p:cNvCxnSpPr>
          <p:nvPr userDrawn="1"/>
        </p:nvCxnSpPr>
        <p:spPr>
          <a:xfrm flipV="1">
            <a:off x="2695550" y="2112580"/>
            <a:ext cx="1" cy="1724728"/>
          </a:xfrm>
          <a:prstGeom prst="straightConnector1">
            <a:avLst/>
          </a:prstGeom>
          <a:ln w="25400">
            <a:solidFill>
              <a:srgbClr val="0069B4"/>
            </a:solidFill>
            <a:miter/>
          </a:ln>
        </p:spPr>
      </p:cxnSp>
      <p:sp>
        <p:nvSpPr>
          <p:cNvPr id="14" name="Oval 67"/>
          <p:cNvSpPr/>
          <p:nvPr userDrawn="1"/>
        </p:nvSpPr>
        <p:spPr>
          <a:xfrm>
            <a:off x="5823631" y="2112580"/>
            <a:ext cx="848697" cy="794330"/>
          </a:xfrm>
          <a:prstGeom prst="ellipse">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cxnSp>
        <p:nvCxnSpPr>
          <p:cNvPr id="15" name="Straight Connector 68"/>
          <p:cNvCxnSpPr>
            <a:stCxn id="10" idx="0"/>
            <a:endCxn id="14" idx="0"/>
          </p:cNvCxnSpPr>
          <p:nvPr userDrawn="1"/>
        </p:nvCxnSpPr>
        <p:spPr>
          <a:xfrm flipV="1">
            <a:off x="6247979" y="2509745"/>
            <a:ext cx="1" cy="1385641"/>
          </a:xfrm>
          <a:prstGeom prst="straightConnector1">
            <a:avLst/>
          </a:prstGeom>
          <a:ln w="25400">
            <a:solidFill>
              <a:srgbClr val="67BB89"/>
            </a:solidFill>
            <a:miter/>
          </a:ln>
        </p:spPr>
      </p:cxnSp>
      <p:sp>
        <p:nvSpPr>
          <p:cNvPr id="16" name="Oval 72"/>
          <p:cNvSpPr/>
          <p:nvPr userDrawn="1"/>
        </p:nvSpPr>
        <p:spPr>
          <a:xfrm>
            <a:off x="9335364" y="2112580"/>
            <a:ext cx="848697" cy="794330"/>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cxnSp>
        <p:nvCxnSpPr>
          <p:cNvPr id="17" name="Straight Connector 73"/>
          <p:cNvCxnSpPr>
            <a:stCxn id="9" idx="0"/>
            <a:endCxn id="16" idx="0"/>
          </p:cNvCxnSpPr>
          <p:nvPr userDrawn="1"/>
        </p:nvCxnSpPr>
        <p:spPr>
          <a:xfrm flipH="1" flipV="1">
            <a:off x="9759712" y="2509745"/>
            <a:ext cx="5" cy="1385641"/>
          </a:xfrm>
          <a:prstGeom prst="straightConnector1">
            <a:avLst/>
          </a:prstGeom>
          <a:ln w="25400">
            <a:solidFill>
              <a:srgbClr val="0069B4"/>
            </a:solidFill>
            <a:miter/>
          </a:ln>
        </p:spPr>
      </p:cxnSp>
      <p:sp>
        <p:nvSpPr>
          <p:cNvPr id="18" name="Oval 76"/>
          <p:cNvSpPr/>
          <p:nvPr userDrawn="1"/>
        </p:nvSpPr>
        <p:spPr>
          <a:xfrm>
            <a:off x="4049105" y="4859415"/>
            <a:ext cx="848697" cy="794330"/>
          </a:xfrm>
          <a:prstGeom prst="ellipse">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solidFill>
                <a:srgbClr val="F4C646"/>
              </a:solidFill>
            </a:endParaRPr>
          </a:p>
        </p:txBody>
      </p:sp>
      <p:cxnSp>
        <p:nvCxnSpPr>
          <p:cNvPr id="19" name="Straight Connector 77"/>
          <p:cNvCxnSpPr>
            <a:stCxn id="18" idx="0"/>
          </p:cNvCxnSpPr>
          <p:nvPr userDrawn="1"/>
        </p:nvCxnSpPr>
        <p:spPr>
          <a:xfrm flipV="1">
            <a:off x="4473454" y="3837307"/>
            <a:ext cx="1" cy="1022107"/>
          </a:xfrm>
          <a:prstGeom prst="straightConnector1">
            <a:avLst/>
          </a:prstGeom>
          <a:ln w="25400">
            <a:solidFill>
              <a:srgbClr val="183254"/>
            </a:solidFill>
            <a:miter/>
          </a:ln>
        </p:spPr>
      </p:cxnSp>
      <p:sp>
        <p:nvSpPr>
          <p:cNvPr id="20" name="Oval 80"/>
          <p:cNvSpPr/>
          <p:nvPr userDrawn="1"/>
        </p:nvSpPr>
        <p:spPr>
          <a:xfrm>
            <a:off x="7560837" y="4859415"/>
            <a:ext cx="848697" cy="794330"/>
          </a:xfrm>
          <a:prstGeom prst="ellipse">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cxnSp>
        <p:nvCxnSpPr>
          <p:cNvPr id="21" name="Straight Connector 81"/>
          <p:cNvCxnSpPr>
            <a:stCxn id="20" idx="0"/>
            <a:endCxn id="11" idx="0"/>
          </p:cNvCxnSpPr>
          <p:nvPr userDrawn="1"/>
        </p:nvCxnSpPr>
        <p:spPr>
          <a:xfrm flipV="1">
            <a:off x="7985186" y="3837307"/>
            <a:ext cx="1255" cy="1022107"/>
          </a:xfrm>
          <a:prstGeom prst="straightConnector1">
            <a:avLst/>
          </a:prstGeom>
          <a:ln w="25400">
            <a:solidFill>
              <a:srgbClr val="FCC002"/>
            </a:solidFill>
            <a:miter/>
          </a:ln>
        </p:spPr>
      </p:cxnSp>
      <p:sp>
        <p:nvSpPr>
          <p:cNvPr id="32" name="Rectangle 59"/>
          <p:cNvSpPr/>
          <p:nvPr userDrawn="1"/>
        </p:nvSpPr>
        <p:spPr>
          <a:xfrm>
            <a:off x="3594066" y="3829971"/>
            <a:ext cx="1774525" cy="116156"/>
          </a:xfrm>
          <a:prstGeom prst="rect">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p>
        </p:txBody>
      </p:sp>
      <p:sp>
        <p:nvSpPr>
          <p:cNvPr id="33" name="Rectangle 59"/>
          <p:cNvSpPr/>
          <p:nvPr userDrawn="1"/>
        </p:nvSpPr>
        <p:spPr>
          <a:xfrm>
            <a:off x="1818289" y="3829971"/>
            <a:ext cx="1774525" cy="116156"/>
          </a:xfrm>
          <a:prstGeom prst="rect">
            <a:avLst/>
          </a:prstGeom>
          <a:solidFill>
            <a:srgbClr val="0069B4"/>
          </a:solidFill>
          <a:ln w="12700">
            <a:miter lim="400000"/>
          </a:ln>
        </p:spPr>
        <p:txBody>
          <a:bodyPr lIns="65023" tIns="65023" rIns="65023" bIns="65023" anchor="ctr"/>
          <a:lstStyle/>
          <a:p>
            <a:pPr algn="ctr">
              <a:defRPr sz="1800">
                <a:solidFill>
                  <a:srgbClr val="FFFFFF"/>
                </a:solidFill>
              </a:defRPr>
            </a:pPr>
            <a:endParaRPr/>
          </a:p>
        </p:txBody>
      </p:sp>
      <p:sp>
        <p:nvSpPr>
          <p:cNvPr id="22" name="Rectangle">
            <a:extLst>
              <a:ext uri="{FF2B5EF4-FFF2-40B4-BE49-F238E27FC236}">
                <a16:creationId xmlns:a16="http://schemas.microsoft.com/office/drawing/2014/main" id="{AA509E63-55CD-40EB-85AD-92344A66B7D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23" name="Picture 22">
            <a:extLst>
              <a:ext uri="{FF2B5EF4-FFF2-40B4-BE49-F238E27FC236}">
                <a16:creationId xmlns:a16="http://schemas.microsoft.com/office/drawing/2014/main" id="{7156F82B-0653-4C84-95C0-C657FF2E425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218907216"/>
      </p:ext>
    </p:extLst>
  </p:cSld>
  <p:clrMap bg1="lt1" tx1="dk1" bg2="lt2" tx2="dk2" accent1="accent1" accent2="accent2" accent3="accent3" accent4="accent4" accent5="accent5" accent6="accent6" hlink="hlink" folHlink="folHlink"/>
  <p:sldLayoutIdLst>
    <p:sldLayoutId id="214748370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3FE81-0D90-4272-BC39-C055F7743ABF}"/>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4" name="Rectangle">
            <a:extLst>
              <a:ext uri="{FF2B5EF4-FFF2-40B4-BE49-F238E27FC236}">
                <a16:creationId xmlns:a16="http://schemas.microsoft.com/office/drawing/2014/main" id="{EB2C2B3B-334A-4D6A-B56D-1C2D00B9E44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847192923"/>
      </p:ext>
    </p:extLst>
  </p:cSld>
  <p:clrMap bg1="lt1" tx1="dk1" bg2="lt2" tx2="dk2" accent1="accent1" accent2="accent2" accent3="accent3" accent4="accent4" accent5="accent5" accent6="accent6" hlink="hlink" folHlink="folHlink"/>
  <p:sldLayoutIdLst>
    <p:sldLayoutId id="2147483704" r:id="rId1"/>
    <p:sldLayoutId id="2147483713" r:id="rId2"/>
    <p:sldLayoutId id="2147483694" r:id="rId3"/>
    <p:sldLayoutId id="2147483714" r:id="rId4"/>
    <p:sldLayoutId id="2147483695" r:id="rId5"/>
    <p:sldLayoutId id="214748369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01949" y="362662"/>
            <a:ext cx="1692368" cy="805623"/>
          </a:xfrm>
          <a:prstGeom prst="rect">
            <a:avLst/>
          </a:prstGeom>
        </p:spPr>
      </p:pic>
      <p:sp>
        <p:nvSpPr>
          <p:cNvPr id="4" name="Rectangle">
            <a:extLst>
              <a:ext uri="{FF2B5EF4-FFF2-40B4-BE49-F238E27FC236}">
                <a16:creationId xmlns:a16="http://schemas.microsoft.com/office/drawing/2014/main" id="{31C4609B-4DB2-4730-BF27-120777E420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5" name="Picture 4">
            <a:extLst>
              <a:ext uri="{FF2B5EF4-FFF2-40B4-BE49-F238E27FC236}">
                <a16:creationId xmlns:a16="http://schemas.microsoft.com/office/drawing/2014/main" id="{A98383C4-C2B5-4C73-B449-6D166856C7A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4198213631"/>
      </p:ext>
    </p:extLst>
  </p:cSld>
  <p:clrMap bg1="lt1" tx1="dk1" bg2="lt2" tx2="dk2" accent1="accent1" accent2="accent2" accent3="accent3" accent4="accent4" accent5="accent5" accent6="accent6" hlink="hlink" folHlink="folHlink"/>
  <p:sldLayoutIdLst>
    <p:sldLayoutId id="2147483698" r:id="rId1"/>
    <p:sldLayoutId id="2147483701"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8.jpg"/><Relationship Id="rId4" Type="http://schemas.openxmlformats.org/officeDocument/2006/relationships/hyperlink" Target="http://www.ocean-ops.org/reportca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image" Target="../media/image31.jpg"/><Relationship Id="rId1" Type="http://schemas.openxmlformats.org/officeDocument/2006/relationships/slideLayout" Target="../slideLayouts/slideLayout9.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unesdoc.unesco.org/ark:/48223/pf0000373566.locale=en" TargetMode="External"/><Relationship Id="rId2" Type="http://schemas.openxmlformats.org/officeDocument/2006/relationships/hyperlink" Target="https://unesdoc.unesco.org/ark:/48223/pf0000246981" TargetMode="Externa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catalogue.odis.org/" TargetMode="External"/><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ei.noaa.gov/products/world-ocean-database" TargetMode="External"/><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hyperlink" Target="https://www.ncei.noaa.gov/products/world-ocean-atla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www.obis.org/" TargetMode="Externa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tif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3.tiff"/><Relationship Id="rId5" Type="http://schemas.openxmlformats.org/officeDocument/2006/relationships/hyperlink" Target="http://www.obis.org/" TargetMode="Externa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74.emf"/><Relationship Id="rId5" Type="http://schemas.openxmlformats.org/officeDocument/2006/relationships/image" Target="../media/image73.jpe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image" Target="../media/image77.tif"/><Relationship Id="rId4" Type="http://schemas.openxmlformats.org/officeDocument/2006/relationships/image" Target="../media/image76.tif"/></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9.png"/><Relationship Id="rId7" Type="http://schemas.openxmlformats.org/officeDocument/2006/relationships/diagramLayout" Target="../diagrams/layout1.xml"/><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101.png"/><Relationship Id="rId5" Type="http://schemas.openxmlformats.org/officeDocument/2006/relationships/image" Target="../media/image90.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8569" y="2311568"/>
            <a:ext cx="5628464" cy="1754326"/>
          </a:xfrm>
          <a:prstGeom prst="rect">
            <a:avLst/>
          </a:prstGeom>
        </p:spPr>
        <p:txBody>
          <a:bodyPr wrap="none">
            <a:spAutoFit/>
          </a:bodyPr>
          <a:lstStyle/>
          <a:p>
            <a:r>
              <a:rPr lang="en-BE" sz="3600" dirty="0">
                <a:solidFill>
                  <a:schemeClr val="bg1"/>
                </a:solidFill>
              </a:rPr>
              <a:t>International Oceanographic </a:t>
            </a:r>
            <a:br>
              <a:rPr lang="en-BE" sz="3600" dirty="0">
                <a:solidFill>
                  <a:schemeClr val="bg1"/>
                </a:solidFill>
              </a:rPr>
            </a:br>
            <a:r>
              <a:rPr lang="en-BE" sz="3600" dirty="0">
                <a:solidFill>
                  <a:schemeClr val="bg1"/>
                </a:solidFill>
              </a:rPr>
              <a:t>Data and Information </a:t>
            </a:r>
            <a:br>
              <a:rPr lang="en-BE" sz="3600" dirty="0">
                <a:solidFill>
                  <a:schemeClr val="bg1"/>
                </a:solidFill>
              </a:rPr>
            </a:br>
            <a:r>
              <a:rPr lang="en-BE" sz="3600" dirty="0">
                <a:solidFill>
                  <a:schemeClr val="bg1"/>
                </a:solidFill>
              </a:rPr>
              <a:t>Exchange (IODE)</a:t>
            </a:r>
          </a:p>
        </p:txBody>
      </p:sp>
      <p:sp>
        <p:nvSpPr>
          <p:cNvPr id="5" name="Rectangle 4"/>
          <p:cNvSpPr/>
          <p:nvPr/>
        </p:nvSpPr>
        <p:spPr>
          <a:xfrm>
            <a:off x="1670247" y="5207559"/>
            <a:ext cx="9079730" cy="400110"/>
          </a:xfrm>
          <a:prstGeom prst="rect">
            <a:avLst/>
          </a:prstGeom>
        </p:spPr>
        <p:txBody>
          <a:bodyPr wrap="none">
            <a:spAutoFit/>
          </a:bodyPr>
          <a:lstStyle/>
          <a:p>
            <a:pPr algn="ctr"/>
            <a:r>
              <a:rPr lang="en-US" sz="2000" b="1" dirty="0">
                <a:solidFill>
                  <a:schemeClr val="bg1"/>
                </a:solidFill>
                <a:latin typeface="Arial" panose="020B0604020202020204" pitchFamily="34" charset="0"/>
                <a:cs typeface="Arial" panose="020B0604020202020204" pitchFamily="34" charset="0"/>
              </a:rPr>
              <a:t>Peter Pissierssens, Head IOC Project Office for IODE, Oostende, Belgium</a:t>
            </a:r>
            <a:endParaRPr lang="fr-FR"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a:stretch/>
        </p:blipFill>
        <p:spPr>
          <a:xfrm>
            <a:off x="-644847" y="0"/>
            <a:ext cx="6740847" cy="6858000"/>
          </a:xfrm>
          <a:prstGeom prst="rect">
            <a:avLst/>
          </a:prstGeom>
          <a:noFill/>
          <a:ln>
            <a:noFill/>
          </a:ln>
        </p:spPr>
      </p:pic>
      <p:sp>
        <p:nvSpPr>
          <p:cNvPr id="135" name="Google Shape;135;p6"/>
          <p:cNvSpPr txBox="1"/>
          <p:nvPr/>
        </p:nvSpPr>
        <p:spPr>
          <a:xfrm>
            <a:off x="4584355" y="262212"/>
            <a:ext cx="5873136" cy="1425542"/>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2400" b="1" i="0" u="none" strike="noStrike" cap="none" dirty="0">
                <a:solidFill>
                  <a:schemeClr val="dk2"/>
                </a:solidFill>
                <a:latin typeface="Arial"/>
                <a:ea typeface="Arial"/>
                <a:cs typeface="Arial"/>
                <a:sym typeface="Arial"/>
              </a:rPr>
              <a:t>The Global Ocean Observing System</a:t>
            </a:r>
          </a:p>
          <a:p>
            <a:pPr marL="0" marR="0" lvl="0" indent="0" algn="r" rtl="0">
              <a:spcBef>
                <a:spcPts val="0"/>
              </a:spcBef>
              <a:spcAft>
                <a:spcPts val="0"/>
              </a:spcAft>
              <a:buNone/>
            </a:pPr>
            <a:r>
              <a:rPr lang="en-US" dirty="0">
                <a:solidFill>
                  <a:schemeClr val="tx1">
                    <a:lumMod val="50000"/>
                    <a:lumOff val="50000"/>
                  </a:schemeClr>
                </a:solidFill>
                <a:latin typeface="Arial"/>
                <a:cs typeface="Arial"/>
                <a:sym typeface="Arial"/>
              </a:rPr>
              <a:t>a key infrastructure for climate, </a:t>
            </a:r>
            <a:br>
              <a:rPr lang="en-US" dirty="0">
                <a:solidFill>
                  <a:schemeClr val="tx1">
                    <a:lumMod val="50000"/>
                    <a:lumOff val="50000"/>
                  </a:schemeClr>
                </a:solidFill>
                <a:latin typeface="Arial"/>
                <a:cs typeface="Arial"/>
                <a:sym typeface="Arial"/>
              </a:rPr>
            </a:br>
            <a:r>
              <a:rPr lang="en-US" dirty="0">
                <a:solidFill>
                  <a:schemeClr val="tx1">
                    <a:lumMod val="50000"/>
                    <a:lumOff val="50000"/>
                  </a:schemeClr>
                </a:solidFill>
                <a:latin typeface="Arial"/>
                <a:cs typeface="Arial"/>
                <a:sym typeface="Arial"/>
              </a:rPr>
              <a:t>disaster risk reduction, and ocean health</a:t>
            </a:r>
            <a:endParaRPr dirty="0">
              <a:solidFill>
                <a:schemeClr val="tx1">
                  <a:lumMod val="50000"/>
                  <a:lumOff val="50000"/>
                </a:schemeClr>
              </a:solidFill>
            </a:endParaRPr>
          </a:p>
        </p:txBody>
      </p:sp>
      <p:sp>
        <p:nvSpPr>
          <p:cNvPr id="136" name="Google Shape;136;p6"/>
          <p:cNvSpPr/>
          <p:nvPr/>
        </p:nvSpPr>
        <p:spPr>
          <a:xfrm>
            <a:off x="8308857" y="6475826"/>
            <a:ext cx="381416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0070C0"/>
              </a:buClr>
              <a:buSzPts val="1400"/>
              <a:buFont typeface="Arial"/>
              <a:buNone/>
            </a:pPr>
            <a:r>
              <a:rPr lang="en-US" sz="1200" b="0" i="0" u="sng" strike="noStrike" cap="none" dirty="0">
                <a:solidFill>
                  <a:schemeClr val="tx1">
                    <a:lumMod val="50000"/>
                    <a:lumOff val="50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www.ocean-ops.org/reportcard</a:t>
            </a:r>
            <a:endParaRPr sz="1200" b="0" i="0" u="none" strike="noStrike" cap="none" dirty="0">
              <a:solidFill>
                <a:schemeClr val="tx1">
                  <a:lumMod val="50000"/>
                  <a:lumOff val="50000"/>
                </a:schemeClr>
              </a:solidFill>
              <a:latin typeface="Arial"/>
              <a:ea typeface="Arial"/>
              <a:cs typeface="Arial"/>
              <a:sym typeface="Arial"/>
            </a:endParaRPr>
          </a:p>
        </p:txBody>
      </p:sp>
      <p:pic>
        <p:nvPicPr>
          <p:cNvPr id="7" name="Google Shape;170;p9">
            <a:extLst>
              <a:ext uri="{FF2B5EF4-FFF2-40B4-BE49-F238E27FC236}">
                <a16:creationId xmlns:a16="http://schemas.microsoft.com/office/drawing/2014/main" id="{E28E28B5-0D27-AF4C-AF56-DC6B2E0AD7EB}"/>
              </a:ext>
            </a:extLst>
          </p:cNvPr>
          <p:cNvPicPr preferRelativeResize="0"/>
          <p:nvPr/>
        </p:nvPicPr>
        <p:blipFill rotWithShape="1">
          <a:blip r:embed="rId5">
            <a:alphaModFix/>
          </a:blip>
          <a:srcRect/>
          <a:stretch/>
        </p:blipFill>
        <p:spPr>
          <a:xfrm>
            <a:off x="6597120" y="3745811"/>
            <a:ext cx="4900443" cy="2581118"/>
          </a:xfrm>
          <a:prstGeom prst="rect">
            <a:avLst/>
          </a:prstGeom>
          <a:noFill/>
          <a:ln>
            <a:noFill/>
          </a:ln>
        </p:spPr>
      </p:pic>
      <p:sp>
        <p:nvSpPr>
          <p:cNvPr id="13" name="Google Shape;216;p14">
            <a:extLst>
              <a:ext uri="{FF2B5EF4-FFF2-40B4-BE49-F238E27FC236}">
                <a16:creationId xmlns:a16="http://schemas.microsoft.com/office/drawing/2014/main" id="{6A184112-A171-6144-8028-157D0310A26E}"/>
              </a:ext>
            </a:extLst>
          </p:cNvPr>
          <p:cNvSpPr txBox="1"/>
          <p:nvPr/>
        </p:nvSpPr>
        <p:spPr>
          <a:xfrm>
            <a:off x="6582209" y="1956863"/>
            <a:ext cx="2472609" cy="1143000"/>
          </a:xfrm>
          <a:prstGeom prst="rect">
            <a:avLst/>
          </a:prstGeom>
          <a:noFill/>
          <a:ln>
            <a:noFill/>
          </a:ln>
        </p:spPr>
        <p:txBody>
          <a:bodyPr spcFirstLastPara="1" wrap="square" lIns="91425" tIns="45700" rIns="91425" bIns="45700" anchor="t" anchorCtr="0">
            <a:noAutofit/>
          </a:bodyPr>
          <a:lstStyle/>
          <a:p>
            <a:pPr>
              <a:buClr>
                <a:srgbClr val="000000"/>
              </a:buClr>
              <a:buSzPts val="3600"/>
              <a:buFont typeface="Arial"/>
              <a:buNone/>
            </a:pPr>
            <a:r>
              <a:rPr lang="en-US" sz="4000" b="1" kern="0" dirty="0">
                <a:solidFill>
                  <a:srgbClr val="D09200"/>
                </a:solidFill>
                <a:latin typeface="Arial"/>
                <a:ea typeface="Arial"/>
                <a:cs typeface="Arial"/>
                <a:sym typeface="Arial"/>
              </a:rPr>
              <a:t>7000+</a:t>
            </a:r>
            <a:r>
              <a:rPr lang="en-US" sz="1600" b="1" kern="0" dirty="0">
                <a:solidFill>
                  <a:srgbClr val="D09200"/>
                </a:solidFill>
                <a:latin typeface="Arial"/>
                <a:ea typeface="Arial"/>
                <a:cs typeface="Arial"/>
                <a:sym typeface="Arial"/>
              </a:rPr>
              <a:t> </a:t>
            </a:r>
            <a:endParaRPr sz="1100" kern="0" dirty="0">
              <a:solidFill>
                <a:srgbClr val="D09200"/>
              </a:solidFill>
              <a:latin typeface="Arial"/>
              <a:cs typeface="Arial"/>
              <a:sym typeface="Arial"/>
            </a:endParaRPr>
          </a:p>
          <a:p>
            <a:pPr>
              <a:spcBef>
                <a:spcPts val="400"/>
              </a:spcBef>
              <a:buClr>
                <a:srgbClr val="000000"/>
              </a:buClr>
              <a:buSzPts val="2000"/>
              <a:buFont typeface="Arial"/>
              <a:buNone/>
            </a:pPr>
            <a:r>
              <a:rPr lang="en-US" sz="1600" i="1" kern="0" dirty="0">
                <a:solidFill>
                  <a:srgbClr val="D09200"/>
                </a:solidFill>
                <a:latin typeface="Arial"/>
                <a:ea typeface="Arial"/>
                <a:cs typeface="Arial"/>
                <a:sym typeface="Arial"/>
              </a:rPr>
              <a:t>observing platforms</a:t>
            </a:r>
            <a:endParaRPr sz="1100" b="1" i="1" kern="0" dirty="0">
              <a:solidFill>
                <a:srgbClr val="D09200"/>
              </a:solidFill>
              <a:latin typeface="Arial"/>
              <a:cs typeface="Arial"/>
              <a:sym typeface="Arial"/>
            </a:endParaRPr>
          </a:p>
        </p:txBody>
      </p:sp>
      <p:sp>
        <p:nvSpPr>
          <p:cNvPr id="14" name="Google Shape;218;p14">
            <a:extLst>
              <a:ext uri="{FF2B5EF4-FFF2-40B4-BE49-F238E27FC236}">
                <a16:creationId xmlns:a16="http://schemas.microsoft.com/office/drawing/2014/main" id="{7C0D6618-5B34-B24A-8BDA-B1B075B82490}"/>
              </a:ext>
            </a:extLst>
          </p:cNvPr>
          <p:cNvSpPr txBox="1"/>
          <p:nvPr/>
        </p:nvSpPr>
        <p:spPr>
          <a:xfrm>
            <a:off x="7914663" y="2165451"/>
            <a:ext cx="3582900" cy="902300"/>
          </a:xfrm>
          <a:prstGeom prst="rect">
            <a:avLst/>
          </a:prstGeom>
          <a:noFill/>
          <a:ln>
            <a:noFill/>
          </a:ln>
        </p:spPr>
        <p:txBody>
          <a:bodyPr spcFirstLastPara="1" wrap="square" lIns="91425" tIns="45700" rIns="91425" bIns="45700" anchor="t" anchorCtr="0">
            <a:noAutofit/>
          </a:bodyPr>
          <a:lstStyle/>
          <a:p>
            <a:pPr algn="r">
              <a:buClr>
                <a:srgbClr val="000000"/>
              </a:buClr>
              <a:buSzPts val="3600"/>
              <a:buFont typeface="Arial"/>
              <a:buNone/>
            </a:pPr>
            <a:r>
              <a:rPr lang="en-US" sz="2800" b="1" kern="0" dirty="0">
                <a:solidFill>
                  <a:srgbClr val="D09200"/>
                </a:solidFill>
                <a:latin typeface="Arial"/>
                <a:ea typeface="Arial"/>
                <a:cs typeface="Arial"/>
                <a:sym typeface="Arial"/>
              </a:rPr>
              <a:t>    86</a:t>
            </a:r>
            <a:r>
              <a:rPr lang="en-US" sz="1600" b="1" kern="0" dirty="0">
                <a:solidFill>
                  <a:srgbClr val="D09200"/>
                </a:solidFill>
                <a:latin typeface="Arial"/>
                <a:ea typeface="Arial"/>
                <a:cs typeface="Arial"/>
                <a:sym typeface="Arial"/>
              </a:rPr>
              <a:t> </a:t>
            </a:r>
            <a:br>
              <a:rPr lang="en-US" sz="1600" b="1" kern="0" dirty="0">
                <a:solidFill>
                  <a:srgbClr val="D09200"/>
                </a:solidFill>
                <a:latin typeface="Arial"/>
                <a:ea typeface="Arial"/>
                <a:cs typeface="Arial"/>
                <a:sym typeface="Arial"/>
              </a:rPr>
            </a:br>
            <a:r>
              <a:rPr lang="en-US" sz="1600" i="1" kern="0" dirty="0">
                <a:solidFill>
                  <a:srgbClr val="D09200"/>
                </a:solidFill>
                <a:latin typeface="Arial"/>
                <a:ea typeface="Arial"/>
                <a:cs typeface="Arial"/>
                <a:sym typeface="Arial"/>
              </a:rPr>
              <a:t>Member States contributing</a:t>
            </a:r>
            <a:endParaRPr sz="1100" i="1" kern="0" dirty="0">
              <a:solidFill>
                <a:srgbClr val="D09200"/>
              </a:solidFill>
              <a:latin typeface="Arial"/>
              <a:cs typeface="Arial"/>
              <a:sym typeface="Arial"/>
            </a:endParaRPr>
          </a:p>
        </p:txBody>
      </p:sp>
      <p:sp>
        <p:nvSpPr>
          <p:cNvPr id="15" name="Google Shape;221;p14">
            <a:extLst>
              <a:ext uri="{FF2B5EF4-FFF2-40B4-BE49-F238E27FC236}">
                <a16:creationId xmlns:a16="http://schemas.microsoft.com/office/drawing/2014/main" id="{96BEB191-FD58-AF49-8095-CB451B7F039C}"/>
              </a:ext>
            </a:extLst>
          </p:cNvPr>
          <p:cNvSpPr txBox="1"/>
          <p:nvPr/>
        </p:nvSpPr>
        <p:spPr>
          <a:xfrm>
            <a:off x="9201535" y="5036370"/>
            <a:ext cx="2028808" cy="1270830"/>
          </a:xfrm>
          <a:prstGeom prst="rect">
            <a:avLst/>
          </a:prstGeom>
          <a:noFill/>
          <a:ln>
            <a:noFill/>
          </a:ln>
        </p:spPr>
        <p:txBody>
          <a:bodyPr spcFirstLastPara="1" wrap="square" lIns="91425" tIns="45700" rIns="91425" bIns="45700" anchor="t" anchorCtr="0">
            <a:noAutofit/>
          </a:bodyPr>
          <a:lstStyle/>
          <a:p>
            <a:pPr algn="r">
              <a:buClr>
                <a:srgbClr val="000000"/>
              </a:buClr>
              <a:buSzPts val="3600"/>
              <a:buFont typeface="Arial"/>
              <a:buNone/>
            </a:pPr>
            <a:r>
              <a:rPr lang="en-US" sz="2800" b="1" kern="0" dirty="0">
                <a:solidFill>
                  <a:srgbClr val="FF0000"/>
                </a:solidFill>
                <a:latin typeface="Arial"/>
                <a:cs typeface="Arial"/>
                <a:sym typeface="Arial"/>
              </a:rPr>
              <a:t>	-10%</a:t>
            </a:r>
            <a:r>
              <a:rPr lang="en-US" sz="1600" b="1" kern="0" dirty="0">
                <a:solidFill>
                  <a:srgbClr val="FF0000"/>
                </a:solidFill>
                <a:latin typeface="Arial"/>
                <a:ea typeface="Arial"/>
                <a:cs typeface="Arial"/>
                <a:sym typeface="Arial"/>
              </a:rPr>
              <a:t> </a:t>
            </a:r>
          </a:p>
          <a:p>
            <a:pPr algn="r">
              <a:buClr>
                <a:srgbClr val="000000"/>
              </a:buClr>
              <a:buSzPts val="3600"/>
              <a:buFont typeface="Arial"/>
              <a:buNone/>
            </a:pPr>
            <a:r>
              <a:rPr lang="en-US" sz="1600" i="1" kern="0" dirty="0">
                <a:solidFill>
                  <a:srgbClr val="FF0000"/>
                </a:solidFill>
                <a:latin typeface="Arial"/>
                <a:cs typeface="Arial"/>
                <a:sym typeface="Arial"/>
              </a:rPr>
              <a:t>reduction in data flow from Covid-19 restrictions</a:t>
            </a:r>
            <a:endParaRPr sz="1100" i="1" kern="0" dirty="0">
              <a:solidFill>
                <a:srgbClr val="FF0000"/>
              </a:solidFill>
              <a:latin typeface="Arial"/>
              <a:cs typeface="Arial"/>
              <a:sym typeface="Arial"/>
            </a:endParaRPr>
          </a:p>
        </p:txBody>
      </p:sp>
      <p:sp>
        <p:nvSpPr>
          <p:cNvPr id="2" name="TextBox 1">
            <a:extLst>
              <a:ext uri="{FF2B5EF4-FFF2-40B4-BE49-F238E27FC236}">
                <a16:creationId xmlns:a16="http://schemas.microsoft.com/office/drawing/2014/main" id="{35FC98E3-BB83-E54C-A091-BF2B012B64A8}"/>
              </a:ext>
            </a:extLst>
          </p:cNvPr>
          <p:cNvSpPr txBox="1"/>
          <p:nvPr/>
        </p:nvSpPr>
        <p:spPr>
          <a:xfrm>
            <a:off x="9037210" y="1651985"/>
            <a:ext cx="2714171" cy="369332"/>
          </a:xfrm>
          <a:prstGeom prst="rect">
            <a:avLst/>
          </a:prstGeom>
          <a:noFill/>
        </p:spPr>
        <p:txBody>
          <a:bodyPr wrap="square" rtlCol="0">
            <a:spAutoFit/>
          </a:bodyPr>
          <a:lstStyle/>
          <a:p>
            <a:r>
              <a:rPr lang="en-GB" dirty="0"/>
              <a:t>S</a:t>
            </a:r>
            <a:r>
              <a:rPr lang="en-BE" dirty="0"/>
              <a:t>tarted 1991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7"/>
          <p:cNvPicPr preferRelativeResize="0"/>
          <p:nvPr/>
        </p:nvPicPr>
        <p:blipFill rotWithShape="1">
          <a:blip r:embed="rId3">
            <a:alphaModFix/>
          </a:blip>
          <a:srcRect/>
          <a:stretch/>
        </p:blipFill>
        <p:spPr>
          <a:xfrm>
            <a:off x="5506160" y="1094250"/>
            <a:ext cx="6656962" cy="5763750"/>
          </a:xfrm>
          <a:prstGeom prst="rect">
            <a:avLst/>
          </a:prstGeom>
          <a:noFill/>
          <a:ln>
            <a:noFill/>
          </a:ln>
        </p:spPr>
      </p:pic>
      <p:sp>
        <p:nvSpPr>
          <p:cNvPr id="334" name="Google Shape;334;p27"/>
          <p:cNvSpPr txBox="1"/>
          <p:nvPr/>
        </p:nvSpPr>
        <p:spPr>
          <a:xfrm>
            <a:off x="7403416" y="618912"/>
            <a:ext cx="171072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70C0"/>
                </a:solidFill>
                <a:effectLst/>
                <a:uLnTx/>
                <a:uFillTx/>
                <a:latin typeface="Arial"/>
                <a:ea typeface="Arial"/>
                <a:cs typeface="Arial"/>
                <a:sym typeface="Arial"/>
              </a:rPr>
              <a:t>goosocean.org</a:t>
            </a:r>
            <a:endParaRPr kumimoji="0" sz="1800" b="0" i="0" u="none" strike="noStrike" kern="0" cap="none" spc="0" normalizeH="0" baseline="0" noProof="0" dirty="0">
              <a:ln>
                <a:noFill/>
              </a:ln>
              <a:solidFill>
                <a:srgbClr val="0070C0"/>
              </a:solidFill>
              <a:effectLst/>
              <a:uLnTx/>
              <a:uFillTx/>
              <a:latin typeface="Arial"/>
              <a:ea typeface="Arial"/>
              <a:cs typeface="Arial"/>
              <a:sym typeface="Arial"/>
            </a:endParaRPr>
          </a:p>
        </p:txBody>
      </p:sp>
      <p:sp>
        <p:nvSpPr>
          <p:cNvPr id="5" name="Google Shape;135;p6">
            <a:extLst>
              <a:ext uri="{FF2B5EF4-FFF2-40B4-BE49-F238E27FC236}">
                <a16:creationId xmlns:a16="http://schemas.microsoft.com/office/drawing/2014/main" id="{FC364C97-AEB6-D54A-923C-F100D2F617C9}"/>
              </a:ext>
            </a:extLst>
          </p:cNvPr>
          <p:cNvSpPr txBox="1"/>
          <p:nvPr/>
        </p:nvSpPr>
        <p:spPr>
          <a:xfrm>
            <a:off x="418600" y="-85457"/>
            <a:ext cx="5826865" cy="1408738"/>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400" b="1" i="0" u="none" strike="noStrike" cap="none" dirty="0">
                <a:solidFill>
                  <a:schemeClr val="dk2"/>
                </a:solidFill>
                <a:latin typeface="Arial"/>
                <a:ea typeface="Arial"/>
                <a:cs typeface="Arial"/>
                <a:sym typeface="Arial"/>
              </a:rPr>
              <a:t>The Global Ocean Observing System</a:t>
            </a:r>
          </a:p>
          <a:p>
            <a:pPr marL="0" marR="0" lvl="0" indent="0" rtl="0">
              <a:spcBef>
                <a:spcPts val="0"/>
              </a:spcBef>
              <a:spcAft>
                <a:spcPts val="0"/>
              </a:spcAft>
              <a:buNone/>
            </a:pPr>
            <a:r>
              <a:rPr lang="en-US" dirty="0">
                <a:solidFill>
                  <a:schemeClr val="tx1">
                    <a:lumMod val="50000"/>
                    <a:lumOff val="50000"/>
                  </a:schemeClr>
                </a:solidFill>
                <a:latin typeface="Arial"/>
                <a:cs typeface="Arial"/>
                <a:sym typeface="Arial"/>
              </a:rPr>
              <a:t>a key infrastructure for climate, </a:t>
            </a:r>
            <a:br>
              <a:rPr lang="en-US" dirty="0">
                <a:solidFill>
                  <a:schemeClr val="tx1">
                    <a:lumMod val="50000"/>
                    <a:lumOff val="50000"/>
                  </a:schemeClr>
                </a:solidFill>
                <a:latin typeface="Arial"/>
                <a:cs typeface="Arial"/>
                <a:sym typeface="Arial"/>
              </a:rPr>
            </a:br>
            <a:r>
              <a:rPr lang="en-US" dirty="0">
                <a:solidFill>
                  <a:schemeClr val="tx1">
                    <a:lumMod val="50000"/>
                    <a:lumOff val="50000"/>
                  </a:schemeClr>
                </a:solidFill>
                <a:latin typeface="Arial"/>
                <a:cs typeface="Arial"/>
                <a:sym typeface="Arial"/>
              </a:rPr>
              <a:t>disaster risk reduction, and ocean health</a:t>
            </a:r>
            <a:endParaRPr dirty="0">
              <a:solidFill>
                <a:schemeClr val="tx1">
                  <a:lumMod val="50000"/>
                  <a:lumOff val="50000"/>
                </a:schemeClr>
              </a:solidFill>
            </a:endParaRPr>
          </a:p>
        </p:txBody>
      </p:sp>
      <p:pic>
        <p:nvPicPr>
          <p:cNvPr id="3" name="Picture 2">
            <a:extLst>
              <a:ext uri="{FF2B5EF4-FFF2-40B4-BE49-F238E27FC236}">
                <a16:creationId xmlns:a16="http://schemas.microsoft.com/office/drawing/2014/main" id="{5F822579-900A-2F4C-99B7-649DDF8B556E}"/>
              </a:ext>
            </a:extLst>
          </p:cNvPr>
          <p:cNvPicPr>
            <a:picLocks noChangeAspect="1"/>
          </p:cNvPicPr>
          <p:nvPr/>
        </p:nvPicPr>
        <p:blipFill>
          <a:blip r:embed="rId4"/>
          <a:stretch>
            <a:fillRect/>
          </a:stretch>
        </p:blipFill>
        <p:spPr>
          <a:xfrm>
            <a:off x="-553126" y="1094251"/>
            <a:ext cx="8492439" cy="558295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sp>
        <p:nvSpPr>
          <p:cNvPr id="2" name="TextBox 1">
            <a:extLst>
              <a:ext uri="{FF2B5EF4-FFF2-40B4-BE49-F238E27FC236}">
                <a16:creationId xmlns:a16="http://schemas.microsoft.com/office/drawing/2014/main" id="{0AF08CAC-055A-DA5C-C7E8-E6D397DA375F}"/>
              </a:ext>
            </a:extLst>
          </p:cNvPr>
          <p:cNvSpPr txBox="1"/>
          <p:nvPr/>
        </p:nvSpPr>
        <p:spPr>
          <a:xfrm>
            <a:off x="2032000" y="2065867"/>
            <a:ext cx="8060267"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7200" b="0" i="0" u="none" strike="noStrike" cap="none" spc="0" normalizeH="0" baseline="0" dirty="0">
                <a:ln>
                  <a:noFill/>
                </a:ln>
                <a:solidFill>
                  <a:srgbClr val="000000"/>
                </a:solidFill>
                <a:effectLst/>
                <a:uFillTx/>
                <a:latin typeface="+mn-lt"/>
                <a:ea typeface="+mn-ea"/>
                <a:cs typeface="+mn-cs"/>
                <a:sym typeface="Roboto"/>
              </a:rPr>
              <a:t>Tsunami warning and mitigation</a:t>
            </a:r>
          </a:p>
        </p:txBody>
      </p:sp>
    </p:spTree>
    <p:extLst>
      <p:ext uri="{BB962C8B-B14F-4D97-AF65-F5344CB8AC3E}">
        <p14:creationId xmlns:p14="http://schemas.microsoft.com/office/powerpoint/2010/main" val="25390365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636645" y="204978"/>
            <a:ext cx="5997575" cy="635000"/>
          </a:xfrm>
          <a:prstGeom prst="rect">
            <a:avLst/>
          </a:prstGeom>
        </p:spPr>
        <p:txBody>
          <a:bodyPr vert="horz" wrap="square" lIns="0" tIns="12065" rIns="0" bIns="0" rtlCol="0">
            <a:spAutoFit/>
          </a:bodyPr>
          <a:lstStyle/>
          <a:p>
            <a:pPr marL="12700">
              <a:lnSpc>
                <a:spcPct val="100000"/>
              </a:lnSpc>
              <a:spcBef>
                <a:spcPts val="95"/>
              </a:spcBef>
            </a:pPr>
            <a:r>
              <a:rPr sz="4000" b="1" spc="-185" dirty="0">
                <a:solidFill>
                  <a:srgbClr val="1F4663"/>
                </a:solidFill>
                <a:latin typeface="Arial"/>
                <a:cs typeface="Arial"/>
              </a:rPr>
              <a:t>Tsunami </a:t>
            </a:r>
            <a:r>
              <a:rPr sz="4000" b="1" spc="-160" dirty="0">
                <a:solidFill>
                  <a:srgbClr val="1F4663"/>
                </a:solidFill>
                <a:latin typeface="Arial"/>
                <a:cs typeface="Arial"/>
              </a:rPr>
              <a:t>Warning</a:t>
            </a:r>
            <a:r>
              <a:rPr sz="4000" b="1" spc="-505" dirty="0">
                <a:solidFill>
                  <a:srgbClr val="1F4663"/>
                </a:solidFill>
                <a:latin typeface="Arial"/>
                <a:cs typeface="Arial"/>
              </a:rPr>
              <a:t> </a:t>
            </a:r>
            <a:r>
              <a:rPr sz="4000" b="1" spc="-145" dirty="0">
                <a:solidFill>
                  <a:srgbClr val="1F4663"/>
                </a:solidFill>
                <a:latin typeface="Arial"/>
                <a:cs typeface="Arial"/>
              </a:rPr>
              <a:t>Services</a:t>
            </a:r>
            <a:endParaRPr sz="4000">
              <a:latin typeface="Arial"/>
              <a:cs typeface="Arial"/>
            </a:endParaRPr>
          </a:p>
        </p:txBody>
      </p:sp>
      <p:sp>
        <p:nvSpPr>
          <p:cNvPr id="5" name="object 5"/>
          <p:cNvSpPr txBox="1"/>
          <p:nvPr/>
        </p:nvSpPr>
        <p:spPr>
          <a:xfrm>
            <a:off x="3491041" y="917932"/>
            <a:ext cx="6760393" cy="5547673"/>
          </a:xfrm>
          <a:prstGeom prst="rect">
            <a:avLst/>
          </a:prstGeom>
        </p:spPr>
        <p:txBody>
          <a:bodyPr vert="horz" wrap="square" lIns="0" tIns="88900" rIns="0" bIns="0" rtlCol="0">
            <a:spAutoFit/>
          </a:bodyPr>
          <a:lstStyle/>
          <a:p>
            <a:pPr marL="431800" indent="-342900">
              <a:lnSpc>
                <a:spcPct val="100000"/>
              </a:lnSpc>
              <a:spcBef>
                <a:spcPts val="700"/>
              </a:spcBef>
              <a:spcAft>
                <a:spcPts val="1200"/>
              </a:spcAft>
              <a:buFont typeface="Arial"/>
              <a:buChar char="•"/>
              <a:tabLst>
                <a:tab pos="431165" algn="l"/>
                <a:tab pos="431800" algn="l"/>
              </a:tabLst>
            </a:pPr>
            <a:r>
              <a:rPr lang="en-US" sz="2000" b="1" spc="-25" dirty="0">
                <a:latin typeface="Arial"/>
                <a:cs typeface="Arial"/>
              </a:rPr>
              <a:t>Four Intergovernmental Groups coordinating basin-based Tsunami early Warning and Mitigation Systems, with a strong technical component (observations, modelling, forecasting) and reinforced preparedness and awareness </a:t>
            </a:r>
            <a:r>
              <a:rPr lang="en-US" sz="2000" b="1" spc="-25" dirty="0" err="1">
                <a:latin typeface="Arial"/>
                <a:cs typeface="Arial"/>
              </a:rPr>
              <a:t>programmes</a:t>
            </a:r>
            <a:r>
              <a:rPr lang="en-US" sz="2000" b="1" spc="-25" dirty="0">
                <a:latin typeface="Arial"/>
                <a:cs typeface="Arial"/>
              </a:rPr>
              <a:t>.</a:t>
            </a:r>
            <a:endParaRPr sz="2000" dirty="0">
              <a:latin typeface="Arial"/>
              <a:cs typeface="Arial"/>
            </a:endParaRPr>
          </a:p>
          <a:p>
            <a:pPr marL="431800" marR="93980" indent="-342900">
              <a:spcBef>
                <a:spcPts val="505"/>
              </a:spcBef>
              <a:spcAft>
                <a:spcPts val="1200"/>
              </a:spcAft>
              <a:buFont typeface="Arial"/>
              <a:buChar char="•"/>
              <a:tabLst>
                <a:tab pos="431165" algn="l"/>
                <a:tab pos="431800" algn="l"/>
              </a:tabLst>
            </a:pPr>
            <a:r>
              <a:rPr lang="en-US" sz="2000" b="1" spc="-5" dirty="0">
                <a:latin typeface="Arial"/>
                <a:cs typeface="Arial"/>
              </a:rPr>
              <a:t>Regular full-scale or table-top drills and exercises, in all basins: </a:t>
            </a:r>
            <a:r>
              <a:rPr sz="2000" b="1" spc="-5" dirty="0">
                <a:latin typeface="Arial"/>
                <a:cs typeface="Arial"/>
              </a:rPr>
              <a:t>CARIBE</a:t>
            </a:r>
            <a:r>
              <a:rPr lang="en-US" sz="2000" b="1" spc="-5" dirty="0">
                <a:latin typeface="Arial"/>
                <a:cs typeface="Arial"/>
              </a:rPr>
              <a:t> WAVE 20 &amp; 21</a:t>
            </a:r>
            <a:r>
              <a:rPr sz="2000" b="1" spc="-5" dirty="0">
                <a:latin typeface="Arial"/>
                <a:cs typeface="Arial"/>
              </a:rPr>
              <a:t>,</a:t>
            </a:r>
            <a:r>
              <a:rPr lang="en-US" sz="2000" b="1" spc="-5" dirty="0">
                <a:latin typeface="Arial"/>
                <a:cs typeface="Arial"/>
              </a:rPr>
              <a:t> </a:t>
            </a:r>
            <a:r>
              <a:rPr sz="2000" b="1" spc="-5" dirty="0">
                <a:latin typeface="Arial"/>
                <a:cs typeface="Arial"/>
              </a:rPr>
              <a:t>IOWave</a:t>
            </a:r>
            <a:r>
              <a:rPr lang="en-US" sz="2000" b="1" spc="-5" dirty="0">
                <a:latin typeface="Arial"/>
                <a:cs typeface="Arial"/>
              </a:rPr>
              <a:t>20</a:t>
            </a:r>
            <a:r>
              <a:rPr sz="2000" b="1" spc="-5" dirty="0">
                <a:latin typeface="Arial"/>
                <a:cs typeface="Arial"/>
              </a:rPr>
              <a:t>, </a:t>
            </a:r>
            <a:r>
              <a:rPr lang="en-US" sz="2000" b="1" spc="-5" dirty="0">
                <a:latin typeface="Arial"/>
                <a:cs typeface="Arial"/>
              </a:rPr>
              <a:t> </a:t>
            </a:r>
            <a:r>
              <a:rPr sz="2000" b="1" spc="-5" dirty="0">
                <a:latin typeface="Arial"/>
                <a:cs typeface="Arial"/>
              </a:rPr>
              <a:t>NEAMWave</a:t>
            </a:r>
            <a:r>
              <a:rPr lang="en-US" sz="2000" b="1" spc="-5" dirty="0">
                <a:latin typeface="Arial"/>
                <a:cs typeface="Arial"/>
              </a:rPr>
              <a:t>21 and PACWAVE20</a:t>
            </a:r>
          </a:p>
          <a:p>
            <a:pPr marL="431800" marR="93980" indent="-342900">
              <a:lnSpc>
                <a:spcPct val="100000"/>
              </a:lnSpc>
              <a:spcBef>
                <a:spcPts val="505"/>
              </a:spcBef>
              <a:spcAft>
                <a:spcPts val="1200"/>
              </a:spcAft>
              <a:buFont typeface="Arial"/>
              <a:buChar char="•"/>
              <a:tabLst>
                <a:tab pos="431165" algn="l"/>
                <a:tab pos="431800" algn="l"/>
              </a:tabLst>
            </a:pPr>
            <a:r>
              <a:rPr sz="2000" b="1" spc="-30" dirty="0">
                <a:latin typeface="Arial"/>
                <a:cs typeface="Arial"/>
              </a:rPr>
              <a:t>Tsunami</a:t>
            </a:r>
            <a:r>
              <a:rPr lang="en-US" sz="2000" b="1" spc="-30" dirty="0">
                <a:latin typeface="Arial"/>
                <a:cs typeface="Arial"/>
              </a:rPr>
              <a:t> </a:t>
            </a:r>
            <a:r>
              <a:rPr sz="2000" b="1" spc="-5" dirty="0">
                <a:latin typeface="Arial"/>
                <a:cs typeface="Arial"/>
              </a:rPr>
              <a:t>Service Provider</a:t>
            </a:r>
            <a:r>
              <a:rPr lang="en-US" sz="2000" b="1" spc="-5" dirty="0">
                <a:latin typeface="Arial"/>
                <a:cs typeface="Arial"/>
              </a:rPr>
              <a:t>s</a:t>
            </a:r>
            <a:r>
              <a:rPr sz="2000" b="1" spc="-5" dirty="0">
                <a:latin typeface="Arial"/>
                <a:cs typeface="Arial"/>
              </a:rPr>
              <a:t> (TSP) </a:t>
            </a:r>
            <a:r>
              <a:rPr lang="en-US" sz="2000" b="1" dirty="0">
                <a:latin typeface="Arial"/>
                <a:cs typeface="Arial"/>
              </a:rPr>
              <a:t>covering all basins to provide tsunami information (statements or threat information) to National Tsunami Warning </a:t>
            </a:r>
            <a:r>
              <a:rPr lang="en-US" sz="2000" b="1" dirty="0" err="1">
                <a:latin typeface="Arial"/>
                <a:cs typeface="Arial"/>
              </a:rPr>
              <a:t>Centres</a:t>
            </a:r>
            <a:r>
              <a:rPr lang="en-US" sz="2000" b="1" dirty="0">
                <a:latin typeface="Arial"/>
                <a:cs typeface="Arial"/>
              </a:rPr>
              <a:t> and/or Tsunami Warning Focal Points</a:t>
            </a:r>
            <a:endParaRPr lang="en-US" sz="2000" b="1" spc="-5" dirty="0">
              <a:latin typeface="Arial"/>
              <a:cs typeface="Arial"/>
            </a:endParaRPr>
          </a:p>
          <a:p>
            <a:pPr marL="431800" indent="-342900">
              <a:spcBef>
                <a:spcPts val="495"/>
              </a:spcBef>
              <a:spcAft>
                <a:spcPts val="1200"/>
              </a:spcAft>
              <a:buFont typeface="Arial"/>
              <a:buChar char="•"/>
              <a:tabLst>
                <a:tab pos="431165" algn="l"/>
                <a:tab pos="431800" algn="l"/>
              </a:tabLst>
            </a:pPr>
            <a:r>
              <a:rPr lang="en-US" sz="2000" b="1" spc="-10" dirty="0">
                <a:solidFill>
                  <a:srgbClr val="6F2F9F"/>
                </a:solidFill>
                <a:latin typeface="Arial"/>
                <a:cs typeface="Arial"/>
              </a:rPr>
              <a:t>World </a:t>
            </a:r>
            <a:r>
              <a:rPr lang="en-US" sz="2000" b="1" spc="-30" dirty="0">
                <a:solidFill>
                  <a:srgbClr val="6F2F9F"/>
                </a:solidFill>
                <a:latin typeface="Arial"/>
                <a:cs typeface="Arial"/>
              </a:rPr>
              <a:t>Tsunami </a:t>
            </a:r>
            <a:r>
              <a:rPr lang="en-US" sz="2000" b="1" spc="-5" dirty="0">
                <a:solidFill>
                  <a:srgbClr val="6F2F9F"/>
                </a:solidFill>
                <a:latin typeface="Arial"/>
                <a:cs typeface="Arial"/>
              </a:rPr>
              <a:t>Awareness Day </a:t>
            </a:r>
            <a:r>
              <a:rPr lang="en-US" sz="2000" b="1" spc="-35" dirty="0">
                <a:solidFill>
                  <a:srgbClr val="6F2F9F"/>
                </a:solidFill>
                <a:latin typeface="Arial"/>
                <a:cs typeface="Arial"/>
              </a:rPr>
              <a:t>(WTAD) </a:t>
            </a:r>
            <a:r>
              <a:rPr lang="en-US" sz="2000" b="1" dirty="0">
                <a:latin typeface="Arial"/>
                <a:cs typeface="Arial"/>
              </a:rPr>
              <a:t>–  </a:t>
            </a:r>
            <a:r>
              <a:rPr lang="en-US" sz="2000" b="1" spc="-5" dirty="0">
                <a:latin typeface="Arial"/>
                <a:cs typeface="Arial"/>
              </a:rPr>
              <a:t>5</a:t>
            </a:r>
            <a:r>
              <a:rPr lang="en-US" sz="2000" b="1" spc="-7" baseline="24305" dirty="0">
                <a:latin typeface="Arial"/>
                <a:cs typeface="Arial"/>
              </a:rPr>
              <a:t>th </a:t>
            </a:r>
            <a:r>
              <a:rPr lang="en-US" sz="2000" b="1" spc="-5" dirty="0">
                <a:latin typeface="Arial"/>
                <a:cs typeface="Arial"/>
              </a:rPr>
              <a:t>November each year: a joint effort with UNDRR</a:t>
            </a:r>
            <a:endParaRPr lang="en-US" sz="2000" dirty="0">
              <a:latin typeface="Arial"/>
              <a:cs typeface="Arial"/>
            </a:endParaRPr>
          </a:p>
          <a:p>
            <a:pPr marL="431800" indent="-342900">
              <a:lnSpc>
                <a:spcPct val="100000"/>
              </a:lnSpc>
              <a:spcBef>
                <a:spcPts val="495"/>
              </a:spcBef>
              <a:buFont typeface="Arial"/>
              <a:buChar char="•"/>
              <a:tabLst>
                <a:tab pos="431165" algn="l"/>
                <a:tab pos="431800" algn="l"/>
              </a:tabLst>
            </a:pPr>
            <a:endParaRPr dirty="0">
              <a:latin typeface="Arial"/>
              <a:cs typeface="Arial"/>
            </a:endParaRPr>
          </a:p>
        </p:txBody>
      </p:sp>
      <p:sp>
        <p:nvSpPr>
          <p:cNvPr id="7" name="object 7"/>
          <p:cNvSpPr/>
          <p:nvPr/>
        </p:nvSpPr>
        <p:spPr>
          <a:xfrm>
            <a:off x="1606427" y="4419600"/>
            <a:ext cx="1451873" cy="1760173"/>
          </a:xfrm>
          <a:prstGeom prst="rect">
            <a:avLst/>
          </a:prstGeom>
          <a:blipFill>
            <a:blip r:embed="rId2" cstate="print"/>
            <a:stretch>
              <a:fillRect/>
            </a:stretch>
          </a:blipFill>
        </p:spPr>
        <p:txBody>
          <a:bodyPr wrap="square" lIns="0" tIns="0" rIns="0" bIns="0" rtlCol="0"/>
          <a:lstStyle/>
          <a:p>
            <a:endParaRPr/>
          </a:p>
        </p:txBody>
      </p:sp>
      <p:pic>
        <p:nvPicPr>
          <p:cNvPr id="10" name="Picture 9">
            <a:extLst>
              <a:ext uri="{FF2B5EF4-FFF2-40B4-BE49-F238E27FC236}">
                <a16:creationId xmlns:a16="http://schemas.microsoft.com/office/drawing/2014/main" id="{012D8B7B-AC16-4AAB-BBF3-46F923968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10" y="2438401"/>
            <a:ext cx="1456555" cy="1945294"/>
          </a:xfrm>
          <a:prstGeom prst="rect">
            <a:avLst/>
          </a:prstGeom>
        </p:spPr>
      </p:pic>
      <p:pic>
        <p:nvPicPr>
          <p:cNvPr id="11" name="Picture 10">
            <a:extLst>
              <a:ext uri="{FF2B5EF4-FFF2-40B4-BE49-F238E27FC236}">
                <a16:creationId xmlns:a16="http://schemas.microsoft.com/office/drawing/2014/main" id="{DA4505FA-87A2-4640-AFA4-5E4FFCF863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9419" y="2575511"/>
            <a:ext cx="1317626" cy="1317626"/>
          </a:xfrm>
          <a:prstGeom prst="rect">
            <a:avLst/>
          </a:prstGeom>
        </p:spPr>
      </p:pic>
      <p:pic>
        <p:nvPicPr>
          <p:cNvPr id="12" name="Picture 4" descr="world_map">
            <a:extLst>
              <a:ext uri="{FF2B5EF4-FFF2-40B4-BE49-F238E27FC236}">
                <a16:creationId xmlns:a16="http://schemas.microsoft.com/office/drawing/2014/main" id="{3BE78548-C815-4A95-BAE4-E7E02EC52D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584" y="249195"/>
            <a:ext cx="3190143" cy="19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352B079-909D-475A-A96F-6C1078AE4F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58308" y="3875087"/>
            <a:ext cx="1133523" cy="1089026"/>
          </a:xfrm>
          <a:prstGeom prst="rect">
            <a:avLst/>
          </a:prstGeom>
        </p:spPr>
      </p:pic>
      <p:sp>
        <p:nvSpPr>
          <p:cNvPr id="14" name="Rectangle 13">
            <a:extLst>
              <a:ext uri="{FF2B5EF4-FFF2-40B4-BE49-F238E27FC236}">
                <a16:creationId xmlns:a16="http://schemas.microsoft.com/office/drawing/2014/main" id="{279E067D-AA70-41FB-A4E6-320E3230D6F4}"/>
              </a:ext>
            </a:extLst>
          </p:cNvPr>
          <p:cNvSpPr/>
          <p:nvPr/>
        </p:nvSpPr>
        <p:spPr>
          <a:xfrm>
            <a:off x="1642581" y="2415200"/>
            <a:ext cx="1400449" cy="1988237"/>
          </a:xfrm>
          <a:prstGeom prst="rect">
            <a:avLst/>
          </a:prstGeom>
          <a:solidFill>
            <a:srgbClr val="245794"/>
          </a:solidFill>
          <a:effectLst>
            <a:softEdge rad="12700"/>
          </a:effectLst>
        </p:spPr>
        <p:txBody>
          <a:bodyPr wrap="square">
            <a:spAutoFit/>
          </a:bodyPr>
          <a:lstStyle/>
          <a:p>
            <a:pPr algn="ctr"/>
            <a:r>
              <a:rPr lang="en-GB" sz="1540" b="1" dirty="0">
                <a:solidFill>
                  <a:schemeClr val="bg1"/>
                </a:solidFill>
              </a:rPr>
              <a:t>First  National Tsunami Ready Board in NEAM region established by Italy (May 2021)</a:t>
            </a:r>
          </a:p>
        </p:txBody>
      </p:sp>
      <p:pic>
        <p:nvPicPr>
          <p:cNvPr id="15" name="Picture 14">
            <a:extLst>
              <a:ext uri="{FF2B5EF4-FFF2-40B4-BE49-F238E27FC236}">
                <a16:creationId xmlns:a16="http://schemas.microsoft.com/office/drawing/2014/main" id="{E226AFAE-B372-402B-8C29-9C04DD908C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66842" y="1638930"/>
            <a:ext cx="1103144" cy="936581"/>
          </a:xfrm>
          <a:prstGeom prst="rect">
            <a:avLst/>
          </a:prstGeom>
        </p:spPr>
      </p:pic>
      <p:pic>
        <p:nvPicPr>
          <p:cNvPr id="16" name="Picture 15">
            <a:extLst>
              <a:ext uri="{FF2B5EF4-FFF2-40B4-BE49-F238E27FC236}">
                <a16:creationId xmlns:a16="http://schemas.microsoft.com/office/drawing/2014/main" id="{880F40E8-7376-4EE3-97D8-2A988D8794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96533" y="6177464"/>
            <a:ext cx="1198819" cy="664080"/>
          </a:xfrm>
          <a:prstGeom prst="rect">
            <a:avLst/>
          </a:prstGeom>
        </p:spPr>
      </p:pic>
      <p:pic>
        <p:nvPicPr>
          <p:cNvPr id="17" name="Picture 16">
            <a:extLst>
              <a:ext uri="{FF2B5EF4-FFF2-40B4-BE49-F238E27FC236}">
                <a16:creationId xmlns:a16="http://schemas.microsoft.com/office/drawing/2014/main" id="{D102CC45-58E3-4949-AAE9-00245B7240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0132" y="6195936"/>
            <a:ext cx="861576" cy="645607"/>
          </a:xfrm>
          <a:prstGeom prst="rect">
            <a:avLst/>
          </a:prstGeom>
        </p:spPr>
      </p:pic>
      <p:pic>
        <p:nvPicPr>
          <p:cNvPr id="18" name="Picture 17">
            <a:extLst>
              <a:ext uri="{FF2B5EF4-FFF2-40B4-BE49-F238E27FC236}">
                <a16:creationId xmlns:a16="http://schemas.microsoft.com/office/drawing/2014/main" id="{2C6A2248-3920-4B90-B324-84A2D19CDB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98169" y="2133600"/>
            <a:ext cx="1085392" cy="733305"/>
          </a:xfrm>
          <a:prstGeom prst="rect">
            <a:avLst/>
          </a:prstGeom>
        </p:spPr>
      </p:pic>
      <p:sp>
        <p:nvSpPr>
          <p:cNvPr id="19" name="Rectangle 18">
            <a:extLst>
              <a:ext uri="{FF2B5EF4-FFF2-40B4-BE49-F238E27FC236}">
                <a16:creationId xmlns:a16="http://schemas.microsoft.com/office/drawing/2014/main" id="{E3FFE9A9-0C2A-4CEE-9C9C-12D4594A74BD}"/>
              </a:ext>
            </a:extLst>
          </p:cNvPr>
          <p:cNvSpPr/>
          <p:nvPr/>
        </p:nvSpPr>
        <p:spPr>
          <a:xfrm>
            <a:off x="10482855" y="5117320"/>
            <a:ext cx="1484427" cy="984885"/>
          </a:xfrm>
          <a:prstGeom prst="rect">
            <a:avLst/>
          </a:prstGeom>
          <a:scene3d>
            <a:camera prst="orthographicFront"/>
            <a:lightRig rig="threePt" dir="t"/>
          </a:scene3d>
          <a:sp3d contourW="6350"/>
        </p:spPr>
        <p:txBody>
          <a:bodyPr wrap="square">
            <a:spAutoFit/>
          </a:bodyPr>
          <a:lstStyle/>
          <a:p>
            <a:pPr algn="ctr">
              <a:spcBef>
                <a:spcPct val="0"/>
              </a:spcBef>
            </a:pPr>
            <a:r>
              <a:rPr lang="en-US" altLang="en-US" sz="1400" dirty="0">
                <a:solidFill>
                  <a:srgbClr val="CC0000"/>
                </a:solidFill>
                <a:latin typeface="Arial Black" panose="020B0A04020102020204" pitchFamily="34" charset="0"/>
                <a:ea typeface="Arial Unicode MS" pitchFamily="34" charset="-128"/>
              </a:rPr>
              <a:t>Exercise Pacific Wave 2020 (PacWave20</a:t>
            </a:r>
            <a:r>
              <a:rPr lang="en-US" altLang="en-US" sz="1600" dirty="0">
                <a:solidFill>
                  <a:srgbClr val="CC0000"/>
                </a:solidFill>
                <a:latin typeface="Arial Black" panose="020B0A04020102020204" pitchFamily="34" charset="0"/>
                <a:ea typeface="Arial Unicode MS" pitchFamily="34" charset="-128"/>
              </a:rPr>
              <a:t>)</a:t>
            </a:r>
          </a:p>
        </p:txBody>
      </p:sp>
      <p:pic>
        <p:nvPicPr>
          <p:cNvPr id="8" name="Picture 7">
            <a:extLst>
              <a:ext uri="{FF2B5EF4-FFF2-40B4-BE49-F238E27FC236}">
                <a16:creationId xmlns:a16="http://schemas.microsoft.com/office/drawing/2014/main" id="{A057C6CB-F4AF-42E5-89CD-277A208242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399" y="4456226"/>
            <a:ext cx="1497858" cy="166717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0914" y="346031"/>
            <a:ext cx="6138429" cy="456022"/>
          </a:xfrm>
          <a:prstGeom prst="rect">
            <a:avLst/>
          </a:prstGeom>
        </p:spPr>
        <p:txBody>
          <a:bodyPr vert="horz" wrap="square" lIns="0" tIns="12700" rIns="0" bIns="0" rtlCol="0">
            <a:spAutoFit/>
          </a:bodyPr>
          <a:lstStyle/>
          <a:p>
            <a:pPr marL="12699">
              <a:spcBef>
                <a:spcPts val="100"/>
              </a:spcBef>
            </a:pPr>
            <a:r>
              <a:rPr sz="3200" spc="-130" dirty="0"/>
              <a:t>GLOSS </a:t>
            </a:r>
            <a:r>
              <a:rPr sz="2400" spc="-135" dirty="0"/>
              <a:t>Global </a:t>
            </a:r>
            <a:r>
              <a:rPr sz="2400" spc="-110" dirty="0"/>
              <a:t>Sea </a:t>
            </a:r>
            <a:r>
              <a:rPr sz="2400" spc="-135" dirty="0"/>
              <a:t>Level </a:t>
            </a:r>
            <a:r>
              <a:rPr sz="2400" spc="-145" dirty="0"/>
              <a:t>Observing</a:t>
            </a:r>
            <a:r>
              <a:rPr sz="2400" spc="-390" dirty="0"/>
              <a:t> </a:t>
            </a:r>
            <a:r>
              <a:rPr sz="2400" spc="-135" dirty="0"/>
              <a:t>System</a:t>
            </a:r>
            <a:endParaRPr sz="2400" dirty="0"/>
          </a:p>
        </p:txBody>
      </p:sp>
      <p:sp>
        <p:nvSpPr>
          <p:cNvPr id="3" name="object 3"/>
          <p:cNvSpPr txBox="1"/>
          <p:nvPr/>
        </p:nvSpPr>
        <p:spPr>
          <a:xfrm>
            <a:off x="1310266" y="4343400"/>
            <a:ext cx="8914696" cy="1111843"/>
          </a:xfrm>
          <a:prstGeom prst="rect">
            <a:avLst/>
          </a:prstGeom>
          <a:ln w="25907">
            <a:solidFill>
              <a:srgbClr val="FF0000"/>
            </a:solidFill>
          </a:ln>
        </p:spPr>
        <p:txBody>
          <a:bodyPr vert="horz" wrap="square" lIns="0" tIns="3810" rIns="0" bIns="0" rtlCol="0">
            <a:spAutoFit/>
          </a:bodyPr>
          <a:lstStyle/>
          <a:p>
            <a:pPr marL="684495" marR="229858" indent="-287005">
              <a:buChar char="•"/>
              <a:tabLst>
                <a:tab pos="684495" algn="l"/>
                <a:tab pos="685130" algn="l"/>
              </a:tabLst>
            </a:pPr>
            <a:r>
              <a:rPr spc="-5" dirty="0">
                <a:latin typeface="Arial"/>
                <a:cs typeface="Arial"/>
              </a:rPr>
              <a:t>Manual on Sea-level Measurements  and Interpretation, </a:t>
            </a:r>
            <a:r>
              <a:rPr spc="-20" dirty="0">
                <a:latin typeface="Arial"/>
                <a:cs typeface="Arial"/>
              </a:rPr>
              <a:t>Volume </a:t>
            </a:r>
            <a:r>
              <a:rPr spc="-40" dirty="0">
                <a:latin typeface="Arial"/>
                <a:cs typeface="Arial"/>
              </a:rPr>
              <a:t>V: </a:t>
            </a:r>
            <a:r>
              <a:rPr spc="-5" dirty="0">
                <a:latin typeface="Arial"/>
                <a:cs typeface="Arial"/>
              </a:rPr>
              <a:t>now  available in 4</a:t>
            </a:r>
            <a:r>
              <a:rPr spc="20" dirty="0">
                <a:latin typeface="Arial"/>
                <a:cs typeface="Arial"/>
              </a:rPr>
              <a:t> </a:t>
            </a:r>
            <a:r>
              <a:rPr spc="-5" dirty="0">
                <a:latin typeface="Arial"/>
                <a:cs typeface="Arial"/>
              </a:rPr>
              <a:t>languages</a:t>
            </a:r>
            <a:r>
              <a:rPr lang="en-US" spc="-5" dirty="0">
                <a:latin typeface="Arial"/>
                <a:cs typeface="Arial"/>
              </a:rPr>
              <a:t> </a:t>
            </a:r>
            <a:r>
              <a:rPr lang="nl-NL" spc="-5" dirty="0">
                <a:latin typeface="Arial"/>
                <a:cs typeface="Arial"/>
                <a:hlinkClick r:id="rId2"/>
              </a:rPr>
              <a:t>IOC/2016/MG/14 VOL.5/</a:t>
            </a:r>
            <a:r>
              <a:rPr lang="nl-NL" spc="-5" dirty="0" err="1">
                <a:latin typeface="Arial"/>
                <a:cs typeface="Arial"/>
                <a:hlinkClick r:id="rId2"/>
              </a:rPr>
              <a:t>Rev</a:t>
            </a:r>
            <a:r>
              <a:rPr lang="nl-NL" spc="-5" dirty="0">
                <a:latin typeface="Arial"/>
                <a:cs typeface="Arial"/>
                <a:hlinkClick r:id="rId2"/>
              </a:rPr>
              <a:t>.</a:t>
            </a:r>
            <a:endParaRPr lang="en-US" spc="-5" dirty="0">
              <a:latin typeface="Arial"/>
              <a:cs typeface="Arial"/>
            </a:endParaRPr>
          </a:p>
          <a:p>
            <a:pPr marL="684495" marR="229858" indent="-287005">
              <a:buChar char="•"/>
              <a:tabLst>
                <a:tab pos="684495" algn="l"/>
                <a:tab pos="685130" algn="l"/>
              </a:tabLst>
            </a:pPr>
            <a:r>
              <a:rPr lang="en-US" dirty="0">
                <a:latin typeface="Arial"/>
                <a:cs typeface="Arial"/>
              </a:rPr>
              <a:t>Quality control of in situ sea level observations: a review and progress towards automated quality control, volume 1 published: </a:t>
            </a:r>
            <a:r>
              <a:rPr lang="nl-NL" dirty="0">
                <a:latin typeface="Arial"/>
                <a:cs typeface="Arial"/>
                <a:hlinkClick r:id="rId3"/>
              </a:rPr>
              <a:t>IOC/2020/MG/83Vol.1</a:t>
            </a:r>
            <a:endParaRPr lang="en-US" dirty="0">
              <a:latin typeface="Arial"/>
              <a:cs typeface="Arial"/>
            </a:endParaRPr>
          </a:p>
        </p:txBody>
      </p:sp>
      <p:sp>
        <p:nvSpPr>
          <p:cNvPr id="4" name="object 4"/>
          <p:cNvSpPr txBox="1"/>
          <p:nvPr/>
        </p:nvSpPr>
        <p:spPr>
          <a:xfrm>
            <a:off x="1905000" y="3848465"/>
            <a:ext cx="3490642" cy="258404"/>
          </a:xfrm>
          <a:prstGeom prst="rect">
            <a:avLst/>
          </a:prstGeom>
        </p:spPr>
        <p:txBody>
          <a:bodyPr vert="horz" wrap="square" lIns="0" tIns="12065" rIns="0" bIns="0" rtlCol="0">
            <a:spAutoFit/>
          </a:bodyPr>
          <a:lstStyle/>
          <a:p>
            <a:pPr marL="12699">
              <a:spcBef>
                <a:spcPts val="95"/>
              </a:spcBef>
            </a:pPr>
            <a:r>
              <a:rPr lang="en-US" sz="1600" spc="-15" dirty="0">
                <a:latin typeface="Arial Black"/>
                <a:cs typeface="Arial Black"/>
              </a:rPr>
              <a:t>Standard settings examples</a:t>
            </a:r>
            <a:endParaRPr sz="1600" dirty="0">
              <a:latin typeface="Arial Black"/>
              <a:cs typeface="Arial Black"/>
            </a:endParaRPr>
          </a:p>
        </p:txBody>
      </p:sp>
      <p:sp>
        <p:nvSpPr>
          <p:cNvPr id="6" name="object 6"/>
          <p:cNvSpPr txBox="1"/>
          <p:nvPr/>
        </p:nvSpPr>
        <p:spPr>
          <a:xfrm>
            <a:off x="4354941" y="1389459"/>
            <a:ext cx="3602769" cy="2459006"/>
          </a:xfrm>
          <a:prstGeom prst="rect">
            <a:avLst/>
          </a:prstGeom>
        </p:spPr>
        <p:txBody>
          <a:bodyPr vert="horz" wrap="square" lIns="0" tIns="12065" rIns="0" bIns="0" rtlCol="0">
            <a:spAutoFit/>
          </a:bodyPr>
          <a:lstStyle/>
          <a:p>
            <a:pPr marL="180331">
              <a:spcBef>
                <a:spcPts val="95"/>
              </a:spcBef>
            </a:pPr>
            <a:r>
              <a:rPr sz="1600" spc="-10" dirty="0">
                <a:latin typeface="Arial Black"/>
                <a:cs typeface="Arial Black"/>
              </a:rPr>
              <a:t>Status </a:t>
            </a:r>
            <a:r>
              <a:rPr spc="-5" dirty="0">
                <a:latin typeface="Arial"/>
                <a:cs typeface="Arial"/>
              </a:rPr>
              <a:t>Map </a:t>
            </a:r>
            <a:r>
              <a:rPr spc="-15" dirty="0">
                <a:latin typeface="Arial"/>
                <a:cs typeface="Arial"/>
              </a:rPr>
              <a:t>shows </a:t>
            </a:r>
            <a:r>
              <a:rPr spc="-5" dirty="0">
                <a:latin typeface="Arial"/>
                <a:cs typeface="Arial"/>
              </a:rPr>
              <a:t>stations reporting  via </a:t>
            </a:r>
            <a:r>
              <a:rPr dirty="0">
                <a:latin typeface="Arial"/>
                <a:cs typeface="Arial"/>
              </a:rPr>
              <a:t>at </a:t>
            </a:r>
            <a:r>
              <a:rPr spc="-5" dirty="0">
                <a:latin typeface="Arial"/>
                <a:cs typeface="Arial"/>
              </a:rPr>
              <a:t>least one </a:t>
            </a:r>
            <a:r>
              <a:rPr dirty="0">
                <a:latin typeface="Arial"/>
                <a:cs typeface="Arial"/>
              </a:rPr>
              <a:t>GLOSS </a:t>
            </a:r>
            <a:r>
              <a:rPr spc="-5" dirty="0">
                <a:latin typeface="Arial"/>
                <a:cs typeface="Arial"/>
              </a:rPr>
              <a:t>data  </a:t>
            </a:r>
            <a:r>
              <a:rPr spc="-10" dirty="0">
                <a:latin typeface="Arial"/>
                <a:cs typeface="Arial"/>
              </a:rPr>
              <a:t>pathway</a:t>
            </a:r>
            <a:endParaRPr dirty="0">
              <a:latin typeface="Arial"/>
              <a:cs typeface="Arial"/>
            </a:endParaRPr>
          </a:p>
          <a:p>
            <a:pPr marL="299070" indent="-287005">
              <a:spcBef>
                <a:spcPts val="590"/>
              </a:spcBef>
              <a:buFontTx/>
              <a:buChar char="•"/>
              <a:tabLst>
                <a:tab pos="299070" algn="l"/>
                <a:tab pos="299705" algn="l"/>
              </a:tabLst>
            </a:pPr>
            <a:r>
              <a:rPr lang="fr-FR" sz="1600" spc="-5" dirty="0" err="1">
                <a:latin typeface="Arial Black"/>
                <a:cs typeface="Arial Black"/>
              </a:rPr>
              <a:t>December</a:t>
            </a:r>
            <a:r>
              <a:rPr lang="fr-FR" sz="1600" spc="-15" dirty="0">
                <a:latin typeface="Arial Black"/>
                <a:cs typeface="Arial Black"/>
              </a:rPr>
              <a:t> </a:t>
            </a:r>
            <a:r>
              <a:rPr lang="fr-FR" sz="1600" spc="-5" dirty="0">
                <a:latin typeface="Arial Black"/>
                <a:cs typeface="Arial Black"/>
              </a:rPr>
              <a:t>2019: </a:t>
            </a:r>
            <a:r>
              <a:rPr lang="en-GB" dirty="0">
                <a:solidFill>
                  <a:srgbClr val="FF0000"/>
                </a:solidFill>
                <a:latin typeface="Arial" panose="020B0604020202020204" pitchFamily="34" charset="0"/>
                <a:cs typeface="Arial" panose="020B0604020202020204" pitchFamily="34" charset="0"/>
              </a:rPr>
              <a:t>85% stations reporting (250/294</a:t>
            </a:r>
            <a:r>
              <a:rPr lang="en-US" dirty="0">
                <a:solidFill>
                  <a:srgbClr val="FF0000"/>
                </a:solidFill>
                <a:latin typeface="Arial" panose="020B0604020202020204" pitchFamily="34" charset="0"/>
                <a:cs typeface="Arial" panose="020B0604020202020204" pitchFamily="34" charset="0"/>
              </a:rPr>
              <a:t>)</a:t>
            </a:r>
            <a:endParaRPr lang="en-US" spc="-10" dirty="0">
              <a:solidFill>
                <a:srgbClr val="FF0000"/>
              </a:solidFill>
              <a:latin typeface="Arial" panose="020B0604020202020204" pitchFamily="34" charset="0"/>
              <a:cs typeface="Arial" panose="020B0604020202020204" pitchFamily="34" charset="0"/>
            </a:endParaRPr>
          </a:p>
          <a:p>
            <a:pPr marL="299070" indent="-287005">
              <a:spcBef>
                <a:spcPts val="590"/>
              </a:spcBef>
              <a:buFontTx/>
              <a:buChar char="•"/>
              <a:tabLst>
                <a:tab pos="299070" algn="l"/>
                <a:tab pos="299705" algn="l"/>
              </a:tabLst>
            </a:pPr>
            <a:r>
              <a:rPr lang="en-US" sz="1600" spc="-5" dirty="0">
                <a:latin typeface="Arial Black"/>
                <a:cs typeface="Arial Black"/>
              </a:rPr>
              <a:t>May</a:t>
            </a:r>
            <a:r>
              <a:rPr lang="en-US" sz="1600" spc="-15" dirty="0">
                <a:latin typeface="Arial Black"/>
                <a:cs typeface="Arial Black"/>
              </a:rPr>
              <a:t> </a:t>
            </a:r>
            <a:r>
              <a:rPr lang="en-US" sz="1600" spc="-5" dirty="0">
                <a:latin typeface="Arial Black"/>
                <a:cs typeface="Arial Black"/>
              </a:rPr>
              <a:t>2020:</a:t>
            </a:r>
            <a:r>
              <a:rPr lang="en-US" spc="-5" dirty="0">
                <a:latin typeface="Arial Black"/>
                <a:cs typeface="Arial Black"/>
              </a:rPr>
              <a:t> </a:t>
            </a:r>
            <a:r>
              <a:rPr lang="en-US" spc="-5" dirty="0">
                <a:solidFill>
                  <a:srgbClr val="FF0000"/>
                </a:solidFill>
                <a:latin typeface="Arial"/>
                <a:cs typeface="Arial"/>
              </a:rPr>
              <a:t>84% stations reporting (247/294)</a:t>
            </a:r>
            <a:endParaRPr lang="en-US" spc="-10" dirty="0">
              <a:solidFill>
                <a:srgbClr val="FF0000"/>
              </a:solidFill>
              <a:latin typeface="Arial"/>
              <a:cs typeface="Arial"/>
            </a:endParaRPr>
          </a:p>
          <a:p>
            <a:pPr marL="299070" indent="-287005">
              <a:spcBef>
                <a:spcPts val="590"/>
              </a:spcBef>
              <a:buFontTx/>
              <a:buChar char="•"/>
              <a:tabLst>
                <a:tab pos="299070" algn="l"/>
                <a:tab pos="299705" algn="l"/>
              </a:tabLst>
            </a:pPr>
            <a:endParaRPr dirty="0">
              <a:latin typeface="Arial"/>
              <a:cs typeface="Arial"/>
            </a:endParaRPr>
          </a:p>
        </p:txBody>
      </p:sp>
      <p:sp>
        <p:nvSpPr>
          <p:cNvPr id="7" name="object 7"/>
          <p:cNvSpPr/>
          <p:nvPr/>
        </p:nvSpPr>
        <p:spPr>
          <a:xfrm>
            <a:off x="8010325" y="45901"/>
            <a:ext cx="843933" cy="8439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8" name="object 8"/>
          <p:cNvSpPr/>
          <p:nvPr/>
        </p:nvSpPr>
        <p:spPr>
          <a:xfrm>
            <a:off x="663572" y="1522860"/>
            <a:ext cx="3595074" cy="207557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b="1" dirty="0"/>
          </a:p>
        </p:txBody>
      </p:sp>
      <p:pic>
        <p:nvPicPr>
          <p:cNvPr id="9" name="Picture 8">
            <a:extLst>
              <a:ext uri="{FF2B5EF4-FFF2-40B4-BE49-F238E27FC236}">
                <a16:creationId xmlns:a16="http://schemas.microsoft.com/office/drawing/2014/main" id="{29897F19-1EBC-4812-B5B9-D3ADC27CE1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35441" y="1216058"/>
            <a:ext cx="3851074" cy="2219839"/>
          </a:xfrm>
          <a:prstGeom prst="rect">
            <a:avLst/>
          </a:prstGeom>
        </p:spPr>
      </p:pic>
      <p:sp>
        <p:nvSpPr>
          <p:cNvPr id="10" name="Rectangle 9">
            <a:extLst>
              <a:ext uri="{FF2B5EF4-FFF2-40B4-BE49-F238E27FC236}">
                <a16:creationId xmlns:a16="http://schemas.microsoft.com/office/drawing/2014/main" id="{C770F2BD-ED0A-4947-8344-AFDBF3B6BB25}"/>
              </a:ext>
            </a:extLst>
          </p:cNvPr>
          <p:cNvSpPr/>
          <p:nvPr/>
        </p:nvSpPr>
        <p:spPr>
          <a:xfrm>
            <a:off x="3089493" y="807457"/>
            <a:ext cx="1686680" cy="369332"/>
          </a:xfrm>
          <a:prstGeom prst="rect">
            <a:avLst/>
          </a:prstGeom>
        </p:spPr>
        <p:txBody>
          <a:bodyPr wrap="none">
            <a:spAutoFit/>
          </a:bodyPr>
          <a:lstStyle/>
          <a:p>
            <a:r>
              <a:rPr lang="fr-FR" b="1" dirty="0" err="1"/>
              <a:t>December</a:t>
            </a:r>
            <a:r>
              <a:rPr lang="fr-FR" b="1" dirty="0"/>
              <a:t> 2019</a:t>
            </a:r>
          </a:p>
        </p:txBody>
      </p:sp>
      <p:sp>
        <p:nvSpPr>
          <p:cNvPr id="11" name="Rectangle 10">
            <a:extLst>
              <a:ext uri="{FF2B5EF4-FFF2-40B4-BE49-F238E27FC236}">
                <a16:creationId xmlns:a16="http://schemas.microsoft.com/office/drawing/2014/main" id="{01DD73BB-9FFC-46B0-8DD0-9E8E4B5DD78D}"/>
              </a:ext>
            </a:extLst>
          </p:cNvPr>
          <p:cNvSpPr/>
          <p:nvPr/>
        </p:nvSpPr>
        <p:spPr>
          <a:xfrm>
            <a:off x="9086969" y="976514"/>
            <a:ext cx="1126270" cy="369332"/>
          </a:xfrm>
          <a:prstGeom prst="rect">
            <a:avLst/>
          </a:prstGeom>
        </p:spPr>
        <p:txBody>
          <a:bodyPr wrap="none">
            <a:spAutoFit/>
          </a:bodyPr>
          <a:lstStyle/>
          <a:p>
            <a:r>
              <a:rPr lang="fr-FR" b="1" dirty="0"/>
              <a:t>May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7BB58-D3A1-8947-A56F-F52C5B082427}"/>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E5014FB4-13A0-F044-983E-881E8CF4D903}"/>
              </a:ext>
            </a:extLst>
          </p:cNvPr>
          <p:cNvSpPr>
            <a:spLocks noGrp="1"/>
          </p:cNvSpPr>
          <p:nvPr>
            <p:ph type="body" idx="1"/>
          </p:nvPr>
        </p:nvSpPr>
        <p:spPr/>
        <p:txBody>
          <a:bodyPr/>
          <a:lstStyle/>
          <a:p>
            <a:r>
              <a:rPr lang="en-GB" dirty="0"/>
              <a:t> IOC Sea Level Station Monitoring Facility (ISLMF)</a:t>
            </a:r>
            <a:endParaRPr lang="en-BE" dirty="0"/>
          </a:p>
        </p:txBody>
      </p:sp>
      <p:pic>
        <p:nvPicPr>
          <p:cNvPr id="5" name="Picture 4" descr="Graphical user interface, website, map&#10;&#10;Description automatically generated">
            <a:extLst>
              <a:ext uri="{FF2B5EF4-FFF2-40B4-BE49-F238E27FC236}">
                <a16:creationId xmlns:a16="http://schemas.microsoft.com/office/drawing/2014/main" id="{37CC220B-9AA2-5244-9461-5B0726E55D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851" y="967893"/>
            <a:ext cx="9874549" cy="5798335"/>
          </a:xfrm>
          <a:prstGeom prst="rect">
            <a:avLst/>
          </a:prstGeom>
        </p:spPr>
      </p:pic>
      <p:sp>
        <p:nvSpPr>
          <p:cNvPr id="7" name="TextBox 6">
            <a:extLst>
              <a:ext uri="{FF2B5EF4-FFF2-40B4-BE49-F238E27FC236}">
                <a16:creationId xmlns:a16="http://schemas.microsoft.com/office/drawing/2014/main" id="{57F0C01C-81D5-6E4B-872D-D5CC316E3F73}"/>
              </a:ext>
            </a:extLst>
          </p:cNvPr>
          <p:cNvSpPr txBox="1"/>
          <p:nvPr/>
        </p:nvSpPr>
        <p:spPr>
          <a:xfrm>
            <a:off x="183851" y="164061"/>
            <a:ext cx="8038930"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defTabSz="1300480" hangingPunct="0"/>
            <a:r>
              <a:rPr lang="en-GB" sz="2800" dirty="0"/>
              <a:t> IOC Sea Level Station Monitoring Facility (ISLMF)</a:t>
            </a:r>
            <a:endParaRPr kumimoji="0" lang="en-BE" sz="2800" b="0" i="0" u="none" strike="noStrike" cap="none" spc="0" normalizeH="0" baseline="0" dirty="0">
              <a:ln>
                <a:noFill/>
              </a:ln>
              <a:solidFill>
                <a:srgbClr val="000000"/>
              </a:solidFill>
              <a:effectLst/>
              <a:uFillTx/>
              <a:latin typeface="+mn-lt"/>
              <a:ea typeface="+mn-ea"/>
              <a:cs typeface="+mn-cs"/>
              <a:sym typeface="Roboto"/>
            </a:endParaRPr>
          </a:p>
        </p:txBody>
      </p:sp>
      <p:sp>
        <p:nvSpPr>
          <p:cNvPr id="8" name="TextBox 7">
            <a:extLst>
              <a:ext uri="{FF2B5EF4-FFF2-40B4-BE49-F238E27FC236}">
                <a16:creationId xmlns:a16="http://schemas.microsoft.com/office/drawing/2014/main" id="{729FF15F-ACF7-B14D-95DD-F10807DBB0F5}"/>
              </a:ext>
            </a:extLst>
          </p:cNvPr>
          <p:cNvSpPr txBox="1"/>
          <p:nvPr/>
        </p:nvSpPr>
        <p:spPr>
          <a:xfrm>
            <a:off x="10261600" y="2189688"/>
            <a:ext cx="1746549" cy="160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rPr>
              <a:t>Developed and hosted by VLIZ</a:t>
            </a:r>
          </a:p>
          <a:p>
            <a:pPr marL="0" marR="0" indent="0" algn="l" defTabSz="1300480" rtl="0" fontAlgn="auto" latinLnBrk="0" hangingPunct="0">
              <a:lnSpc>
                <a:spcPct val="100000"/>
              </a:lnSpc>
              <a:spcBef>
                <a:spcPts val="0"/>
              </a:spcBef>
              <a:spcAft>
                <a:spcPts val="0"/>
              </a:spcAft>
              <a:buClrTx/>
              <a:buSzTx/>
              <a:buFontTx/>
              <a:buNone/>
              <a:tabLst/>
            </a:pPr>
            <a:endParaRPr lang="en-BE" sz="2400" dirty="0">
              <a:solidFill>
                <a:srgbClr val="000000"/>
              </a:solidFill>
              <a:sym typeface="Roboto"/>
            </a:endParaRPr>
          </a:p>
        </p:txBody>
      </p:sp>
      <p:sp>
        <p:nvSpPr>
          <p:cNvPr id="9" name="TextBox 8">
            <a:extLst>
              <a:ext uri="{FF2B5EF4-FFF2-40B4-BE49-F238E27FC236}">
                <a16:creationId xmlns:a16="http://schemas.microsoft.com/office/drawing/2014/main" id="{D6121111-1882-B14C-9E65-9B2CE67575BB}"/>
              </a:ext>
            </a:extLst>
          </p:cNvPr>
          <p:cNvSpPr txBox="1"/>
          <p:nvPr/>
        </p:nvSpPr>
        <p:spPr>
          <a:xfrm>
            <a:off x="2868994" y="5174999"/>
            <a:ext cx="7189406"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GB" sz="2400" dirty="0">
                <a:solidFill>
                  <a:srgbClr val="000000"/>
                </a:solidFill>
                <a:sym typeface="Roboto"/>
              </a:rPr>
              <a:t>http://</a:t>
            </a:r>
            <a:r>
              <a:rPr lang="en-GB" sz="2400" dirty="0" err="1">
                <a:solidFill>
                  <a:srgbClr val="000000"/>
                </a:solidFill>
                <a:sym typeface="Roboto"/>
              </a:rPr>
              <a:t>www.ioc-sealevelmonitoring.org</a:t>
            </a:r>
            <a:r>
              <a:rPr lang="en-GB" sz="2400" dirty="0">
                <a:solidFill>
                  <a:srgbClr val="000000"/>
                </a:solidFill>
                <a:sym typeface="Roboto"/>
              </a:rPr>
              <a:t>/</a:t>
            </a:r>
            <a:endParaRPr lang="en-BE" sz="2400" dirty="0">
              <a:solidFill>
                <a:srgbClr val="000000"/>
              </a:solidFill>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34796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sp>
        <p:nvSpPr>
          <p:cNvPr id="2" name="TextBox 1">
            <a:extLst>
              <a:ext uri="{FF2B5EF4-FFF2-40B4-BE49-F238E27FC236}">
                <a16:creationId xmlns:a16="http://schemas.microsoft.com/office/drawing/2014/main" id="{0AF08CAC-055A-DA5C-C7E8-E6D397DA375F}"/>
              </a:ext>
            </a:extLst>
          </p:cNvPr>
          <p:cNvSpPr txBox="1"/>
          <p:nvPr/>
        </p:nvSpPr>
        <p:spPr>
          <a:xfrm>
            <a:off x="2032000" y="2065867"/>
            <a:ext cx="8060267"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7200" b="0" i="0" u="none" strike="noStrike" cap="none" spc="0" normalizeH="0" baseline="0" dirty="0">
                <a:ln>
                  <a:noFill/>
                </a:ln>
                <a:solidFill>
                  <a:srgbClr val="000000"/>
                </a:solidFill>
                <a:effectLst/>
                <a:uFillTx/>
                <a:latin typeface="+mn-lt"/>
                <a:ea typeface="+mn-ea"/>
                <a:cs typeface="+mn-cs"/>
                <a:sym typeface="Roboto"/>
              </a:rPr>
              <a:t>Tsunami warning and mitigation</a:t>
            </a:r>
          </a:p>
        </p:txBody>
      </p:sp>
    </p:spTree>
    <p:extLst>
      <p:ext uri="{BB962C8B-B14F-4D97-AF65-F5344CB8AC3E}">
        <p14:creationId xmlns:p14="http://schemas.microsoft.com/office/powerpoint/2010/main" val="7050991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 name="Image Gallery"/>
          <p:cNvGrpSpPr/>
          <p:nvPr/>
        </p:nvGrpSpPr>
        <p:grpSpPr>
          <a:xfrm>
            <a:off x="2571238" y="1415543"/>
            <a:ext cx="9082096" cy="5778701"/>
            <a:chOff x="0" y="-154967"/>
            <a:chExt cx="9082095" cy="5778699"/>
          </a:xfrm>
        </p:grpSpPr>
        <p:pic>
          <p:nvPicPr>
            <p:cNvPr id="326" name="IOC Offices.jpeg" descr="IOC Offices.jpeg"/>
            <p:cNvPicPr>
              <a:picLocks noChangeAspect="1"/>
            </p:cNvPicPr>
            <p:nvPr/>
          </p:nvPicPr>
          <p:blipFill>
            <a:blip r:embed="rId2"/>
            <a:srcRect l="4080" t="14691" r="4080" b="7091"/>
            <a:stretch>
              <a:fillRect/>
            </a:stretch>
          </p:blipFill>
          <p:spPr>
            <a:xfrm>
              <a:off x="0" y="-154967"/>
              <a:ext cx="9082095" cy="5153485"/>
            </a:xfrm>
            <a:prstGeom prst="rect">
              <a:avLst/>
            </a:prstGeom>
            <a:ln w="12700" cap="flat">
              <a:noFill/>
              <a:miter lim="400000"/>
            </a:ln>
            <a:effectLst/>
          </p:spPr>
        </p:pic>
        <p:sp>
          <p:nvSpPr>
            <p:cNvPr id="327" name="Type to enter a caption."/>
            <p:cNvSpPr/>
            <p:nvPr/>
          </p:nvSpPr>
          <p:spPr>
            <a:xfrm>
              <a:off x="0" y="5229684"/>
              <a:ext cx="9082095" cy="394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
        <p:nvSpPr>
          <p:cNvPr id="330" name="TextBox 1"/>
          <p:cNvSpPr txBox="1"/>
          <p:nvPr/>
        </p:nvSpPr>
        <p:spPr>
          <a:xfrm>
            <a:off x="223941" y="288970"/>
            <a:ext cx="10389181" cy="50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defTabSz="1300480">
              <a:defRPr sz="2400" b="1">
                <a:solidFill>
                  <a:srgbClr val="002060"/>
                </a:solidFill>
                <a:latin typeface="Arial"/>
                <a:ea typeface="Arial"/>
                <a:cs typeface="Arial"/>
                <a:sym typeface="Arial"/>
              </a:defRPr>
            </a:pPr>
            <a:r>
              <a:rPr dirty="0"/>
              <a:t>The IOC around the world</a:t>
            </a:r>
            <a:endParaRPr dirty="0">
              <a:solidFill>
                <a:srgbClr val="000000"/>
              </a:solidFill>
            </a:endParaRPr>
          </a:p>
        </p:txBody>
      </p:sp>
      <p:sp>
        <p:nvSpPr>
          <p:cNvPr id="2" name="TextBox 1">
            <a:extLst>
              <a:ext uri="{FF2B5EF4-FFF2-40B4-BE49-F238E27FC236}">
                <a16:creationId xmlns:a16="http://schemas.microsoft.com/office/drawing/2014/main" id="{EC58036C-044C-634B-9595-E724D2173332}"/>
              </a:ext>
            </a:extLst>
          </p:cNvPr>
          <p:cNvSpPr txBox="1"/>
          <p:nvPr/>
        </p:nvSpPr>
        <p:spPr>
          <a:xfrm>
            <a:off x="2083904" y="1276597"/>
            <a:ext cx="8024191" cy="1239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GB" sz="2400" dirty="0">
                <a:solidFill>
                  <a:srgbClr val="41B7C8"/>
                </a:solidFill>
              </a:rPr>
              <a:t>Regional Sub-Commissions, Committees, Programme and Project Offices</a:t>
            </a:r>
          </a:p>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
        <p:nvSpPr>
          <p:cNvPr id="3" name="TextBox 2">
            <a:extLst>
              <a:ext uri="{FF2B5EF4-FFF2-40B4-BE49-F238E27FC236}">
                <a16:creationId xmlns:a16="http://schemas.microsoft.com/office/drawing/2014/main" id="{899EBCDE-EE3B-D343-9574-18072B9FDE61}"/>
              </a:ext>
            </a:extLst>
          </p:cNvPr>
          <p:cNvSpPr txBox="1"/>
          <p:nvPr/>
        </p:nvSpPr>
        <p:spPr>
          <a:xfrm>
            <a:off x="156617" y="2479597"/>
            <a:ext cx="3854573" cy="2962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defTabSz="1300480" hangingPunct="0"/>
            <a:r>
              <a:rPr lang="en-GB" sz="1600" dirty="0">
                <a:solidFill>
                  <a:srgbClr val="000000"/>
                </a:solidFill>
                <a:sym typeface="Roboto"/>
              </a:rPr>
              <a:t>1. FRANCE (Paris HQ, Brest)</a:t>
            </a:r>
          </a:p>
          <a:p>
            <a:pPr defTabSz="1300480" hangingPunct="0"/>
            <a:r>
              <a:rPr lang="en-GB" sz="1600" dirty="0">
                <a:solidFill>
                  <a:srgbClr val="000000"/>
                </a:solidFill>
                <a:sym typeface="Roboto"/>
              </a:rPr>
              <a:t>2. </a:t>
            </a:r>
            <a:r>
              <a:rPr lang="en-GB" sz="1600" dirty="0">
                <a:solidFill>
                  <a:srgbClr val="FF0000"/>
                </a:solidFill>
                <a:sym typeface="Roboto"/>
              </a:rPr>
              <a:t>BELGIUM (Ostend)</a:t>
            </a:r>
          </a:p>
          <a:p>
            <a:pPr defTabSz="1300480" hangingPunct="0"/>
            <a:r>
              <a:rPr lang="en-GB" sz="1600" dirty="0">
                <a:solidFill>
                  <a:srgbClr val="000000"/>
                </a:solidFill>
                <a:sym typeface="Roboto"/>
              </a:rPr>
              <a:t>3. ITALY (Venice)</a:t>
            </a:r>
          </a:p>
          <a:p>
            <a:pPr defTabSz="1300480" hangingPunct="0"/>
            <a:r>
              <a:rPr lang="en-GB" sz="1600" dirty="0">
                <a:solidFill>
                  <a:srgbClr val="000000"/>
                </a:solidFill>
                <a:sym typeface="Roboto"/>
              </a:rPr>
              <a:t>4. DENMARK (Copenhagen)</a:t>
            </a:r>
          </a:p>
          <a:p>
            <a:pPr defTabSz="1300480" hangingPunct="0"/>
            <a:r>
              <a:rPr lang="en-GB" sz="1600" dirty="0">
                <a:solidFill>
                  <a:srgbClr val="000000"/>
                </a:solidFill>
                <a:sym typeface="Roboto"/>
              </a:rPr>
              <a:t>5. AUSTRALIA (Perth)</a:t>
            </a:r>
          </a:p>
          <a:p>
            <a:pPr defTabSz="1300480" hangingPunct="0"/>
            <a:r>
              <a:rPr lang="en-GB" sz="1600" dirty="0">
                <a:solidFill>
                  <a:srgbClr val="000000"/>
                </a:solidFill>
                <a:sym typeface="Roboto"/>
              </a:rPr>
              <a:t>6. COLOMBIA (Cartagena de </a:t>
            </a:r>
            <a:r>
              <a:rPr lang="en-GB" sz="1600" dirty="0" err="1">
                <a:solidFill>
                  <a:srgbClr val="000000"/>
                </a:solidFill>
                <a:sym typeface="Roboto"/>
              </a:rPr>
              <a:t>Indias</a:t>
            </a:r>
            <a:r>
              <a:rPr lang="en-GB" sz="1600" dirty="0">
                <a:solidFill>
                  <a:srgbClr val="000000"/>
                </a:solidFill>
                <a:sym typeface="Roboto"/>
              </a:rPr>
              <a:t>)</a:t>
            </a:r>
          </a:p>
          <a:p>
            <a:pPr defTabSz="1300480" hangingPunct="0"/>
            <a:r>
              <a:rPr lang="en-GB" sz="1600" dirty="0">
                <a:solidFill>
                  <a:srgbClr val="000000"/>
                </a:solidFill>
                <a:sym typeface="Roboto"/>
              </a:rPr>
              <a:t>7. THAILAND (Bangkok) </a:t>
            </a:r>
          </a:p>
          <a:p>
            <a:pPr defTabSz="1300480" hangingPunct="0"/>
            <a:r>
              <a:rPr lang="en-GB" sz="1600" dirty="0">
                <a:solidFill>
                  <a:srgbClr val="000000"/>
                </a:solidFill>
                <a:sym typeface="Roboto"/>
              </a:rPr>
              <a:t>8. KENYA  (Nairobi)</a:t>
            </a:r>
          </a:p>
          <a:p>
            <a:pPr defTabSz="1300480" hangingPunct="0"/>
            <a:r>
              <a:rPr lang="en-GB" sz="1600" dirty="0">
                <a:solidFill>
                  <a:srgbClr val="000000"/>
                </a:solidFill>
                <a:sym typeface="Roboto"/>
              </a:rPr>
              <a:t>9. SAMOA (Apia)</a:t>
            </a:r>
          </a:p>
          <a:p>
            <a:pPr defTabSz="1300480" hangingPunct="0"/>
            <a:r>
              <a:rPr lang="en-GB" sz="1600" dirty="0">
                <a:solidFill>
                  <a:srgbClr val="000000"/>
                </a:solidFill>
                <a:sym typeface="Roboto"/>
              </a:rPr>
              <a:t>10. INDONESIA (Jakarta)</a:t>
            </a:r>
            <a:endParaRPr kumimoji="0" lang="en-BE" sz="1600" b="0" i="0" u="none" strike="noStrike" cap="none" spc="0" normalizeH="0" baseline="0" dirty="0">
              <a:ln>
                <a:noFill/>
              </a:ln>
              <a:solidFill>
                <a:srgbClr val="000000"/>
              </a:solidFill>
              <a:effectLst/>
              <a:uFillTx/>
              <a:latin typeface="+mn-lt"/>
              <a:ea typeface="+mn-ea"/>
              <a:cs typeface="+mn-cs"/>
              <a:sym typeface="Roboto"/>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sp>
        <p:nvSpPr>
          <p:cNvPr id="2" name="TextBox 1">
            <a:extLst>
              <a:ext uri="{FF2B5EF4-FFF2-40B4-BE49-F238E27FC236}">
                <a16:creationId xmlns:a16="http://schemas.microsoft.com/office/drawing/2014/main" id="{0AF08CAC-055A-DA5C-C7E8-E6D397DA375F}"/>
              </a:ext>
            </a:extLst>
          </p:cNvPr>
          <p:cNvSpPr txBox="1"/>
          <p:nvPr/>
        </p:nvSpPr>
        <p:spPr>
          <a:xfrm>
            <a:off x="2032000" y="2065867"/>
            <a:ext cx="8060267" cy="3455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5400" b="0" i="0" u="none" strike="noStrike" cap="none" spc="0" normalizeH="0" baseline="0" dirty="0">
                <a:ln>
                  <a:noFill/>
                </a:ln>
                <a:solidFill>
                  <a:srgbClr val="000000"/>
                </a:solidFill>
                <a:effectLst/>
                <a:uFillTx/>
                <a:latin typeface="+mn-lt"/>
                <a:ea typeface="+mn-ea"/>
                <a:cs typeface="+mn-cs"/>
                <a:sym typeface="Roboto"/>
              </a:rPr>
              <a:t>International Oceanographic Data and Information Exchange (IODE)</a:t>
            </a:r>
          </a:p>
        </p:txBody>
      </p:sp>
    </p:spTree>
    <p:extLst>
      <p:ext uri="{BB962C8B-B14F-4D97-AF65-F5344CB8AC3E}">
        <p14:creationId xmlns:p14="http://schemas.microsoft.com/office/powerpoint/2010/main" val="8743279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2061332"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What is IODE</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3" name="TextBox 2">
            <a:extLst>
              <a:ext uri="{FF2B5EF4-FFF2-40B4-BE49-F238E27FC236}">
                <a16:creationId xmlns:a16="http://schemas.microsoft.com/office/drawing/2014/main" id="{45DEDB63-7AB4-DC48-B77B-9639BA09AC90}"/>
              </a:ext>
            </a:extLst>
          </p:cNvPr>
          <p:cNvSpPr txBox="1"/>
          <p:nvPr/>
        </p:nvSpPr>
        <p:spPr>
          <a:xfrm>
            <a:off x="593766" y="1163782"/>
            <a:ext cx="11079678" cy="47479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Programme of IOC, established in 1961 </a:t>
            </a:r>
            <a:br>
              <a:rPr kumimoji="0" lang="en-BE" sz="2400" b="0" i="0" u="none" strike="noStrike" cap="none" spc="0" normalizeH="0" baseline="0" dirty="0">
                <a:ln>
                  <a:noFill/>
                </a:ln>
                <a:solidFill>
                  <a:srgbClr val="000000"/>
                </a:solidFill>
                <a:effectLst/>
                <a:uFillTx/>
                <a:latin typeface="+mn-lt"/>
                <a:ea typeface="+mn-ea"/>
                <a:cs typeface="+mn-cs"/>
                <a:sym typeface="Roboto"/>
              </a:rPr>
            </a:b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L="342900" indent="-342900" defTabSz="1300480" hangingPunct="0">
              <a:buFont typeface="Arial" panose="020B0604020202020204" pitchFamily="34" charset="0"/>
              <a:buChar char="•"/>
            </a:pPr>
            <a:r>
              <a:rPr lang="en-GB" dirty="0">
                <a:solidFill>
                  <a:srgbClr val="000000"/>
                </a:solidFill>
                <a:sym typeface="Roboto"/>
              </a:rPr>
              <a:t>The main objectives of the IODE Programme are:</a:t>
            </a:r>
            <a:endParaRPr lang="en-GB" sz="2400" dirty="0">
              <a:solidFill>
                <a:srgbClr val="000000"/>
              </a:solidFill>
              <a:sym typeface="Roboto"/>
            </a:endParaRPr>
          </a:p>
          <a:p>
            <a:pPr marL="800100" lvl="1" indent="-342900" defTabSz="1300480" hangingPunct="0">
              <a:buFont typeface="+mj-lt"/>
              <a:buAutoNum type="arabicPeriod"/>
            </a:pPr>
            <a:r>
              <a:rPr lang="en-GB" dirty="0">
                <a:solidFill>
                  <a:srgbClr val="000000"/>
                </a:solidFill>
                <a:sym typeface="Roboto"/>
              </a:rPr>
              <a:t>To facilitate and promote the </a:t>
            </a:r>
            <a:r>
              <a:rPr lang="en-GB" dirty="0">
                <a:solidFill>
                  <a:srgbClr val="FF0000"/>
                </a:solidFill>
                <a:highlight>
                  <a:srgbClr val="FFFF00"/>
                </a:highlight>
                <a:sym typeface="Roboto"/>
              </a:rPr>
              <a:t>discovery, exchange of, and access to, marine data and information </a:t>
            </a:r>
            <a:r>
              <a:rPr lang="en-GB" dirty="0">
                <a:solidFill>
                  <a:srgbClr val="000000"/>
                </a:solidFill>
                <a:sym typeface="Roboto"/>
              </a:rPr>
              <a:t>including metadata, products and information in real-time, near real time and delayed mode, through the use of </a:t>
            </a:r>
            <a:r>
              <a:rPr lang="en-GB" dirty="0">
                <a:solidFill>
                  <a:srgbClr val="FF0000"/>
                </a:solidFill>
                <a:highlight>
                  <a:srgbClr val="FFFF00"/>
                </a:highlight>
                <a:sym typeface="Roboto"/>
              </a:rPr>
              <a:t>international standards</a:t>
            </a:r>
            <a:r>
              <a:rPr lang="en-GB" dirty="0">
                <a:solidFill>
                  <a:srgbClr val="000000"/>
                </a:solidFill>
                <a:sym typeface="Roboto"/>
              </a:rPr>
              <a:t>, and in compliance with the IOC </a:t>
            </a:r>
            <a:r>
              <a:rPr lang="en-GB" dirty="0">
                <a:solidFill>
                  <a:srgbClr val="FF0000"/>
                </a:solidFill>
                <a:highlight>
                  <a:srgbClr val="FFFF00"/>
                </a:highlight>
                <a:sym typeface="Roboto"/>
              </a:rPr>
              <a:t>Oceanographic Data Exchange Policy</a:t>
            </a:r>
            <a:r>
              <a:rPr lang="en-GB" dirty="0">
                <a:solidFill>
                  <a:srgbClr val="000000"/>
                </a:solidFill>
                <a:sym typeface="Roboto"/>
              </a:rPr>
              <a:t> for the ocean research and observation community and other stakeholders;</a:t>
            </a:r>
          </a:p>
          <a:p>
            <a:pPr marL="800100" lvl="1" indent="-342900" defTabSz="1300480" hangingPunct="0">
              <a:buFont typeface="+mj-lt"/>
              <a:buAutoNum type="arabicPeriod"/>
            </a:pPr>
            <a:r>
              <a:rPr lang="en-GB" dirty="0">
                <a:solidFill>
                  <a:srgbClr val="000000"/>
                </a:solidFill>
                <a:sym typeface="Roboto"/>
              </a:rPr>
              <a:t>To encourage the </a:t>
            </a:r>
            <a:r>
              <a:rPr lang="en-GB" dirty="0">
                <a:solidFill>
                  <a:srgbClr val="FF0000"/>
                </a:solidFill>
                <a:highlight>
                  <a:srgbClr val="FFFF00"/>
                </a:highlight>
                <a:sym typeface="Roboto"/>
              </a:rPr>
              <a:t>long term archival, preservation, documentation, management and services </a:t>
            </a:r>
            <a:r>
              <a:rPr lang="en-GB" dirty="0">
                <a:solidFill>
                  <a:srgbClr val="000000"/>
                </a:solidFill>
                <a:sym typeface="Roboto"/>
              </a:rPr>
              <a:t>of all marine data, data products, and information;</a:t>
            </a:r>
          </a:p>
          <a:p>
            <a:pPr marL="800100" lvl="1" indent="-342900" defTabSz="1300480" hangingPunct="0">
              <a:buFont typeface="+mj-lt"/>
              <a:buAutoNum type="arabicPeriod"/>
            </a:pPr>
            <a:r>
              <a:rPr lang="en-GB" dirty="0">
                <a:solidFill>
                  <a:srgbClr val="000000"/>
                </a:solidFill>
                <a:sym typeface="Roboto"/>
              </a:rPr>
              <a:t>To develop or use existing </a:t>
            </a:r>
            <a:r>
              <a:rPr lang="en-GB" dirty="0">
                <a:solidFill>
                  <a:srgbClr val="FF0000"/>
                </a:solidFill>
                <a:highlight>
                  <a:srgbClr val="FFFF00"/>
                </a:highlight>
                <a:sym typeface="Roboto"/>
              </a:rPr>
              <a:t>best practices </a:t>
            </a:r>
            <a:r>
              <a:rPr lang="en-GB" dirty="0">
                <a:solidFill>
                  <a:srgbClr val="000000"/>
                </a:solidFill>
                <a:sym typeface="Roboto"/>
              </a:rPr>
              <a:t>for the discovery, management, exchange of, and access to marine data and information, including international standards, quality control and appropriate information technology;</a:t>
            </a:r>
          </a:p>
          <a:p>
            <a:pPr marL="800100" lvl="1" indent="-342900" defTabSz="1300480" hangingPunct="0">
              <a:buFont typeface="+mj-lt"/>
              <a:buAutoNum type="arabicPeriod"/>
            </a:pPr>
            <a:r>
              <a:rPr lang="en-GB" dirty="0">
                <a:solidFill>
                  <a:srgbClr val="FF0000"/>
                </a:solidFill>
                <a:highlight>
                  <a:srgbClr val="FFFF00"/>
                </a:highlight>
                <a:sym typeface="Roboto"/>
              </a:rPr>
              <a:t>To assist Member States to acquire the necessary capacity </a:t>
            </a:r>
            <a:r>
              <a:rPr lang="en-GB" dirty="0">
                <a:solidFill>
                  <a:srgbClr val="000000"/>
                </a:solidFill>
                <a:sym typeface="Roboto"/>
              </a:rPr>
              <a:t>to manage marine research and observation data and information and become partners in the IODE network;</a:t>
            </a:r>
          </a:p>
          <a:p>
            <a:pPr marL="800100" lvl="1" indent="-342900" defTabSz="1300480" hangingPunct="0">
              <a:buFont typeface="+mj-lt"/>
              <a:buAutoNum type="arabicPeriod"/>
            </a:pPr>
            <a:r>
              <a:rPr lang="en-GB" dirty="0">
                <a:solidFill>
                  <a:srgbClr val="000000"/>
                </a:solidFill>
                <a:sym typeface="Roboto"/>
              </a:rPr>
              <a:t>To </a:t>
            </a:r>
            <a:r>
              <a:rPr lang="en-GB" dirty="0">
                <a:solidFill>
                  <a:srgbClr val="FF0000"/>
                </a:solidFill>
                <a:highlight>
                  <a:srgbClr val="FFFF00"/>
                </a:highlight>
                <a:sym typeface="Roboto"/>
              </a:rPr>
              <a:t>support international scientific and operational marine programmes</a:t>
            </a:r>
            <a:r>
              <a:rPr lang="en-GB" dirty="0">
                <a:solidFill>
                  <a:srgbClr val="000000"/>
                </a:solidFill>
                <a:sym typeface="Roboto"/>
              </a:rPr>
              <a:t>, including the Framework for Ocean Observing for the benefit of a wide range of users.</a:t>
            </a:r>
            <a:endParaRPr kumimoji="0" lang="en-BE"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9595277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423340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IOC</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r>
              <a:rPr lang="en-US" sz="2400" b="1" dirty="0">
                <a:solidFill>
                  <a:srgbClr val="000000"/>
                </a:solidFill>
                <a:latin typeface="Arial" panose="020B0604020202020204" pitchFamily="34" charset="0"/>
                <a:cs typeface="Arial" panose="020B0604020202020204" pitchFamily="34" charset="0"/>
                <a:sym typeface="Roboto"/>
              </a:rPr>
              <a:t>history and governance</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6" name="Picture 5" descr="A group of people sitting in a room with a large screen&#10;&#10;Description automatically generated with low confidence">
            <a:extLst>
              <a:ext uri="{FF2B5EF4-FFF2-40B4-BE49-F238E27FC236}">
                <a16:creationId xmlns:a16="http://schemas.microsoft.com/office/drawing/2014/main" id="{9BC951A0-3680-BD4C-9911-0D374FE72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93" y="1785256"/>
            <a:ext cx="7217873" cy="4209143"/>
          </a:xfrm>
          <a:prstGeom prst="rect">
            <a:avLst/>
          </a:prstGeom>
        </p:spPr>
      </p:pic>
      <p:sp>
        <p:nvSpPr>
          <p:cNvPr id="7" name="TextBox 6">
            <a:extLst>
              <a:ext uri="{FF2B5EF4-FFF2-40B4-BE49-F238E27FC236}">
                <a16:creationId xmlns:a16="http://schemas.microsoft.com/office/drawing/2014/main" id="{3D4B6BB4-1CBD-CD45-8BA8-25A0E1554BD3}"/>
              </a:ext>
            </a:extLst>
          </p:cNvPr>
          <p:cNvSpPr txBox="1"/>
          <p:nvPr/>
        </p:nvSpPr>
        <p:spPr>
          <a:xfrm>
            <a:off x="496985" y="1785256"/>
            <a:ext cx="3886329" cy="3455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Created in 1960 as UNESCO body with functional autonomy</a:t>
            </a:r>
            <a:br>
              <a:rPr kumimoji="0" lang="en-BE" sz="2400" b="0" i="0" u="none" strike="noStrike" cap="none" spc="0" normalizeH="0" baseline="0" dirty="0">
                <a:ln>
                  <a:noFill/>
                </a:ln>
                <a:solidFill>
                  <a:srgbClr val="000000"/>
                </a:solidFill>
                <a:effectLst/>
                <a:uFillTx/>
                <a:latin typeface="+mn-lt"/>
                <a:ea typeface="+mn-ea"/>
                <a:cs typeface="+mn-cs"/>
                <a:sym typeface="Roboto"/>
              </a:rPr>
            </a:b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150 Member States (9/2021)</a:t>
            </a:r>
            <a:br>
              <a:rPr lang="en-BE" sz="2400" dirty="0">
                <a:solidFill>
                  <a:srgbClr val="000000"/>
                </a:solidFill>
                <a:sym typeface="Roboto"/>
              </a:rPr>
            </a:br>
            <a:endParaRPr lang="en-BE" sz="2400" dirty="0">
              <a:solidFill>
                <a:srgbClr val="000000"/>
              </a:solidFill>
              <a:sym typeface="Roboto"/>
            </a:endParaRP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IOC Assembly and Executive Council </a:t>
            </a:r>
          </a:p>
        </p:txBody>
      </p:sp>
    </p:spTree>
    <p:extLst>
      <p:ext uri="{BB962C8B-B14F-4D97-AF65-F5344CB8AC3E}">
        <p14:creationId xmlns:p14="http://schemas.microsoft.com/office/powerpoint/2010/main" val="21449542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3904785"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How does IODE function?</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4" name="Picture 3" descr="Map&#10;&#10;Description automatically generated">
            <a:extLst>
              <a:ext uri="{FF2B5EF4-FFF2-40B4-BE49-F238E27FC236}">
                <a16:creationId xmlns:a16="http://schemas.microsoft.com/office/drawing/2014/main" id="{9CB238CD-79EE-6A45-BC25-6F890DDFA9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135" y="1235034"/>
            <a:ext cx="6911439" cy="3640024"/>
          </a:xfrm>
          <a:prstGeom prst="rect">
            <a:avLst/>
          </a:prstGeom>
        </p:spPr>
      </p:pic>
      <p:sp>
        <p:nvSpPr>
          <p:cNvPr id="5" name="TextBox 4">
            <a:extLst>
              <a:ext uri="{FF2B5EF4-FFF2-40B4-BE49-F238E27FC236}">
                <a16:creationId xmlns:a16="http://schemas.microsoft.com/office/drawing/2014/main" id="{EA14410D-A498-2143-A121-C616B58B714E}"/>
              </a:ext>
            </a:extLst>
          </p:cNvPr>
          <p:cNvSpPr txBox="1"/>
          <p:nvPr/>
        </p:nvSpPr>
        <p:spPr>
          <a:xfrm>
            <a:off x="7944592" y="1448790"/>
            <a:ext cx="4013860" cy="2716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Global network of 57 NODCs and 38 ADUs in 66 countries</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17 projects implemented by over 1500 national experts</a:t>
            </a: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
        <p:nvSpPr>
          <p:cNvPr id="3" name="TextBox 2">
            <a:extLst>
              <a:ext uri="{FF2B5EF4-FFF2-40B4-BE49-F238E27FC236}">
                <a16:creationId xmlns:a16="http://schemas.microsoft.com/office/drawing/2014/main" id="{D2CEE3D3-B201-EF45-9B49-C009E4459BE8}"/>
              </a:ext>
            </a:extLst>
          </p:cNvPr>
          <p:cNvSpPr txBox="1"/>
          <p:nvPr/>
        </p:nvSpPr>
        <p:spPr>
          <a:xfrm>
            <a:off x="8202304" y="4165429"/>
            <a:ext cx="3261815" cy="1516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b="0" i="1" u="none" strike="noStrike" cap="none" spc="0" normalizeH="0" baseline="0" dirty="0">
                <a:ln>
                  <a:noFill/>
                </a:ln>
                <a:solidFill>
                  <a:srgbClr val="000000"/>
                </a:solidFill>
                <a:effectLst/>
                <a:uFillTx/>
                <a:latin typeface="+mn-lt"/>
                <a:ea typeface="+mn-ea"/>
                <a:cs typeface="+mn-cs"/>
                <a:sym typeface="Roboto"/>
              </a:rPr>
              <a:t>IODE= M</a:t>
            </a:r>
            <a:r>
              <a:rPr kumimoji="0" lang="en-BE" b="0" i="1" u="none" strike="noStrike" cap="none" spc="0" normalizeH="0" baseline="0" dirty="0">
                <a:ln>
                  <a:noFill/>
                </a:ln>
                <a:solidFill>
                  <a:srgbClr val="000000"/>
                </a:solidFill>
                <a:effectLst/>
                <a:uFillTx/>
                <a:latin typeface="+mn-lt"/>
                <a:ea typeface="+mn-ea"/>
                <a:cs typeface="+mn-cs"/>
                <a:sym typeface="Roboto"/>
              </a:rPr>
              <a:t>ostly research cruise data and other non-realtime</a:t>
            </a:r>
            <a:br>
              <a:rPr kumimoji="0" lang="en-BE" b="0" i="1" u="none" strike="noStrike" cap="none" spc="0" normalizeH="0" baseline="0" dirty="0">
                <a:ln>
                  <a:noFill/>
                </a:ln>
                <a:solidFill>
                  <a:srgbClr val="000000"/>
                </a:solidFill>
                <a:effectLst/>
                <a:uFillTx/>
                <a:latin typeface="+mn-lt"/>
                <a:ea typeface="+mn-ea"/>
                <a:cs typeface="+mn-cs"/>
                <a:sym typeface="Roboto"/>
              </a:rPr>
            </a:br>
            <a:r>
              <a:rPr kumimoji="0" lang="en-BE" b="0" i="1" u="none" strike="noStrike" cap="none" spc="0" normalizeH="0" baseline="0" dirty="0">
                <a:ln>
                  <a:noFill/>
                </a:ln>
                <a:solidFill>
                  <a:srgbClr val="000000"/>
                </a:solidFill>
                <a:effectLst/>
                <a:uFillTx/>
                <a:latin typeface="+mn-lt"/>
                <a:ea typeface="+mn-ea"/>
                <a:cs typeface="+mn-cs"/>
                <a:sym typeface="Roboto"/>
              </a:rPr>
              <a:t>BUT many of the NODCs now deal with both and are also involved in GOOS</a:t>
            </a:r>
          </a:p>
        </p:txBody>
      </p:sp>
    </p:spTree>
    <p:extLst>
      <p:ext uri="{BB962C8B-B14F-4D97-AF65-F5344CB8AC3E}">
        <p14:creationId xmlns:p14="http://schemas.microsoft.com/office/powerpoint/2010/main" val="345440403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Box 1"/>
          <p:cNvSpPr txBox="1"/>
          <p:nvPr/>
        </p:nvSpPr>
        <p:spPr>
          <a:xfrm>
            <a:off x="223941" y="288970"/>
            <a:ext cx="10389181"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spAutoFit/>
          </a:bodyPr>
          <a:lstStyle/>
          <a:p>
            <a:pPr defTabSz="1300480">
              <a:defRPr sz="2400" b="1">
                <a:solidFill>
                  <a:srgbClr val="002060"/>
                </a:solidFill>
                <a:latin typeface="Arial"/>
                <a:ea typeface="Arial"/>
                <a:cs typeface="Arial"/>
                <a:sym typeface="Arial"/>
              </a:defRPr>
            </a:pPr>
            <a:r>
              <a:rPr lang="en-US" dirty="0"/>
              <a:t>IOC Project Office for IODE, Oostende, Belgium</a:t>
            </a:r>
            <a:endParaRPr dirty="0">
              <a:solidFill>
                <a:srgbClr val="000000"/>
              </a:solidFill>
            </a:endParaRPr>
          </a:p>
        </p:txBody>
      </p:sp>
      <p:pic>
        <p:nvPicPr>
          <p:cNvPr id="4" name="Picture 3">
            <a:extLst>
              <a:ext uri="{FF2B5EF4-FFF2-40B4-BE49-F238E27FC236}">
                <a16:creationId xmlns:a16="http://schemas.microsoft.com/office/drawing/2014/main" id="{B44A26D0-917E-1B41-90AA-3DF7A6BE265A}"/>
              </a:ext>
            </a:extLst>
          </p:cNvPr>
          <p:cNvPicPr>
            <a:picLocks noChangeAspect="1"/>
          </p:cNvPicPr>
          <p:nvPr/>
        </p:nvPicPr>
        <p:blipFill>
          <a:blip r:embed="rId2"/>
          <a:stretch>
            <a:fillRect/>
          </a:stretch>
        </p:blipFill>
        <p:spPr>
          <a:xfrm>
            <a:off x="318533" y="151943"/>
            <a:ext cx="6839011" cy="774700"/>
          </a:xfrm>
          <a:prstGeom prst="rect">
            <a:avLst/>
          </a:prstGeom>
        </p:spPr>
      </p:pic>
      <p:sp>
        <p:nvSpPr>
          <p:cNvPr id="6" name="TextBox 5">
            <a:extLst>
              <a:ext uri="{FF2B5EF4-FFF2-40B4-BE49-F238E27FC236}">
                <a16:creationId xmlns:a16="http://schemas.microsoft.com/office/drawing/2014/main" id="{11BCEE7E-40C7-3547-9BD6-1C3853EF33D9}"/>
              </a:ext>
            </a:extLst>
          </p:cNvPr>
          <p:cNvSpPr txBox="1"/>
          <p:nvPr/>
        </p:nvSpPr>
        <p:spPr>
          <a:xfrm>
            <a:off x="502721" y="1458798"/>
            <a:ext cx="5486670" cy="4932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Established 2005</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Housed by Flanders Marine Institute (VLIZ)</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Staff support from Govmt. of Flanders</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HQ of IODE and IOC CD</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8 staff in Oostende</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400" dirty="0">
                <a:solidFill>
                  <a:srgbClr val="000000"/>
                </a:solidFill>
                <a:sym typeface="Roboto"/>
              </a:rPr>
              <a:t>7 staff in the Field (Canada, Cayman Isl, Germany, </a:t>
            </a:r>
            <a:br>
              <a:rPr lang="en-BE" sz="2400" dirty="0">
                <a:solidFill>
                  <a:srgbClr val="000000"/>
                </a:solidFill>
                <a:sym typeface="Roboto"/>
              </a:rPr>
            </a:br>
            <a:r>
              <a:rPr lang="en-BE" sz="2400" dirty="0">
                <a:solidFill>
                  <a:srgbClr val="000000"/>
                </a:solidFill>
                <a:sym typeface="Roboto"/>
              </a:rPr>
              <a:t>S. Africa, Norway, Philippines, Australia)</a:t>
            </a: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pic>
        <p:nvPicPr>
          <p:cNvPr id="3" name="Picture 2">
            <a:extLst>
              <a:ext uri="{FF2B5EF4-FFF2-40B4-BE49-F238E27FC236}">
                <a16:creationId xmlns:a16="http://schemas.microsoft.com/office/drawing/2014/main" id="{E13D7A9E-5842-EDF1-5211-9DFA79DE1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902" y="964580"/>
            <a:ext cx="3696629" cy="4928839"/>
          </a:xfrm>
          <a:prstGeom prst="rect">
            <a:avLst/>
          </a:prstGeom>
        </p:spPr>
      </p:pic>
    </p:spTree>
    <p:extLst>
      <p:ext uri="{BB962C8B-B14F-4D97-AF65-F5344CB8AC3E}">
        <p14:creationId xmlns:p14="http://schemas.microsoft.com/office/powerpoint/2010/main" val="19891102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5685722"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Data sources within the IODE network</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5" name="TextBox 4">
            <a:extLst>
              <a:ext uri="{FF2B5EF4-FFF2-40B4-BE49-F238E27FC236}">
                <a16:creationId xmlns:a16="http://schemas.microsoft.com/office/drawing/2014/main" id="{EA14410D-A498-2143-A121-C616B58B714E}"/>
              </a:ext>
            </a:extLst>
          </p:cNvPr>
          <p:cNvSpPr txBox="1"/>
          <p:nvPr/>
        </p:nvSpPr>
        <p:spPr>
          <a:xfrm>
            <a:off x="496985" y="1242728"/>
            <a:ext cx="6045483" cy="4132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endParaRPr lang="en-BE" sz="2400" dirty="0">
              <a:solidFill>
                <a:srgbClr val="000000"/>
              </a:solidFill>
              <a:sym typeface="Roboto"/>
            </a:endParaRPr>
          </a:p>
          <a:p>
            <a:pPr marR="0" algn="l" defTabSz="1300480" rtl="0" fontAlgn="auto" latinLnBrk="0" hangingPunct="0">
              <a:lnSpc>
                <a:spcPct val="100000"/>
              </a:lnSpc>
              <a:spcBef>
                <a:spcPts val="0"/>
              </a:spcBef>
              <a:spcAft>
                <a:spcPts val="0"/>
              </a:spcAft>
              <a:buClrTx/>
              <a:buSzTx/>
              <a:tabLst/>
            </a:pPr>
            <a:r>
              <a:rPr kumimoji="0" lang="en-BE" sz="2400" b="1" i="1" u="none" strike="noStrike" cap="none" spc="0" normalizeH="0" baseline="0" dirty="0">
                <a:ln>
                  <a:noFill/>
                </a:ln>
                <a:solidFill>
                  <a:srgbClr val="0069B4"/>
                </a:solidFill>
                <a:effectLst/>
                <a:uFillTx/>
                <a:latin typeface="+mn-lt"/>
                <a:ea typeface="+mn-ea"/>
                <a:cs typeface="+mn-cs"/>
                <a:sym typeface="Roboto"/>
              </a:rPr>
              <a:t>Data Centre online data services</a:t>
            </a:r>
          </a:p>
          <a:p>
            <a:pPr marR="0" algn="l" defTabSz="1300480" rtl="0" fontAlgn="auto" latinLnBrk="0" hangingPunct="0">
              <a:lnSpc>
                <a:spcPct val="100000"/>
              </a:lnSpc>
              <a:spcBef>
                <a:spcPts val="0"/>
              </a:spcBef>
              <a:spcAft>
                <a:spcPts val="0"/>
              </a:spcAft>
              <a:buClrTx/>
              <a:buSzTx/>
              <a:tabLst/>
            </a:pPr>
            <a:r>
              <a:rPr kumimoji="0" lang="en-BE" sz="2000" b="0" i="0" u="none" strike="noStrike" cap="none" spc="0" normalizeH="0" baseline="0" dirty="0">
                <a:ln>
                  <a:noFill/>
                </a:ln>
                <a:solidFill>
                  <a:srgbClr val="000000"/>
                </a:solidFill>
                <a:effectLst/>
                <a:uFillTx/>
                <a:latin typeface="+mn-lt"/>
                <a:ea typeface="+mn-ea"/>
                <a:cs typeface="+mn-cs"/>
                <a:sym typeface="Roboto"/>
              </a:rPr>
              <a:t>Global network of 98 data centres in 66 countries</a:t>
            </a:r>
          </a:p>
          <a:p>
            <a:pPr marR="0" algn="l" defTabSz="1300480" rtl="0" fontAlgn="auto" latinLnBrk="0" hangingPunct="0">
              <a:lnSpc>
                <a:spcPct val="100000"/>
              </a:lnSpc>
              <a:spcBef>
                <a:spcPts val="0"/>
              </a:spcBef>
              <a:spcAft>
                <a:spcPts val="0"/>
              </a:spcAft>
              <a:buClrTx/>
              <a:buSzTx/>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a:p>
            <a:pPr marR="0" algn="l" defTabSz="1300480" rtl="0" fontAlgn="auto" latinLnBrk="0" hangingPunct="0">
              <a:lnSpc>
                <a:spcPct val="100000"/>
              </a:lnSpc>
              <a:spcBef>
                <a:spcPts val="0"/>
              </a:spcBef>
              <a:spcAft>
                <a:spcPts val="0"/>
              </a:spcAft>
              <a:buClrTx/>
              <a:buSzTx/>
              <a:tabLst/>
            </a:pPr>
            <a:r>
              <a:rPr lang="en-BE" sz="2000" b="1" dirty="0">
                <a:solidFill>
                  <a:srgbClr val="00B050"/>
                </a:solidFill>
                <a:sym typeface="Roboto"/>
              </a:rPr>
              <a:t>+</a:t>
            </a:r>
            <a:r>
              <a:rPr lang="en-BE" dirty="0">
                <a:solidFill>
                  <a:srgbClr val="000000"/>
                </a:solidFill>
                <a:sym typeface="Roboto"/>
              </a:rPr>
              <a:t> Nearly all IODE data centres provide data online</a:t>
            </a:r>
          </a:p>
          <a:p>
            <a:pPr marR="0" algn="l" defTabSz="1300480" rtl="0" fontAlgn="auto" latinLnBrk="0" hangingPunct="0">
              <a:lnSpc>
                <a:spcPct val="100000"/>
              </a:lnSpc>
              <a:spcBef>
                <a:spcPts val="0"/>
              </a:spcBef>
              <a:spcAft>
                <a:spcPts val="0"/>
              </a:spcAft>
              <a:buClrTx/>
              <a:buSzTx/>
              <a:tabLst/>
            </a:pPr>
            <a:r>
              <a:rPr kumimoji="0" lang="en-BE" sz="2000" b="1" i="0" u="none" strike="noStrike" cap="none" spc="0" normalizeH="0" baseline="0" dirty="0">
                <a:ln>
                  <a:noFill/>
                </a:ln>
                <a:solidFill>
                  <a:srgbClr val="00B050"/>
                </a:solidFill>
                <a:effectLst/>
                <a:uFillTx/>
                <a:latin typeface="+mn-lt"/>
                <a:ea typeface="+mn-ea"/>
                <a:cs typeface="+mn-cs"/>
                <a:sym typeface="Roboto"/>
              </a:rPr>
              <a:t>+</a:t>
            </a:r>
            <a:r>
              <a:rPr kumimoji="0" lang="en-BE" b="0" i="0" u="none" strike="noStrike" cap="none" spc="0" normalizeH="0" baseline="0" dirty="0">
                <a:ln>
                  <a:noFill/>
                </a:ln>
                <a:solidFill>
                  <a:srgbClr val="000000"/>
                </a:solidFill>
                <a:effectLst/>
                <a:uFillTx/>
                <a:latin typeface="+mn-lt"/>
                <a:ea typeface="+mn-ea"/>
                <a:cs typeface="+mn-cs"/>
                <a:sym typeface="Roboto"/>
              </a:rPr>
              <a:t> Most of these can be accessed freely and openly (others are not visible)</a:t>
            </a:r>
          </a:p>
          <a:p>
            <a:pPr marR="0" algn="l" defTabSz="1300480" rtl="0" fontAlgn="auto" latinLnBrk="0" hangingPunct="0">
              <a:lnSpc>
                <a:spcPct val="100000"/>
              </a:lnSpc>
              <a:spcBef>
                <a:spcPts val="0"/>
              </a:spcBef>
              <a:spcAft>
                <a:spcPts val="0"/>
              </a:spcAft>
              <a:buClrTx/>
              <a:buSzTx/>
              <a:tabLst/>
            </a:pPr>
            <a:endParaRPr lang="en-BE" dirty="0">
              <a:solidFill>
                <a:srgbClr val="000000"/>
              </a:solidFill>
              <a:sym typeface="Roboto"/>
            </a:endParaRPr>
          </a:p>
          <a:p>
            <a:pPr marR="0" algn="l" defTabSz="1300480" rtl="0" fontAlgn="auto" latinLnBrk="0" hangingPunct="0">
              <a:lnSpc>
                <a:spcPct val="100000"/>
              </a:lnSpc>
              <a:spcBef>
                <a:spcPts val="0"/>
              </a:spcBef>
              <a:spcAft>
                <a:spcPts val="0"/>
              </a:spcAft>
              <a:buClrTx/>
              <a:buSzTx/>
              <a:tabLst/>
            </a:pPr>
            <a:r>
              <a:rPr kumimoji="0" lang="en-BE" b="0" i="0" u="none" strike="noStrike" cap="none" spc="0" normalizeH="0" baseline="0" dirty="0">
                <a:ln>
                  <a:noFill/>
                </a:ln>
                <a:solidFill>
                  <a:srgbClr val="000000"/>
                </a:solidFill>
                <a:effectLst/>
                <a:uFillTx/>
                <a:latin typeface="+mn-lt"/>
                <a:ea typeface="+mn-ea"/>
                <a:cs typeface="+mn-cs"/>
                <a:sym typeface="Roboto"/>
              </a:rPr>
              <a:t> </a:t>
            </a:r>
            <a:r>
              <a:rPr kumimoji="0" lang="en-BE" sz="2000" b="1" i="0" u="none" strike="noStrike" cap="none" spc="0" normalizeH="0" baseline="0" dirty="0">
                <a:ln>
                  <a:noFill/>
                </a:ln>
                <a:solidFill>
                  <a:srgbClr val="FF0000"/>
                </a:solidFill>
                <a:effectLst/>
                <a:uFillTx/>
                <a:latin typeface="+mn-lt"/>
                <a:ea typeface="+mn-ea"/>
                <a:cs typeface="+mn-cs"/>
                <a:sym typeface="Roboto"/>
              </a:rPr>
              <a:t>-</a:t>
            </a:r>
            <a:r>
              <a:rPr kumimoji="0" lang="en-BE" b="0" i="0" u="none" strike="noStrike" cap="none" spc="0" normalizeH="0" baseline="0" dirty="0">
                <a:ln>
                  <a:noFill/>
                </a:ln>
                <a:solidFill>
                  <a:srgbClr val="000000"/>
                </a:solidFill>
                <a:effectLst/>
                <a:uFillTx/>
                <a:latin typeface="+mn-lt"/>
                <a:ea typeface="+mn-ea"/>
                <a:cs typeface="+mn-cs"/>
                <a:sym typeface="Roboto"/>
              </a:rPr>
              <a:t> Many different user interfaces and many languages</a:t>
            </a:r>
          </a:p>
          <a:p>
            <a:pPr marR="0" algn="l" defTabSz="1300480" rtl="0" fontAlgn="auto" latinLnBrk="0" hangingPunct="0">
              <a:lnSpc>
                <a:spcPct val="100000"/>
              </a:lnSpc>
              <a:spcBef>
                <a:spcPts val="0"/>
              </a:spcBef>
              <a:spcAft>
                <a:spcPts val="0"/>
              </a:spcAft>
              <a:buClrTx/>
              <a:buSzTx/>
              <a:tabLst/>
            </a:pPr>
            <a:r>
              <a:rPr lang="en-BE" dirty="0">
                <a:solidFill>
                  <a:srgbClr val="000000"/>
                </a:solidFill>
                <a:sym typeface="Roboto"/>
              </a:rPr>
              <a:t> </a:t>
            </a:r>
            <a:r>
              <a:rPr kumimoji="0" lang="en-BE" b="1" i="0" u="none" strike="noStrike" cap="none" spc="0" normalizeH="0" baseline="0" dirty="0">
                <a:ln>
                  <a:noFill/>
                </a:ln>
                <a:solidFill>
                  <a:srgbClr val="FF0000"/>
                </a:solidFill>
                <a:effectLst/>
                <a:uFillTx/>
                <a:latin typeface="+mn-lt"/>
                <a:ea typeface="+mn-ea"/>
                <a:cs typeface="+mn-cs"/>
                <a:sym typeface="Roboto"/>
              </a:rPr>
              <a:t>- </a:t>
            </a:r>
            <a:r>
              <a:rPr lang="en-BE" dirty="0">
                <a:solidFill>
                  <a:srgbClr val="000000"/>
                </a:solidFill>
                <a:sym typeface="Roboto"/>
              </a:rPr>
              <a:t>Vocabularies different</a:t>
            </a:r>
          </a:p>
          <a:p>
            <a:pPr marR="0" algn="l" defTabSz="1300480" rtl="0" fontAlgn="auto" latinLnBrk="0" hangingPunct="0">
              <a:lnSpc>
                <a:spcPct val="100000"/>
              </a:lnSpc>
              <a:spcBef>
                <a:spcPts val="0"/>
              </a:spcBef>
              <a:spcAft>
                <a:spcPts val="0"/>
              </a:spcAft>
              <a:buClrTx/>
              <a:buSzTx/>
              <a:tabLst/>
            </a:pPr>
            <a:r>
              <a:rPr kumimoji="0" lang="en-BE" b="0" i="0" u="none" strike="noStrike" cap="none" spc="0" normalizeH="0" baseline="0" dirty="0">
                <a:ln>
                  <a:noFill/>
                </a:ln>
                <a:solidFill>
                  <a:srgbClr val="000000"/>
                </a:solidFill>
                <a:effectLst/>
                <a:uFillTx/>
                <a:latin typeface="+mn-lt"/>
                <a:ea typeface="+mn-ea"/>
                <a:cs typeface="+mn-cs"/>
                <a:sym typeface="Roboto"/>
              </a:rPr>
              <a:t> </a:t>
            </a:r>
            <a:r>
              <a:rPr kumimoji="0" lang="en-BE" b="1" i="0" u="none" strike="noStrike" cap="none" spc="0" normalizeH="0" baseline="0" dirty="0">
                <a:ln>
                  <a:noFill/>
                </a:ln>
                <a:solidFill>
                  <a:srgbClr val="FF0000"/>
                </a:solidFill>
                <a:effectLst/>
                <a:uFillTx/>
                <a:latin typeface="+mn-lt"/>
                <a:ea typeface="+mn-ea"/>
                <a:cs typeface="+mn-cs"/>
                <a:sym typeface="Roboto"/>
              </a:rPr>
              <a:t>-</a:t>
            </a:r>
            <a:r>
              <a:rPr kumimoji="0" lang="en-BE" b="0" i="0" u="none" strike="noStrike" cap="none" spc="0" normalizeH="0" baseline="0" dirty="0">
                <a:ln>
                  <a:noFill/>
                </a:ln>
                <a:solidFill>
                  <a:srgbClr val="000000"/>
                </a:solidFill>
                <a:effectLst/>
                <a:uFillTx/>
                <a:latin typeface="+mn-lt"/>
                <a:ea typeface="+mn-ea"/>
                <a:cs typeface="+mn-cs"/>
                <a:sym typeface="Roboto"/>
              </a:rPr>
              <a:t> Export formats different</a:t>
            </a:r>
          </a:p>
          <a:p>
            <a:pPr marR="0" algn="l" defTabSz="1300480" rtl="0" fontAlgn="auto" latinLnBrk="0" hangingPunct="0">
              <a:lnSpc>
                <a:spcPct val="100000"/>
              </a:lnSpc>
              <a:spcBef>
                <a:spcPts val="0"/>
              </a:spcBef>
              <a:spcAft>
                <a:spcPts val="0"/>
              </a:spcAft>
              <a:buClrTx/>
              <a:buSzTx/>
              <a:tabLst/>
            </a:pPr>
            <a:r>
              <a:rPr lang="en-BE" dirty="0">
                <a:solidFill>
                  <a:srgbClr val="000000"/>
                </a:solidFill>
                <a:sym typeface="Roboto"/>
              </a:rPr>
              <a:t> </a:t>
            </a:r>
            <a:r>
              <a:rPr kumimoji="0" lang="en-BE" b="1" i="0" u="none" strike="noStrike" cap="none" spc="0" normalizeH="0" baseline="0" dirty="0">
                <a:ln>
                  <a:noFill/>
                </a:ln>
                <a:solidFill>
                  <a:srgbClr val="FF0000"/>
                </a:solidFill>
                <a:effectLst/>
                <a:uFillTx/>
                <a:latin typeface="+mn-lt"/>
                <a:ea typeface="+mn-ea"/>
                <a:cs typeface="+mn-cs"/>
                <a:sym typeface="Roboto"/>
              </a:rPr>
              <a:t>-</a:t>
            </a:r>
            <a:r>
              <a:rPr lang="en-BE" b="1" dirty="0">
                <a:solidFill>
                  <a:srgbClr val="000000"/>
                </a:solidFill>
                <a:sym typeface="Roboto"/>
              </a:rPr>
              <a:t> </a:t>
            </a:r>
            <a:r>
              <a:rPr lang="en-BE" dirty="0">
                <a:solidFill>
                  <a:srgbClr val="000000"/>
                </a:solidFill>
                <a:sym typeface="Roboto"/>
              </a:rPr>
              <a:t>Metadata not always well prepared</a:t>
            </a:r>
          </a:p>
          <a:p>
            <a:pPr marR="0" algn="l" defTabSz="1300480" rtl="0" fontAlgn="auto" latinLnBrk="0" hangingPunct="0">
              <a:lnSpc>
                <a:spcPct val="100000"/>
              </a:lnSpc>
              <a:spcBef>
                <a:spcPts val="0"/>
              </a:spcBef>
              <a:spcAft>
                <a:spcPts val="0"/>
              </a:spcAft>
              <a:buClrTx/>
              <a:buSzTx/>
              <a:tabLst/>
            </a:pPr>
            <a:r>
              <a:rPr kumimoji="0" lang="en-BE" b="0" i="0" u="none" strike="noStrike" cap="none" spc="0" normalizeH="0" baseline="0" dirty="0">
                <a:ln>
                  <a:noFill/>
                </a:ln>
                <a:solidFill>
                  <a:srgbClr val="000000"/>
                </a:solidFill>
                <a:effectLst/>
                <a:uFillTx/>
                <a:latin typeface="+mn-lt"/>
                <a:ea typeface="+mn-ea"/>
                <a:cs typeface="+mn-cs"/>
                <a:sym typeface="Roboto"/>
              </a:rPr>
              <a:t> </a:t>
            </a:r>
            <a:r>
              <a:rPr kumimoji="0" lang="en-BE" b="1" i="0" u="none" strike="noStrike" cap="none" spc="0" normalizeH="0" baseline="0" dirty="0">
                <a:ln>
                  <a:noFill/>
                </a:ln>
                <a:solidFill>
                  <a:srgbClr val="FF0000"/>
                </a:solidFill>
                <a:effectLst/>
                <a:uFillTx/>
                <a:latin typeface="+mn-lt"/>
                <a:ea typeface="+mn-ea"/>
                <a:cs typeface="+mn-cs"/>
                <a:sym typeface="Roboto"/>
              </a:rPr>
              <a:t>-</a:t>
            </a:r>
            <a:r>
              <a:rPr kumimoji="0" lang="en-BE" b="0" i="0" u="none" strike="noStrike" cap="none" spc="0" normalizeH="0" baseline="0" dirty="0">
                <a:ln>
                  <a:noFill/>
                </a:ln>
                <a:solidFill>
                  <a:srgbClr val="000000"/>
                </a:solidFill>
                <a:effectLst/>
                <a:uFillTx/>
                <a:latin typeface="+mn-lt"/>
                <a:ea typeface="+mn-ea"/>
                <a:cs typeface="+mn-cs"/>
                <a:sym typeface="Roboto"/>
              </a:rPr>
              <a:t> Too many sources and difficult to find</a:t>
            </a:r>
          </a:p>
        </p:txBody>
      </p:sp>
      <p:sp>
        <p:nvSpPr>
          <p:cNvPr id="6" name="TextBox 5">
            <a:extLst>
              <a:ext uri="{FF2B5EF4-FFF2-40B4-BE49-F238E27FC236}">
                <a16:creationId xmlns:a16="http://schemas.microsoft.com/office/drawing/2014/main" id="{E87C611B-8400-2FC5-FEB4-CF3A6471BFDD}"/>
              </a:ext>
            </a:extLst>
          </p:cNvPr>
          <p:cNvSpPr txBox="1"/>
          <p:nvPr/>
        </p:nvSpPr>
        <p:spPr>
          <a:xfrm>
            <a:off x="6096000" y="529662"/>
            <a:ext cx="6045483" cy="4286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kumimoji="0" lang="en-BE" sz="2400" b="0" i="0" u="none" strike="noStrike" cap="none" spc="0" normalizeH="0" baseline="0" dirty="0">
                <a:ln>
                  <a:noFill/>
                </a:ln>
                <a:solidFill>
                  <a:srgbClr val="000000"/>
                </a:solidFill>
                <a:effectLst/>
                <a:uFillTx/>
                <a:latin typeface="+mn-lt"/>
                <a:ea typeface="+mn-ea"/>
                <a:cs typeface="+mn-cs"/>
                <a:sym typeface="Roboto"/>
              </a:rPr>
              <a:t>   </a:t>
            </a:r>
          </a:p>
          <a:p>
            <a:pPr marR="0" algn="l" defTabSz="1300480" rtl="0" fontAlgn="auto" latinLnBrk="0" hangingPunct="0">
              <a:lnSpc>
                <a:spcPct val="100000"/>
              </a:lnSpc>
              <a:spcBef>
                <a:spcPts val="0"/>
              </a:spcBef>
              <a:spcAft>
                <a:spcPts val="0"/>
              </a:spcAft>
              <a:buClrTx/>
              <a:buSzTx/>
              <a:tabLst/>
            </a:pPr>
            <a:endParaRPr lang="en-BE" sz="2400" dirty="0">
              <a:solidFill>
                <a:srgbClr val="000000"/>
              </a:solidFill>
              <a:sym typeface="Roboto"/>
            </a:endParaRPr>
          </a:p>
          <a:p>
            <a:pPr marR="0" algn="l" defTabSz="1300480" rtl="0" fontAlgn="auto" latinLnBrk="0" hangingPunct="0">
              <a:lnSpc>
                <a:spcPct val="100000"/>
              </a:lnSpc>
              <a:spcBef>
                <a:spcPts val="0"/>
              </a:spcBef>
              <a:spcAft>
                <a:spcPts val="0"/>
              </a:spcAft>
              <a:buClrTx/>
              <a:buSzTx/>
              <a:tabLst/>
            </a:pPr>
            <a:endParaRPr kumimoji="0" lang="en-GB" b="0" i="0" u="none" strike="noStrike" cap="none" spc="0" normalizeH="0" baseline="0" dirty="0">
              <a:ln>
                <a:noFill/>
              </a:ln>
              <a:solidFill>
                <a:srgbClr val="000000"/>
              </a:solidFill>
              <a:effectLst/>
              <a:uFillTx/>
              <a:latin typeface="+mn-lt"/>
              <a:ea typeface="+mn-ea"/>
              <a:cs typeface="+mn-cs"/>
              <a:sym typeface="Roboto"/>
            </a:endParaRPr>
          </a:p>
          <a:p>
            <a:pPr marR="0" algn="l" defTabSz="1300480" rtl="0" fontAlgn="auto" latinLnBrk="0" hangingPunct="0">
              <a:lnSpc>
                <a:spcPct val="100000"/>
              </a:lnSpc>
              <a:spcBef>
                <a:spcPts val="0"/>
              </a:spcBef>
              <a:spcAft>
                <a:spcPts val="0"/>
              </a:spcAft>
              <a:buClrTx/>
              <a:buSzTx/>
              <a:tabLst/>
            </a:pPr>
            <a:r>
              <a:rPr kumimoji="0" lang="en-BE" sz="2400" b="1" i="1" u="none" strike="noStrike" cap="none" spc="0" normalizeH="0" baseline="0" dirty="0">
                <a:ln>
                  <a:noFill/>
                </a:ln>
                <a:solidFill>
                  <a:srgbClr val="0069B4"/>
                </a:solidFill>
                <a:effectLst/>
                <a:uFillTx/>
                <a:latin typeface="+mn-lt"/>
                <a:ea typeface="+mn-ea"/>
                <a:cs typeface="+mn-cs"/>
                <a:sym typeface="Roboto"/>
              </a:rPr>
              <a:t>    Global online data services </a:t>
            </a:r>
            <a:endParaRPr lang="en-GB" sz="2400" b="1" i="1" dirty="0">
              <a:solidFill>
                <a:srgbClr val="0069B4"/>
              </a:solidFill>
              <a:sym typeface="Roboto"/>
            </a:endParaRPr>
          </a:p>
          <a:p>
            <a:pPr marR="0" algn="l" defTabSz="1300480" rtl="0" fontAlgn="auto" latinLnBrk="0" hangingPunct="0">
              <a:lnSpc>
                <a:spcPct val="100000"/>
              </a:lnSpc>
              <a:spcBef>
                <a:spcPts val="0"/>
              </a:spcBef>
              <a:spcAft>
                <a:spcPts val="0"/>
              </a:spcAft>
              <a:buClrTx/>
              <a:buSzTx/>
              <a:tabLst/>
            </a:pPr>
            <a:endParaRPr kumimoji="0" lang="en-GB" b="0" i="0" u="none" strike="noStrike" cap="none" spc="0" normalizeH="0" baseline="0" dirty="0">
              <a:ln>
                <a:noFill/>
              </a:ln>
              <a:solidFill>
                <a:srgbClr val="000000"/>
              </a:solidFill>
              <a:effectLst/>
              <a:uFillTx/>
              <a:latin typeface="+mn-lt"/>
              <a:ea typeface="+mn-ea"/>
              <a:cs typeface="+mn-cs"/>
              <a:sym typeface="Roboto"/>
            </a:endParaRPr>
          </a:p>
          <a:p>
            <a:pPr marL="285750" marR="0" indent="-285750" algn="l" defTabSz="1300480" rtl="0" fontAlgn="auto" latinLnBrk="0" hangingPunct="0">
              <a:lnSpc>
                <a:spcPct val="100000"/>
              </a:lnSpc>
              <a:spcBef>
                <a:spcPts val="0"/>
              </a:spcBef>
              <a:spcAft>
                <a:spcPts val="0"/>
              </a:spcAft>
              <a:buClrTx/>
              <a:buSzTx/>
              <a:buFontTx/>
              <a:buChar char="-"/>
              <a:tabLst/>
            </a:pPr>
            <a:r>
              <a:rPr lang="en-BE" b="1" dirty="0">
                <a:solidFill>
                  <a:srgbClr val="FF0000"/>
                </a:solidFill>
                <a:sym typeface="Roboto"/>
              </a:rPr>
              <a:t>Ocean Biodiversity Information System (OBIS)</a:t>
            </a:r>
          </a:p>
          <a:p>
            <a:pPr marL="285750" marR="0" indent="-285750" algn="l" defTabSz="1300480" rtl="0" fontAlgn="auto" latinLnBrk="0" hangingPunct="0">
              <a:lnSpc>
                <a:spcPct val="100000"/>
              </a:lnSpc>
              <a:spcBef>
                <a:spcPts val="0"/>
              </a:spcBef>
              <a:spcAft>
                <a:spcPts val="0"/>
              </a:spcAft>
              <a:buClrTx/>
              <a:buSzTx/>
              <a:buFontTx/>
              <a:buChar char="-"/>
              <a:tabLst/>
            </a:pPr>
            <a:r>
              <a:rPr kumimoji="0" lang="en-BE" b="1" i="0" u="none" strike="noStrike" cap="none" spc="0" normalizeH="0" baseline="0" dirty="0">
                <a:ln>
                  <a:noFill/>
                </a:ln>
                <a:solidFill>
                  <a:srgbClr val="FF0000"/>
                </a:solidFill>
                <a:effectLst/>
                <a:uFillTx/>
                <a:latin typeface="+mn-lt"/>
                <a:ea typeface="+mn-ea"/>
                <a:cs typeface="+mn-cs"/>
                <a:sym typeface="Roboto"/>
              </a:rPr>
              <a:t>World Ocean Database (WOD)</a:t>
            </a:r>
          </a:p>
          <a:p>
            <a:pPr marL="285750" marR="0" indent="-285750" algn="l" defTabSz="1300480" rtl="0" fontAlgn="auto" latinLnBrk="0" hangingPunct="0">
              <a:lnSpc>
                <a:spcPct val="100000"/>
              </a:lnSpc>
              <a:spcBef>
                <a:spcPts val="0"/>
              </a:spcBef>
              <a:spcAft>
                <a:spcPts val="0"/>
              </a:spcAft>
              <a:buClrTx/>
              <a:buSzTx/>
              <a:buFontTx/>
              <a:buChar char="-"/>
              <a:tabLst/>
            </a:pPr>
            <a:r>
              <a:rPr lang="en-BE" b="1" dirty="0">
                <a:solidFill>
                  <a:srgbClr val="FF0000"/>
                </a:solidFill>
                <a:sym typeface="Roboto"/>
              </a:rPr>
              <a:t>Global Temperature Salinity Profiling Programme (GTSPP)</a:t>
            </a:r>
          </a:p>
          <a:p>
            <a:pPr marL="285750" marR="0" indent="-285750" algn="l" defTabSz="1300480" rtl="0" fontAlgn="auto" latinLnBrk="0" hangingPunct="0">
              <a:lnSpc>
                <a:spcPct val="100000"/>
              </a:lnSpc>
              <a:spcBef>
                <a:spcPts val="0"/>
              </a:spcBef>
              <a:spcAft>
                <a:spcPts val="0"/>
              </a:spcAft>
              <a:buClrTx/>
              <a:buSzTx/>
              <a:buFontTx/>
              <a:buChar char="-"/>
              <a:tabLst/>
            </a:pPr>
            <a:r>
              <a:rPr kumimoji="0" lang="en-GB" b="0" i="0" u="none" strike="noStrike" cap="none" spc="0" normalizeH="0" baseline="0" dirty="0">
                <a:ln>
                  <a:noFill/>
                </a:ln>
                <a:solidFill>
                  <a:srgbClr val="000000"/>
                </a:solidFill>
                <a:effectLst/>
                <a:uFillTx/>
                <a:latin typeface="+mn-lt"/>
                <a:ea typeface="+mn-ea"/>
                <a:cs typeface="+mn-cs"/>
                <a:sym typeface="Roboto"/>
              </a:rPr>
              <a:t>Underway Sea Surface Salinity Data Archiving Project (GOSUD)</a:t>
            </a:r>
          </a:p>
          <a:p>
            <a:pPr marL="285750" marR="0" indent="-285750" algn="l" defTabSz="1300480" rtl="0" fontAlgn="auto" latinLnBrk="0" hangingPunct="0">
              <a:lnSpc>
                <a:spcPct val="100000"/>
              </a:lnSpc>
              <a:spcBef>
                <a:spcPts val="0"/>
              </a:spcBef>
              <a:spcAft>
                <a:spcPts val="0"/>
              </a:spcAft>
              <a:buClrTx/>
              <a:buSzTx/>
              <a:buFontTx/>
              <a:buChar char="-"/>
              <a:tabLst/>
            </a:pPr>
            <a:r>
              <a:rPr kumimoji="0" lang="en-GB" b="0" i="0" u="none" strike="noStrike" cap="none" spc="0" normalizeH="0" baseline="0" dirty="0">
                <a:ln>
                  <a:noFill/>
                </a:ln>
                <a:solidFill>
                  <a:srgbClr val="000000"/>
                </a:solidFill>
                <a:effectLst/>
                <a:uFillTx/>
                <a:latin typeface="+mn-lt"/>
                <a:ea typeface="+mn-ea"/>
                <a:cs typeface="+mn-cs"/>
                <a:sym typeface="Roboto"/>
              </a:rPr>
              <a:t>International Quality-controlled Ocean Database</a:t>
            </a:r>
            <a:r>
              <a:rPr lang="en-GB" dirty="0">
                <a:solidFill>
                  <a:srgbClr val="000000"/>
                </a:solidFill>
                <a:sym typeface="Roboto"/>
              </a:rPr>
              <a:t> (</a:t>
            </a:r>
            <a:r>
              <a:rPr lang="en-GB" dirty="0" err="1">
                <a:solidFill>
                  <a:srgbClr val="000000"/>
                </a:solidFill>
                <a:sym typeface="Roboto"/>
              </a:rPr>
              <a:t>IQuOD</a:t>
            </a:r>
            <a:r>
              <a:rPr lang="en-GB" dirty="0">
                <a:solidFill>
                  <a:srgbClr val="000000"/>
                </a:solidFill>
                <a:sym typeface="Roboto"/>
              </a:rPr>
              <a:t>)</a:t>
            </a:r>
          </a:p>
          <a:p>
            <a:pPr marL="285750" marR="0" indent="-285750" algn="l" defTabSz="1300480" rtl="0" fontAlgn="auto" latinLnBrk="0" hangingPunct="0">
              <a:lnSpc>
                <a:spcPct val="100000"/>
              </a:lnSpc>
              <a:spcBef>
                <a:spcPts val="0"/>
              </a:spcBef>
              <a:spcAft>
                <a:spcPts val="0"/>
              </a:spcAft>
              <a:buClrTx/>
              <a:buSzTx/>
              <a:buFontTx/>
              <a:buChar char="-"/>
              <a:tabLst/>
            </a:pPr>
            <a:r>
              <a:rPr kumimoji="0" lang="en-GB" b="0" i="0" u="none" strike="noStrike" cap="none" spc="0" normalizeH="0" baseline="0" dirty="0">
                <a:ln>
                  <a:noFill/>
                </a:ln>
                <a:solidFill>
                  <a:srgbClr val="000000"/>
                </a:solidFill>
                <a:effectLst/>
                <a:uFillTx/>
                <a:latin typeface="+mn-lt"/>
                <a:ea typeface="+mn-ea"/>
                <a:cs typeface="+mn-cs"/>
                <a:sym typeface="Roboto"/>
              </a:rPr>
              <a:t>…</a:t>
            </a:r>
            <a:endParaRPr kumimoji="0" lang="en-BE"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804228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3467166"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Discovering online </a:t>
            </a:r>
            <a:b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b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data sources: </a:t>
            </a:r>
            <a:r>
              <a:rPr kumimoji="0" lang="en-US" sz="2400" b="1" i="0" u="none" strike="noStrike" cap="none" spc="0" normalizeH="0" baseline="0" dirty="0" err="1">
                <a:ln>
                  <a:noFill/>
                </a:ln>
                <a:solidFill>
                  <a:srgbClr val="002060"/>
                </a:solidFill>
                <a:effectLst/>
                <a:uFillTx/>
                <a:latin typeface="Arial" panose="020B0604020202020204" pitchFamily="34" charset="0"/>
                <a:cs typeface="Arial" panose="020B0604020202020204" pitchFamily="34" charset="0"/>
                <a:sym typeface="Roboto"/>
              </a:rPr>
              <a:t>ODISCat</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5" name="TextBox 4">
            <a:extLst>
              <a:ext uri="{FF2B5EF4-FFF2-40B4-BE49-F238E27FC236}">
                <a16:creationId xmlns:a16="http://schemas.microsoft.com/office/drawing/2014/main" id="{EA14410D-A498-2143-A121-C616B58B714E}"/>
              </a:ext>
            </a:extLst>
          </p:cNvPr>
          <p:cNvSpPr txBox="1"/>
          <p:nvPr/>
        </p:nvSpPr>
        <p:spPr>
          <a:xfrm>
            <a:off x="496985" y="1242728"/>
            <a:ext cx="3778801" cy="4932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lang="en-GB" sz="2400" b="0" i="0" u="none" strike="noStrike" dirty="0">
                <a:solidFill>
                  <a:srgbClr val="212529"/>
                </a:solidFill>
                <a:effectLst/>
                <a:latin typeface="-apple-system"/>
              </a:rPr>
              <a:t>The ODIS </a:t>
            </a:r>
            <a:r>
              <a:rPr lang="en-GB" sz="2400" b="1" i="0" u="none" strike="noStrike" dirty="0">
                <a:solidFill>
                  <a:srgbClr val="212529"/>
                </a:solidFill>
                <a:effectLst/>
                <a:latin typeface="-apple-system"/>
              </a:rPr>
              <a:t>"Catalogue of Sources"</a:t>
            </a:r>
            <a:r>
              <a:rPr lang="en-GB" sz="2400" b="0" i="0" u="none" strike="noStrike" dirty="0">
                <a:solidFill>
                  <a:srgbClr val="212529"/>
                </a:solidFill>
                <a:effectLst/>
                <a:latin typeface="-apple-system"/>
              </a:rPr>
              <a:t> aims to be an online browsable and searchable </a:t>
            </a:r>
            <a:r>
              <a:rPr lang="en-GB" sz="2400" b="0" i="0" u="sng" strike="noStrike" dirty="0">
                <a:solidFill>
                  <a:srgbClr val="212529"/>
                </a:solidFill>
                <a:effectLst/>
                <a:latin typeface="-apple-system"/>
              </a:rPr>
              <a:t>catalogue</a:t>
            </a:r>
            <a:r>
              <a:rPr lang="en-GB" sz="2400" b="0" i="0" u="none" strike="noStrike" dirty="0">
                <a:solidFill>
                  <a:srgbClr val="212529"/>
                </a:solidFill>
                <a:effectLst/>
                <a:latin typeface="-apple-system"/>
              </a:rPr>
              <a:t> of existing ocean related web-based sources/systems of data and information as well as products and services. It will also provide information on products and visualize the landscape (entities and their connections) of ocean data and information sources.</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39EF800B-E94D-D06C-4733-97743B99B7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1729702"/>
            <a:ext cx="7772400" cy="3958682"/>
          </a:xfrm>
          <a:prstGeom prst="rect">
            <a:avLst/>
          </a:prstGeom>
        </p:spPr>
      </p:pic>
      <p:sp>
        <p:nvSpPr>
          <p:cNvPr id="6" name="TextBox 5">
            <a:extLst>
              <a:ext uri="{FF2B5EF4-FFF2-40B4-BE49-F238E27FC236}">
                <a16:creationId xmlns:a16="http://schemas.microsoft.com/office/drawing/2014/main" id="{83AAB9C7-33BB-4630-188A-5887D6CD9811}"/>
              </a:ext>
            </a:extLst>
          </p:cNvPr>
          <p:cNvSpPr txBox="1"/>
          <p:nvPr/>
        </p:nvSpPr>
        <p:spPr>
          <a:xfrm>
            <a:off x="5124450" y="590550"/>
            <a:ext cx="4800600"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hlinkClick r:id="rId3"/>
              </a:rPr>
              <a:t>https://catalogue.odis.org</a:t>
            </a:r>
            <a:r>
              <a:rPr kumimoji="0" lang="en-BE" sz="2400" b="0" i="0" u="none" strike="noStrike" cap="none" spc="0" normalizeH="0" baseline="0" dirty="0">
                <a:ln>
                  <a:noFill/>
                </a:ln>
                <a:solidFill>
                  <a:srgbClr val="000000"/>
                </a:solidFill>
                <a:effectLst/>
                <a:uFillTx/>
                <a:latin typeface="+mn-lt"/>
                <a:ea typeface="+mn-ea"/>
                <a:cs typeface="+mn-cs"/>
                <a:sym typeface="Roboto"/>
              </a:rPr>
              <a:t> </a:t>
            </a:r>
          </a:p>
        </p:txBody>
      </p:sp>
      <p:sp>
        <p:nvSpPr>
          <p:cNvPr id="3" name="TextBox 2">
            <a:extLst>
              <a:ext uri="{FF2B5EF4-FFF2-40B4-BE49-F238E27FC236}">
                <a16:creationId xmlns:a16="http://schemas.microsoft.com/office/drawing/2014/main" id="{CE980757-B1B4-30D9-34B1-E3636D87DF73}"/>
              </a:ext>
            </a:extLst>
          </p:cNvPr>
          <p:cNvSpPr txBox="1"/>
          <p:nvPr/>
        </p:nvSpPr>
        <p:spPr>
          <a:xfrm>
            <a:off x="5638800" y="1242728"/>
            <a:ext cx="3311236"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rPr>
              <a:t>&gt; 3000 sources</a:t>
            </a:r>
          </a:p>
        </p:txBody>
      </p:sp>
    </p:spTree>
    <p:extLst>
      <p:ext uri="{BB962C8B-B14F-4D97-AF65-F5344CB8AC3E}">
        <p14:creationId xmlns:p14="http://schemas.microsoft.com/office/powerpoint/2010/main" val="12822850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3467166"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Discovering online </a:t>
            </a:r>
            <a:b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b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data sources: </a:t>
            </a:r>
            <a:r>
              <a:rPr kumimoji="0" lang="en-US" sz="2400" b="1" i="0" u="none" strike="noStrike" cap="none" spc="0" normalizeH="0" baseline="0" dirty="0" err="1">
                <a:ln>
                  <a:noFill/>
                </a:ln>
                <a:solidFill>
                  <a:srgbClr val="002060"/>
                </a:solidFill>
                <a:effectLst/>
                <a:uFillTx/>
                <a:latin typeface="Arial" panose="020B0604020202020204" pitchFamily="34" charset="0"/>
                <a:cs typeface="Arial" panose="020B0604020202020204" pitchFamily="34" charset="0"/>
                <a:sym typeface="Roboto"/>
              </a:rPr>
              <a:t>ODISCat</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5" name="TextBox 4">
            <a:extLst>
              <a:ext uri="{FF2B5EF4-FFF2-40B4-BE49-F238E27FC236}">
                <a16:creationId xmlns:a16="http://schemas.microsoft.com/office/drawing/2014/main" id="{EA14410D-A498-2143-A121-C616B58B714E}"/>
              </a:ext>
            </a:extLst>
          </p:cNvPr>
          <p:cNvSpPr txBox="1"/>
          <p:nvPr/>
        </p:nvSpPr>
        <p:spPr>
          <a:xfrm>
            <a:off x="496985" y="1242728"/>
            <a:ext cx="3778801" cy="4932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lang="en-GB" sz="2400" b="0" i="0" u="none" strike="noStrike" dirty="0">
                <a:solidFill>
                  <a:srgbClr val="212529"/>
                </a:solidFill>
                <a:effectLst/>
                <a:latin typeface="-apple-system"/>
              </a:rPr>
              <a:t>The ODIS </a:t>
            </a:r>
            <a:r>
              <a:rPr lang="en-GB" sz="2400" b="1" i="0" u="none" strike="noStrike" dirty="0">
                <a:solidFill>
                  <a:srgbClr val="212529"/>
                </a:solidFill>
                <a:effectLst/>
                <a:latin typeface="-apple-system"/>
              </a:rPr>
              <a:t>"Catalogue of Sources"</a:t>
            </a:r>
            <a:r>
              <a:rPr lang="en-GB" sz="2400" b="0" i="0" u="none" strike="noStrike" dirty="0">
                <a:solidFill>
                  <a:srgbClr val="212529"/>
                </a:solidFill>
                <a:effectLst/>
                <a:latin typeface="-apple-system"/>
              </a:rPr>
              <a:t> aims to be an online browsable and searchable catalogue of existing ocean related web-based sources/systems of data and information as well as products and services. It will also provide information on products and visualize the landscape (entities and their connections) of ocean data and information sources.</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pic>
        <p:nvPicPr>
          <p:cNvPr id="6" name="Picture 5">
            <a:extLst>
              <a:ext uri="{FF2B5EF4-FFF2-40B4-BE49-F238E27FC236}">
                <a16:creationId xmlns:a16="http://schemas.microsoft.com/office/drawing/2014/main" id="{9E8D588A-F2B8-6F33-59C5-4709C4F76E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0"/>
            <a:ext cx="7772400" cy="6811410"/>
          </a:xfrm>
          <a:prstGeom prst="rect">
            <a:avLst/>
          </a:prstGeom>
        </p:spPr>
      </p:pic>
    </p:spTree>
    <p:extLst>
      <p:ext uri="{BB962C8B-B14F-4D97-AF65-F5344CB8AC3E}">
        <p14:creationId xmlns:p14="http://schemas.microsoft.com/office/powerpoint/2010/main" val="27214954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452033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World Ocean Database (WOD)</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3" name="TextBox 2">
            <a:extLst>
              <a:ext uri="{FF2B5EF4-FFF2-40B4-BE49-F238E27FC236}">
                <a16:creationId xmlns:a16="http://schemas.microsoft.com/office/drawing/2014/main" id="{122CF205-1288-2AE9-D8F1-3EA48D4A20AE}"/>
              </a:ext>
            </a:extLst>
          </p:cNvPr>
          <p:cNvSpPr txBox="1"/>
          <p:nvPr/>
        </p:nvSpPr>
        <p:spPr>
          <a:xfrm>
            <a:off x="244699" y="1571223"/>
            <a:ext cx="6168980" cy="3824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GB" sz="2000" b="0" i="0" u="none" strike="noStrike" dirty="0">
                <a:solidFill>
                  <a:srgbClr val="000000"/>
                </a:solidFill>
                <a:effectLst/>
                <a:latin typeface="Source Sans Pro" panose="020B0503030403020204" pitchFamily="34" charset="0"/>
              </a:rPr>
              <a:t>The World Ocean Database (WOD) is world's largest collection of uniformly formatted, quality controlled, publicly available </a:t>
            </a:r>
            <a:r>
              <a:rPr lang="en-GB" sz="2000" b="0" i="0" u="sng" strike="noStrike" dirty="0">
                <a:solidFill>
                  <a:srgbClr val="000000"/>
                </a:solidFill>
                <a:effectLst/>
                <a:latin typeface="Source Sans Pro" panose="020B0503030403020204" pitchFamily="34" charset="0"/>
              </a:rPr>
              <a:t>ocean profile data</a:t>
            </a:r>
            <a:r>
              <a:rPr lang="en-GB" sz="2000" b="0" i="0" u="none" strike="noStrike" dirty="0">
                <a:solidFill>
                  <a:srgbClr val="000000"/>
                </a:solidFill>
                <a:effectLst/>
                <a:latin typeface="Source Sans Pro" panose="020B0503030403020204" pitchFamily="34" charset="0"/>
              </a:rPr>
              <a:t>. It is a powerful tool for oceanographic, climatic, and environmental research, and the end result of more than 20 years of coordinated efforts to incorporate data from institutions, agencies, individual researchers, and data recovery initiatives into a single database. </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GB" sz="2000" b="0" i="0" u="none" strike="noStrike" dirty="0">
                <a:solidFill>
                  <a:srgbClr val="000000"/>
                </a:solidFill>
                <a:effectLst/>
                <a:latin typeface="Source Sans Pro" panose="020B0503030403020204" pitchFamily="34" charset="0"/>
              </a:rPr>
              <a:t>WOD data spans from Captain Cook's 1772 voyage to today </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GB" sz="2000" b="0" i="0" u="none" strike="noStrike" dirty="0">
                <a:solidFill>
                  <a:srgbClr val="000000"/>
                </a:solidFill>
                <a:effectLst/>
                <a:latin typeface="Source Sans Pro" panose="020B0503030403020204" pitchFamily="34" charset="0"/>
              </a:rPr>
              <a:t>Original versions of the 20,000+ datasets in the WOD are available through the NCEI archives</a:t>
            </a:r>
            <a:endParaRPr kumimoji="0" lang="en-BE" sz="2000" b="0" i="0" u="none" strike="noStrike" cap="none" spc="0" normalizeH="0" baseline="0" dirty="0">
              <a:ln>
                <a:noFill/>
              </a:ln>
              <a:solidFill>
                <a:srgbClr val="000000"/>
              </a:solidFill>
              <a:effectLst/>
              <a:uFillTx/>
              <a:latin typeface="+mn-lt"/>
              <a:ea typeface="+mn-ea"/>
              <a:cs typeface="+mn-cs"/>
              <a:sym typeface="Roboto"/>
            </a:endParaRPr>
          </a:p>
        </p:txBody>
      </p:sp>
      <p:pic>
        <p:nvPicPr>
          <p:cNvPr id="7" name="Picture 6">
            <a:extLst>
              <a:ext uri="{FF2B5EF4-FFF2-40B4-BE49-F238E27FC236}">
                <a16:creationId xmlns:a16="http://schemas.microsoft.com/office/drawing/2014/main" id="{BB7B2945-6EED-E18E-6A1D-070A77ABE4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3679" y="1780424"/>
            <a:ext cx="5828015" cy="3824635"/>
          </a:xfrm>
          <a:prstGeom prst="rect">
            <a:avLst/>
          </a:prstGeom>
        </p:spPr>
      </p:pic>
      <p:sp>
        <p:nvSpPr>
          <p:cNvPr id="8" name="TextBox 7">
            <a:extLst>
              <a:ext uri="{FF2B5EF4-FFF2-40B4-BE49-F238E27FC236}">
                <a16:creationId xmlns:a16="http://schemas.microsoft.com/office/drawing/2014/main" id="{49EED7AC-54EC-5A9E-D3FB-F3D14A90D506}"/>
              </a:ext>
            </a:extLst>
          </p:cNvPr>
          <p:cNvSpPr txBox="1"/>
          <p:nvPr/>
        </p:nvSpPr>
        <p:spPr>
          <a:xfrm>
            <a:off x="5017323" y="438150"/>
            <a:ext cx="5174427"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hlinkClick r:id="rId3"/>
              </a:rPr>
              <a:t>https://www.ncei.noaa.gov/products/world-ocean-database</a:t>
            </a:r>
            <a:r>
              <a:rPr kumimoji="0" lang="en-GB" sz="2400" b="0" i="0" u="none" strike="noStrike" cap="none" spc="0" normalizeH="0" baseline="0" dirty="0">
                <a:ln>
                  <a:noFill/>
                </a:ln>
                <a:solidFill>
                  <a:srgbClr val="000000"/>
                </a:solidFill>
                <a:effectLst/>
                <a:uFillTx/>
                <a:latin typeface="+mn-lt"/>
                <a:ea typeface="+mn-ea"/>
                <a:cs typeface="+mn-cs"/>
                <a:sym typeface="Roboto"/>
              </a:rPr>
              <a:t> </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03699277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3994553"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World Ocean Atlas (WOA)</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3" name="TextBox 2">
            <a:extLst>
              <a:ext uri="{FF2B5EF4-FFF2-40B4-BE49-F238E27FC236}">
                <a16:creationId xmlns:a16="http://schemas.microsoft.com/office/drawing/2014/main" id="{122CF205-1288-2AE9-D8F1-3EA48D4A20AE}"/>
              </a:ext>
            </a:extLst>
          </p:cNvPr>
          <p:cNvSpPr txBox="1"/>
          <p:nvPr/>
        </p:nvSpPr>
        <p:spPr>
          <a:xfrm>
            <a:off x="257578" y="1999946"/>
            <a:ext cx="6168980" cy="3209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GB" sz="2000" b="0" i="0" u="none" strike="noStrike" dirty="0">
                <a:solidFill>
                  <a:srgbClr val="000000"/>
                </a:solidFill>
                <a:effectLst/>
                <a:latin typeface="Source Sans Pro" panose="020B0503030403020204" pitchFamily="34" charset="0"/>
              </a:rPr>
              <a:t>The World Ocean Atlas (WOA) is a collection of objectively </a:t>
            </a:r>
            <a:r>
              <a:rPr lang="en-GB" sz="2000" b="0" i="0" u="none" strike="noStrike" dirty="0" err="1">
                <a:solidFill>
                  <a:srgbClr val="000000"/>
                </a:solidFill>
                <a:effectLst/>
                <a:latin typeface="Source Sans Pro" panose="020B0503030403020204" pitchFamily="34" charset="0"/>
              </a:rPr>
              <a:t>analyzed</a:t>
            </a:r>
            <a:r>
              <a:rPr lang="en-GB" sz="2000" b="0" i="0" u="none" strike="noStrike" dirty="0">
                <a:solidFill>
                  <a:srgbClr val="000000"/>
                </a:solidFill>
                <a:effectLst/>
                <a:latin typeface="Source Sans Pro" panose="020B0503030403020204" pitchFamily="34" charset="0"/>
              </a:rPr>
              <a:t>, quality controlled </a:t>
            </a:r>
            <a:r>
              <a:rPr lang="en-GB" sz="2000" b="0" i="0" u="sng" strike="noStrike" dirty="0">
                <a:solidFill>
                  <a:srgbClr val="000000"/>
                </a:solidFill>
                <a:effectLst/>
                <a:latin typeface="Source Sans Pro" panose="020B0503030403020204" pitchFamily="34" charset="0"/>
              </a:rPr>
              <a:t>temperature, salinity, oxygen, phosphate, silicate, and nitrate </a:t>
            </a:r>
            <a:r>
              <a:rPr lang="en-GB" sz="2000" b="0" i="0" u="none" strike="noStrike" dirty="0">
                <a:solidFill>
                  <a:srgbClr val="000000"/>
                </a:solidFill>
                <a:effectLst/>
                <a:latin typeface="Source Sans Pro" panose="020B0503030403020204" pitchFamily="34" charset="0"/>
              </a:rPr>
              <a:t>means based on profile data from the World Ocean Database (WOD). It can be used to create boundary and/or initial conditions for a variety of ocean models, verify numerical simulations of the ocean, and corroborate satellite data.</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000" cap="none" spc="0" normalizeH="0" baseline="0" dirty="0">
              <a:ln>
                <a:noFill/>
              </a:ln>
              <a:solidFill>
                <a:srgbClr val="000000"/>
              </a:solidFill>
              <a:uFillTx/>
              <a:latin typeface="Source Sans Pro" panose="020B0503030403020204" pitchFamily="34" charset="0"/>
              <a:ea typeface="+mn-ea"/>
              <a:cs typeface="+mn-cs"/>
              <a:sym typeface="Roboto"/>
            </a:endParaRP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endParaRPr lang="en-GB" sz="2000" b="0" i="0" u="none" strike="noStrike" dirty="0">
              <a:solidFill>
                <a:srgbClr val="000000"/>
              </a:solidFill>
              <a:effectLst/>
              <a:latin typeface="Source Sans Pro" panose="020B0503030403020204" pitchFamily="34" charset="0"/>
              <a:sym typeface="Roboto"/>
            </a:endParaRPr>
          </a:p>
        </p:txBody>
      </p:sp>
      <p:pic>
        <p:nvPicPr>
          <p:cNvPr id="5" name="Picture 4">
            <a:extLst>
              <a:ext uri="{FF2B5EF4-FFF2-40B4-BE49-F238E27FC236}">
                <a16:creationId xmlns:a16="http://schemas.microsoft.com/office/drawing/2014/main" id="{370F9E7D-2E99-B759-3F84-F90183C676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6904" y="1611452"/>
            <a:ext cx="4370486" cy="2532256"/>
          </a:xfrm>
          <a:prstGeom prst="rect">
            <a:avLst/>
          </a:prstGeom>
        </p:spPr>
      </p:pic>
      <p:pic>
        <p:nvPicPr>
          <p:cNvPr id="8" name="Picture 7">
            <a:extLst>
              <a:ext uri="{FF2B5EF4-FFF2-40B4-BE49-F238E27FC236}">
                <a16:creationId xmlns:a16="http://schemas.microsoft.com/office/drawing/2014/main" id="{9827AA7B-E61D-B07D-1354-E31C858C5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2451" y="4367283"/>
            <a:ext cx="3669958" cy="2328384"/>
          </a:xfrm>
          <a:prstGeom prst="rect">
            <a:avLst/>
          </a:prstGeom>
        </p:spPr>
      </p:pic>
      <p:sp>
        <p:nvSpPr>
          <p:cNvPr id="9" name="TextBox 8">
            <a:extLst>
              <a:ext uri="{FF2B5EF4-FFF2-40B4-BE49-F238E27FC236}">
                <a16:creationId xmlns:a16="http://schemas.microsoft.com/office/drawing/2014/main" id="{841DC731-E18A-B31E-4978-EB4C4DF046A3}"/>
              </a:ext>
            </a:extLst>
          </p:cNvPr>
          <p:cNvSpPr txBox="1"/>
          <p:nvPr/>
        </p:nvSpPr>
        <p:spPr>
          <a:xfrm>
            <a:off x="4985839" y="452057"/>
            <a:ext cx="5429250"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hlinkClick r:id="rId4"/>
              </a:rPr>
              <a:t>https://www.ncei.noaa.gov/products/world-ocean-atlas</a:t>
            </a:r>
            <a:r>
              <a:rPr kumimoji="0" lang="en-GB" sz="2400" b="0" i="0" u="none" strike="noStrike" cap="none" spc="0" normalizeH="0" baseline="0" dirty="0">
                <a:ln>
                  <a:noFill/>
                </a:ln>
                <a:solidFill>
                  <a:srgbClr val="000000"/>
                </a:solidFill>
                <a:effectLst/>
                <a:uFillTx/>
                <a:latin typeface="+mn-lt"/>
                <a:ea typeface="+mn-ea"/>
                <a:cs typeface="+mn-cs"/>
                <a:sym typeface="Roboto"/>
              </a:rPr>
              <a:t> </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0486306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2325635"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IODE Activities</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3" name="TextBox 2">
            <a:extLst>
              <a:ext uri="{FF2B5EF4-FFF2-40B4-BE49-F238E27FC236}">
                <a16:creationId xmlns:a16="http://schemas.microsoft.com/office/drawing/2014/main" id="{45DEDB63-7AB4-DC48-B77B-9639BA09AC90}"/>
              </a:ext>
            </a:extLst>
          </p:cNvPr>
          <p:cNvSpPr txBox="1"/>
          <p:nvPr/>
        </p:nvSpPr>
        <p:spPr>
          <a:xfrm>
            <a:off x="3015690" y="916647"/>
            <a:ext cx="11079678" cy="5671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BE" b="1" i="0" u="none" strike="noStrike" cap="none" spc="0" normalizeH="0" baseline="0" dirty="0">
                <a:ln>
                  <a:noFill/>
                </a:ln>
                <a:solidFill>
                  <a:srgbClr val="000000"/>
                </a:solidFill>
                <a:effectLst/>
                <a:uFillTx/>
                <a:latin typeface="+mn-lt"/>
                <a:ea typeface="+mn-ea"/>
                <a:cs typeface="+mn-cs"/>
                <a:sym typeface="Roboto"/>
              </a:rPr>
              <a:t>IODE Projects</a:t>
            </a:r>
          </a:p>
          <a:p>
            <a:pPr marL="800100" lvl="1" indent="-342900" defTabSz="1300480" hangingPunct="0">
              <a:buFont typeface="+mj-lt"/>
              <a:buAutoNum type="arabicPeriod"/>
            </a:pPr>
            <a:r>
              <a:rPr lang="en-BE" dirty="0">
                <a:solidFill>
                  <a:srgbClr val="000000"/>
                </a:solidFill>
                <a:sym typeface="Roboto"/>
              </a:rPr>
              <a:t>AquaDocs: repository of documents and publications</a:t>
            </a:r>
          </a:p>
          <a:p>
            <a:pPr marL="800100" lvl="1" indent="-342900" defTabSz="1300480" hangingPunct="0">
              <a:buFont typeface="+mj-lt"/>
              <a:buAutoNum type="arabicPeriod"/>
            </a:pPr>
            <a:r>
              <a:rPr lang="en-GB" dirty="0">
                <a:solidFill>
                  <a:srgbClr val="000000"/>
                </a:solidFill>
                <a:sym typeface="Roboto"/>
              </a:rPr>
              <a:t>eDNA Expeditions in Marine World Heritage sites Project</a:t>
            </a:r>
            <a:endParaRPr lang="en-BE" dirty="0">
              <a:solidFill>
                <a:srgbClr val="000000"/>
              </a:solidFill>
              <a:sym typeface="Roboto"/>
            </a:endParaRPr>
          </a:p>
          <a:p>
            <a:pPr marL="800100" lvl="1" indent="-342900" defTabSz="1300480" hangingPunct="0">
              <a:buFont typeface="+mj-lt"/>
              <a:buAutoNum type="arabicPeriod"/>
            </a:pPr>
            <a:r>
              <a:rPr lang="en-BE" dirty="0">
                <a:solidFill>
                  <a:srgbClr val="000000"/>
                </a:solidFill>
                <a:sym typeface="Roboto"/>
              </a:rPr>
              <a:t>GODAR: </a:t>
            </a:r>
            <a:r>
              <a:rPr lang="en-GB" dirty="0">
                <a:solidFill>
                  <a:srgbClr val="000000"/>
                </a:solidFill>
                <a:sym typeface="Roboto"/>
              </a:rPr>
              <a:t>Global Oceanographic Data Archaeology and Rescue</a:t>
            </a:r>
          </a:p>
          <a:p>
            <a:pPr marL="800100" lvl="1" indent="-342900" defTabSz="1300480" hangingPunct="0">
              <a:buFont typeface="+mj-lt"/>
              <a:buAutoNum type="arabicPeriod"/>
            </a:pPr>
            <a:r>
              <a:rPr lang="en-GB" dirty="0">
                <a:solidFill>
                  <a:srgbClr val="000000"/>
                </a:solidFill>
                <a:sym typeface="Roboto"/>
              </a:rPr>
              <a:t>GOSUD: Global Ocean Surface Underway Data Pilot Project</a:t>
            </a:r>
          </a:p>
          <a:p>
            <a:pPr marL="800100" lvl="1" indent="-342900" defTabSz="1300480" hangingPunct="0">
              <a:buFont typeface="+mj-lt"/>
              <a:buAutoNum type="arabicPeriod"/>
            </a:pPr>
            <a:r>
              <a:rPr lang="en-GB" dirty="0">
                <a:solidFill>
                  <a:srgbClr val="000000"/>
                </a:solidFill>
                <a:sym typeface="Roboto"/>
              </a:rPr>
              <a:t>GTSPP: Global Temperature-Salinity Profile Program</a:t>
            </a:r>
          </a:p>
          <a:p>
            <a:pPr marL="800100" lvl="1" indent="-342900" defTabSz="1300480" hangingPunct="0">
              <a:buFont typeface="+mj-lt"/>
              <a:buAutoNum type="arabicPeriod"/>
            </a:pPr>
            <a:r>
              <a:rPr lang="en-GB" dirty="0">
                <a:solidFill>
                  <a:srgbClr val="000000"/>
                </a:solidFill>
                <a:sym typeface="Roboto"/>
              </a:rPr>
              <a:t>ICAN: IODE International Coastal Atlas Network Project</a:t>
            </a:r>
          </a:p>
          <a:p>
            <a:pPr marL="800100" lvl="1" indent="-342900" defTabSz="1300480" hangingPunct="0">
              <a:buFont typeface="+mj-lt"/>
              <a:buAutoNum type="arabicPeriod"/>
            </a:pPr>
            <a:r>
              <a:rPr lang="en-GB" dirty="0" err="1">
                <a:solidFill>
                  <a:srgbClr val="000000"/>
                </a:solidFill>
                <a:sym typeface="Roboto"/>
              </a:rPr>
              <a:t>IQuOD</a:t>
            </a:r>
            <a:r>
              <a:rPr lang="en-GB" dirty="0">
                <a:solidFill>
                  <a:srgbClr val="000000"/>
                </a:solidFill>
                <a:sym typeface="Roboto"/>
              </a:rPr>
              <a:t>: International Quality Controlled Ocean Database</a:t>
            </a:r>
          </a:p>
          <a:p>
            <a:pPr marL="800100" lvl="1" indent="-342900" defTabSz="1300480" hangingPunct="0">
              <a:buFont typeface="+mj-lt"/>
              <a:buAutoNum type="arabicPeriod"/>
            </a:pPr>
            <a:r>
              <a:rPr lang="en-GB" dirty="0">
                <a:solidFill>
                  <a:srgbClr val="000000"/>
                </a:solidFill>
                <a:sym typeface="Roboto"/>
              </a:rPr>
              <a:t>OBIS: Ocean Biodiversity Information System Project </a:t>
            </a:r>
          </a:p>
          <a:p>
            <a:pPr marL="800100" lvl="1" indent="-342900" defTabSz="1300480" hangingPunct="0">
              <a:buFont typeface="+mj-lt"/>
              <a:buAutoNum type="arabicPeriod"/>
            </a:pPr>
            <a:r>
              <a:rPr lang="en-GB" dirty="0">
                <a:solidFill>
                  <a:srgbClr val="000000"/>
                </a:solidFill>
                <a:sym typeface="Roboto"/>
              </a:rPr>
              <a:t>OBPS: IODE/GOOS Ocean Best Practices System Project</a:t>
            </a:r>
          </a:p>
          <a:p>
            <a:pPr marL="800100" lvl="1" indent="-342900" defTabSz="1300480" hangingPunct="0">
              <a:buFont typeface="+mj-lt"/>
              <a:buAutoNum type="arabicPeriod"/>
            </a:pPr>
            <a:r>
              <a:rPr lang="en-GB" dirty="0" err="1">
                <a:solidFill>
                  <a:srgbClr val="000000"/>
                </a:solidFill>
                <a:sym typeface="Roboto"/>
              </a:rPr>
              <a:t>OceanExpert</a:t>
            </a:r>
            <a:r>
              <a:rPr lang="en-GB" dirty="0">
                <a:solidFill>
                  <a:srgbClr val="000000"/>
                </a:solidFill>
                <a:sym typeface="Roboto"/>
              </a:rPr>
              <a:t>: Global Directory of Marine (and Freshwater) Professionals Project</a:t>
            </a:r>
          </a:p>
          <a:p>
            <a:pPr marL="800100" lvl="1" indent="-342900" defTabSz="1300480" hangingPunct="0">
              <a:buFont typeface="+mj-lt"/>
              <a:buAutoNum type="arabicPeriod"/>
            </a:pPr>
            <a:r>
              <a:rPr lang="en-GB" dirty="0">
                <a:solidFill>
                  <a:srgbClr val="000000"/>
                </a:solidFill>
                <a:sym typeface="Roboto"/>
              </a:rPr>
              <a:t>ODIS: Ocean Data and Information System Project</a:t>
            </a:r>
          </a:p>
          <a:p>
            <a:pPr marL="800100" lvl="1" indent="-342900" defTabSz="1300480" hangingPunct="0">
              <a:buFont typeface="+mj-lt"/>
              <a:buAutoNum type="arabicPeriod"/>
            </a:pPr>
            <a:r>
              <a:rPr lang="en-GB" dirty="0" err="1">
                <a:solidFill>
                  <a:srgbClr val="000000"/>
                </a:solidFill>
                <a:sym typeface="Roboto"/>
              </a:rPr>
              <a:t>ODISCat</a:t>
            </a:r>
            <a:r>
              <a:rPr lang="en-GB" dirty="0">
                <a:solidFill>
                  <a:srgbClr val="000000"/>
                </a:solidFill>
                <a:sym typeface="Roboto"/>
              </a:rPr>
              <a:t>: Ocean Data and Information System Catalogue of Sources Project</a:t>
            </a:r>
          </a:p>
          <a:p>
            <a:pPr marL="800100" lvl="1" indent="-342900" defTabSz="1300480" hangingPunct="0">
              <a:buFont typeface="+mj-lt"/>
              <a:buAutoNum type="arabicPeriod"/>
            </a:pPr>
            <a:r>
              <a:rPr lang="en-GB" dirty="0">
                <a:solidFill>
                  <a:srgbClr val="000000"/>
                </a:solidFill>
                <a:sym typeface="Roboto"/>
              </a:rPr>
              <a:t>OIH: Ocean </a:t>
            </a:r>
            <a:r>
              <a:rPr lang="en-GB" dirty="0" err="1">
                <a:solidFill>
                  <a:srgbClr val="000000"/>
                </a:solidFill>
                <a:sym typeface="Roboto"/>
              </a:rPr>
              <a:t>InfoHub</a:t>
            </a:r>
            <a:r>
              <a:rPr lang="en-GB" dirty="0">
                <a:solidFill>
                  <a:srgbClr val="000000"/>
                </a:solidFill>
                <a:sym typeface="Roboto"/>
              </a:rPr>
              <a:t> Project</a:t>
            </a:r>
          </a:p>
          <a:p>
            <a:pPr marL="800100" lvl="1" indent="-342900" defTabSz="1300480" hangingPunct="0">
              <a:buFont typeface="+mj-lt"/>
              <a:buAutoNum type="arabicPeriod"/>
            </a:pPr>
            <a:r>
              <a:rPr lang="en-GB" dirty="0">
                <a:solidFill>
                  <a:srgbClr val="000000"/>
                </a:solidFill>
                <a:sym typeface="Roboto"/>
              </a:rPr>
              <a:t>OTGA: </a:t>
            </a:r>
            <a:r>
              <a:rPr lang="en-GB" dirty="0" err="1">
                <a:solidFill>
                  <a:srgbClr val="000000"/>
                </a:solidFill>
                <a:sym typeface="Roboto"/>
              </a:rPr>
              <a:t>OceanTeacher</a:t>
            </a:r>
            <a:r>
              <a:rPr lang="en-GB" dirty="0">
                <a:solidFill>
                  <a:srgbClr val="000000"/>
                </a:solidFill>
                <a:sym typeface="Roboto"/>
              </a:rPr>
              <a:t> Global Academy Project</a:t>
            </a:r>
          </a:p>
          <a:p>
            <a:pPr marL="800100" lvl="1" indent="-342900" defTabSz="1300480" hangingPunct="0">
              <a:buFont typeface="+mj-lt"/>
              <a:buAutoNum type="arabicPeriod"/>
            </a:pPr>
            <a:r>
              <a:rPr lang="en-GB" dirty="0" err="1">
                <a:solidFill>
                  <a:srgbClr val="000000"/>
                </a:solidFill>
                <a:sym typeface="Roboto"/>
              </a:rPr>
              <a:t>PacMAN</a:t>
            </a:r>
            <a:r>
              <a:rPr lang="en-GB" dirty="0">
                <a:solidFill>
                  <a:srgbClr val="000000"/>
                </a:solidFill>
                <a:sym typeface="Roboto"/>
              </a:rPr>
              <a:t>: Pacific islands Marine </a:t>
            </a:r>
            <a:r>
              <a:rPr lang="en-GB" dirty="0" err="1">
                <a:solidFill>
                  <a:srgbClr val="000000"/>
                </a:solidFill>
                <a:sym typeface="Roboto"/>
              </a:rPr>
              <a:t>bioinvasions</a:t>
            </a:r>
            <a:r>
              <a:rPr lang="en-GB" dirty="0">
                <a:solidFill>
                  <a:srgbClr val="000000"/>
                </a:solidFill>
                <a:sym typeface="Roboto"/>
              </a:rPr>
              <a:t> Alert Network Project</a:t>
            </a:r>
          </a:p>
          <a:p>
            <a:pPr marL="800100" lvl="1" indent="-342900" defTabSz="1300480" hangingPunct="0">
              <a:buFont typeface="+mj-lt"/>
              <a:buAutoNum type="arabicPeriod"/>
            </a:pPr>
            <a:r>
              <a:rPr lang="en-GB" dirty="0">
                <a:solidFill>
                  <a:srgbClr val="000000"/>
                </a:solidFill>
                <a:sym typeface="Roboto"/>
              </a:rPr>
              <a:t>QMF: IODE Quality Management Framework Project</a:t>
            </a:r>
          </a:p>
          <a:p>
            <a:pPr marL="800100" lvl="1" indent="-342900" defTabSz="1300480" hangingPunct="0">
              <a:buFont typeface="+mj-lt"/>
              <a:buAutoNum type="arabicPeriod"/>
            </a:pPr>
            <a:r>
              <a:rPr lang="en-GB" dirty="0">
                <a:solidFill>
                  <a:srgbClr val="000000"/>
                </a:solidFill>
                <a:sym typeface="Roboto"/>
              </a:rPr>
              <a:t>WOD: World Ocean Database</a:t>
            </a:r>
          </a:p>
          <a:p>
            <a:pPr marL="800100" lvl="1" indent="-342900" defTabSz="1300480" hangingPunct="0">
              <a:buFont typeface="Arial" panose="020B0604020202020204" pitchFamily="34" charset="0"/>
              <a:buChar char="•"/>
            </a:pPr>
            <a:endParaRPr lang="en-BE" dirty="0">
              <a:solidFill>
                <a:srgbClr val="000000"/>
              </a:solidFill>
              <a:sym typeface="Roboto"/>
            </a:endParaRPr>
          </a:p>
          <a:p>
            <a:pPr marL="800100" lvl="1" indent="-342900" defTabSz="1300480" hangingPunct="0">
              <a:buFont typeface="Arial" panose="020B0604020202020204" pitchFamily="34" charset="0"/>
              <a:buChar char="•"/>
            </a:pPr>
            <a:endParaRPr kumimoji="0" lang="en-BE"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92997781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8B856-D678-4838-964C-938E4D7A50D6}"/>
              </a:ext>
            </a:extLst>
          </p:cNvPr>
          <p:cNvSpPr txBox="1">
            <a:spLocks/>
          </p:cNvSpPr>
          <p:nvPr/>
        </p:nvSpPr>
        <p:spPr>
          <a:xfrm>
            <a:off x="1" y="-6156"/>
            <a:ext cx="10478529" cy="931539"/>
          </a:xfrm>
          <a:prstGeom prst="rect">
            <a:avLst/>
          </a:prstGeom>
          <a:solidFill>
            <a:srgbClr val="3A85B3"/>
          </a:solidFill>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b="1" kern="0" dirty="0">
                <a:solidFill>
                  <a:prstClr val="white"/>
                </a:solidFill>
                <a:latin typeface="Arial" panose="020B0604020202020204" pitchFamily="34" charset="0"/>
                <a:cs typeface="Arial" panose="020B0604020202020204" pitchFamily="34" charset="0"/>
              </a:rPr>
              <a:t>ODIS: </a:t>
            </a:r>
            <a:r>
              <a:rPr kumimoji="0" lang="en-GB" altLang="en-US" sz="2800" b="1" i="0" u="none" strike="noStrike" kern="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From digital ecosystems to the digital biosphere</a:t>
            </a:r>
            <a:endParaRPr kumimoji="0" lang="en-US" altLang="en-US" sz="3600" b="1" i="0" u="none" strike="noStrike" kern="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Rectangle 2"/>
          <p:cNvSpPr/>
          <p:nvPr/>
        </p:nvSpPr>
        <p:spPr>
          <a:xfrm>
            <a:off x="-1373717" y="758026"/>
            <a:ext cx="11603421" cy="2123658"/>
          </a:xfrm>
          <a:prstGeom prst="rect">
            <a:avLst/>
          </a:prstGeom>
        </p:spPr>
        <p:txBody>
          <a:bodyPr wrap="square">
            <a:spAutoFit/>
          </a:bodyPr>
          <a:lstStyle/>
          <a:p>
            <a:pPr marL="242570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a:p>
            <a:pPr marL="24257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a:p>
            <a:pPr marL="158750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mn-ea"/>
                <a:cs typeface="+mn-cs"/>
              </a:rPr>
              <a:t>ODIS (Ocean Data and Information System)</a:t>
            </a:r>
            <a:r>
              <a:rPr kumimoji="0" lang="en-GB" sz="2400" b="1" i="0" u="none" strike="noStrike" kern="1200" cap="none" spc="0" normalizeH="0" baseline="0" noProof="0" dirty="0">
                <a:ln>
                  <a:noFill/>
                </a:ln>
                <a:solidFill>
                  <a:prstClr val="black"/>
                </a:solidFill>
                <a:effectLst/>
                <a:uLnTx/>
                <a:uFillTx/>
                <a:latin typeface="Calibri"/>
                <a:ea typeface="+mn-ea"/>
                <a:cs typeface="+mn-cs"/>
              </a:rPr>
              <a:t> </a:t>
            </a:r>
            <a:r>
              <a:rPr lang="en-GB" sz="2400" b="1" dirty="0">
                <a:solidFill>
                  <a:prstClr val="black"/>
                </a:solidFill>
                <a:latin typeface="Calibri"/>
              </a:rPr>
              <a:t>will be one of many digital ecosystems</a:t>
            </a:r>
            <a:r>
              <a:rPr kumimoji="0" lang="en-GB" sz="2400" b="1" i="0" u="none" strike="noStrike" kern="1200" cap="none" spc="0" normalizeH="0" baseline="0" noProof="0" dirty="0">
                <a:ln>
                  <a:noFill/>
                </a:ln>
                <a:solidFill>
                  <a:prstClr val="black"/>
                </a:solidFill>
                <a:effectLst/>
                <a:uLnTx/>
                <a:uFillTx/>
                <a:latin typeface="Calibri"/>
                <a:ea typeface="+mn-ea"/>
                <a:cs typeface="+mn-cs"/>
              </a:rPr>
              <a:t> in the “digital biosphere” needed to address the SDGs and their successors</a:t>
            </a:r>
          </a:p>
          <a:p>
            <a:pPr marL="21590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69" name="Group 1268"/>
          <p:cNvGrpSpPr/>
          <p:nvPr/>
        </p:nvGrpSpPr>
        <p:grpSpPr>
          <a:xfrm>
            <a:off x="6964096" y="2473148"/>
            <a:ext cx="4964644" cy="4062376"/>
            <a:chOff x="6964096" y="2473148"/>
            <a:chExt cx="4964644" cy="4062376"/>
          </a:xfrm>
        </p:grpSpPr>
        <p:grpSp>
          <p:nvGrpSpPr>
            <p:cNvPr id="5" name="Group 4"/>
            <p:cNvGrpSpPr/>
            <p:nvPr/>
          </p:nvGrpSpPr>
          <p:grpSpPr>
            <a:xfrm>
              <a:off x="7732069" y="2473148"/>
              <a:ext cx="4196671" cy="4062376"/>
              <a:chOff x="1429844" y="1330772"/>
              <a:chExt cx="4993578" cy="4831217"/>
            </a:xfrm>
          </p:grpSpPr>
          <p:grpSp>
            <p:nvGrpSpPr>
              <p:cNvPr id="266" name="Group 265"/>
              <p:cNvGrpSpPr/>
              <p:nvPr/>
            </p:nvGrpSpPr>
            <p:grpSpPr>
              <a:xfrm rot="636917">
                <a:off x="1668421" y="3636119"/>
                <a:ext cx="2706688" cy="2050832"/>
                <a:chOff x="874713" y="1219200"/>
                <a:chExt cx="6639616" cy="5030776"/>
              </a:xfrm>
            </p:grpSpPr>
            <p:grpSp>
              <p:nvGrpSpPr>
                <p:cNvPr id="267" name="Group 266"/>
                <p:cNvGrpSpPr/>
                <p:nvPr/>
              </p:nvGrpSpPr>
              <p:grpSpPr>
                <a:xfrm>
                  <a:off x="874713" y="1244669"/>
                  <a:ext cx="6639616" cy="5005307"/>
                  <a:chOff x="874713" y="1244669"/>
                  <a:chExt cx="6639616" cy="5005307"/>
                </a:xfrm>
              </p:grpSpPr>
              <p:grpSp>
                <p:nvGrpSpPr>
                  <p:cNvPr id="290" name="Group 289"/>
                  <p:cNvGrpSpPr/>
                  <p:nvPr/>
                </p:nvGrpSpPr>
                <p:grpSpPr>
                  <a:xfrm>
                    <a:off x="1719263" y="1908629"/>
                    <a:ext cx="2839808" cy="3969564"/>
                    <a:chOff x="1719263" y="1908629"/>
                    <a:chExt cx="2839808" cy="3969564"/>
                  </a:xfrm>
                </p:grpSpPr>
                <p:sp>
                  <p:nvSpPr>
                    <p:cNvPr id="349" name="Line 3"/>
                    <p:cNvSpPr>
                      <a:spLocks noChangeShapeType="1"/>
                    </p:cNvSpPr>
                    <p:nvPr/>
                  </p:nvSpPr>
                  <p:spPr bwMode="auto">
                    <a:xfrm>
                      <a:off x="1719263" y="3502498"/>
                      <a:ext cx="385066" cy="989481"/>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0" name="Line 3"/>
                    <p:cNvSpPr>
                      <a:spLocks noChangeShapeType="1"/>
                    </p:cNvSpPr>
                    <p:nvPr/>
                  </p:nvSpPr>
                  <p:spPr bwMode="auto">
                    <a:xfrm flipV="1">
                      <a:off x="2703066" y="1908629"/>
                      <a:ext cx="739427" cy="19027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1" name="Line 3"/>
                    <p:cNvSpPr>
                      <a:spLocks noChangeShapeType="1"/>
                    </p:cNvSpPr>
                    <p:nvPr/>
                  </p:nvSpPr>
                  <p:spPr bwMode="auto">
                    <a:xfrm>
                      <a:off x="2714458" y="2208509"/>
                      <a:ext cx="306555" cy="620416"/>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2" name="Line 3"/>
                    <p:cNvSpPr>
                      <a:spLocks noChangeShapeType="1"/>
                    </p:cNvSpPr>
                    <p:nvPr/>
                  </p:nvSpPr>
                  <p:spPr bwMode="auto">
                    <a:xfrm flipV="1">
                      <a:off x="3411300" y="4851400"/>
                      <a:ext cx="806687" cy="34348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3" name="Line 3"/>
                    <p:cNvSpPr>
                      <a:spLocks noChangeShapeType="1"/>
                    </p:cNvSpPr>
                    <p:nvPr/>
                  </p:nvSpPr>
                  <p:spPr bwMode="auto">
                    <a:xfrm flipH="1" flipV="1">
                      <a:off x="4128859" y="4851400"/>
                      <a:ext cx="145164" cy="810892"/>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4" name="Oval 4"/>
                    <p:cNvSpPr>
                      <a:spLocks noChangeArrowheads="1"/>
                    </p:cNvSpPr>
                    <p:nvPr/>
                  </p:nvSpPr>
                  <p:spPr bwMode="auto">
                    <a:xfrm>
                      <a:off x="2530474" y="1930400"/>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5" name="Oval 4"/>
                    <p:cNvSpPr>
                      <a:spLocks noChangeArrowheads="1"/>
                    </p:cNvSpPr>
                    <p:nvPr/>
                  </p:nvSpPr>
                  <p:spPr bwMode="auto">
                    <a:xfrm>
                      <a:off x="1859355" y="4249338"/>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6" name="Oval 4"/>
                    <p:cNvSpPr>
                      <a:spLocks noChangeArrowheads="1"/>
                    </p:cNvSpPr>
                    <p:nvPr/>
                  </p:nvSpPr>
                  <p:spPr bwMode="auto">
                    <a:xfrm>
                      <a:off x="4128858" y="5446393"/>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7" name="Oval 4"/>
                    <p:cNvSpPr>
                      <a:spLocks noChangeArrowheads="1"/>
                    </p:cNvSpPr>
                    <p:nvPr/>
                  </p:nvSpPr>
                  <p:spPr bwMode="auto">
                    <a:xfrm>
                      <a:off x="3217051" y="4992687"/>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91" name="Group 290"/>
                  <p:cNvGrpSpPr/>
                  <p:nvPr/>
                </p:nvGrpSpPr>
                <p:grpSpPr>
                  <a:xfrm>
                    <a:off x="1067594" y="1244669"/>
                    <a:ext cx="6446735" cy="5005307"/>
                    <a:chOff x="1067594" y="1244669"/>
                    <a:chExt cx="6446735" cy="5005307"/>
                  </a:xfrm>
                </p:grpSpPr>
                <p:sp>
                  <p:nvSpPr>
                    <p:cNvPr id="333" name="Line 5"/>
                    <p:cNvSpPr>
                      <a:spLocks noChangeShapeType="1"/>
                    </p:cNvSpPr>
                    <p:nvPr/>
                  </p:nvSpPr>
                  <p:spPr bwMode="auto">
                    <a:xfrm flipH="1">
                      <a:off x="1826418" y="4768057"/>
                      <a:ext cx="688179" cy="489744"/>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4" name="Line 5"/>
                    <p:cNvSpPr>
                      <a:spLocks noChangeShapeType="1"/>
                    </p:cNvSpPr>
                    <p:nvPr/>
                  </p:nvSpPr>
                  <p:spPr bwMode="auto">
                    <a:xfrm flipH="1">
                      <a:off x="1067594" y="1539943"/>
                      <a:ext cx="434337" cy="124611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5" name="Line 5"/>
                    <p:cNvSpPr>
                      <a:spLocks noChangeShapeType="1"/>
                    </p:cNvSpPr>
                    <p:nvPr/>
                  </p:nvSpPr>
                  <p:spPr bwMode="auto">
                    <a:xfrm>
                      <a:off x="3432158" y="1890884"/>
                      <a:ext cx="606441" cy="389412"/>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6" name="Line 5"/>
                    <p:cNvSpPr>
                      <a:spLocks noChangeShapeType="1"/>
                    </p:cNvSpPr>
                    <p:nvPr/>
                  </p:nvSpPr>
                  <p:spPr bwMode="auto">
                    <a:xfrm>
                      <a:off x="3429000" y="1923701"/>
                      <a:ext cx="761999" cy="147713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7" name="Line 5"/>
                    <p:cNvSpPr>
                      <a:spLocks noChangeShapeType="1"/>
                    </p:cNvSpPr>
                    <p:nvPr/>
                  </p:nvSpPr>
                  <p:spPr bwMode="auto">
                    <a:xfrm>
                      <a:off x="5396706" y="2637631"/>
                      <a:ext cx="1078185" cy="989014"/>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8" name="Line 5"/>
                    <p:cNvSpPr>
                      <a:spLocks noChangeShapeType="1"/>
                    </p:cNvSpPr>
                    <p:nvPr/>
                  </p:nvSpPr>
                  <p:spPr bwMode="auto">
                    <a:xfrm>
                      <a:off x="6474891" y="3608388"/>
                      <a:ext cx="87374" cy="963611"/>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9" name="Line 5"/>
                    <p:cNvSpPr>
                      <a:spLocks noChangeShapeType="1"/>
                    </p:cNvSpPr>
                    <p:nvPr/>
                  </p:nvSpPr>
                  <p:spPr bwMode="auto">
                    <a:xfrm>
                      <a:off x="5334000" y="4406901"/>
                      <a:ext cx="1228265" cy="155906"/>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0" name="Line 5"/>
                    <p:cNvSpPr>
                      <a:spLocks noChangeShapeType="1"/>
                    </p:cNvSpPr>
                    <p:nvPr/>
                  </p:nvSpPr>
                  <p:spPr bwMode="auto">
                    <a:xfrm>
                      <a:off x="4800601" y="5059042"/>
                      <a:ext cx="160954" cy="103695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1" name="Line 5"/>
                    <p:cNvSpPr>
                      <a:spLocks noChangeShapeType="1"/>
                    </p:cNvSpPr>
                    <p:nvPr/>
                  </p:nvSpPr>
                  <p:spPr bwMode="auto">
                    <a:xfrm flipH="1">
                      <a:off x="6562264" y="4254501"/>
                      <a:ext cx="736956" cy="3175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2" name="Oval 4"/>
                    <p:cNvSpPr>
                      <a:spLocks noChangeArrowheads="1"/>
                    </p:cNvSpPr>
                    <p:nvPr/>
                  </p:nvSpPr>
                  <p:spPr bwMode="auto">
                    <a:xfrm>
                      <a:off x="1208244" y="1244669"/>
                      <a:ext cx="587375" cy="590550"/>
                    </a:xfrm>
                    <a:prstGeom prst="ellipse">
                      <a:avLst/>
                    </a:prstGeom>
                    <a:solidFill>
                      <a:srgbClr val="FF9900"/>
                    </a:solidFill>
                    <a:ln w="38100" algn="ctr">
                      <a:solidFill>
                        <a:srgbClr val="00B0F0"/>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43" name="Oval 4"/>
                    <p:cNvSpPr>
                      <a:spLocks noChangeArrowheads="1"/>
                    </p:cNvSpPr>
                    <p:nvPr/>
                  </p:nvSpPr>
                  <p:spPr bwMode="auto">
                    <a:xfrm rot="13359104">
                      <a:off x="6126156" y="3322650"/>
                      <a:ext cx="587375" cy="590550"/>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44" name="Oval 4"/>
                    <p:cNvSpPr>
                      <a:spLocks noChangeArrowheads="1"/>
                    </p:cNvSpPr>
                    <p:nvPr/>
                  </p:nvSpPr>
                  <p:spPr bwMode="auto">
                    <a:xfrm rot="13359104">
                      <a:off x="3299928" y="1758416"/>
                      <a:ext cx="328794" cy="330571"/>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45" name="Oval 4"/>
                    <p:cNvSpPr>
                      <a:spLocks noChangeArrowheads="1"/>
                    </p:cNvSpPr>
                    <p:nvPr/>
                  </p:nvSpPr>
                  <p:spPr bwMode="auto">
                    <a:xfrm>
                      <a:off x="7084116" y="4038600"/>
                      <a:ext cx="430213" cy="431800"/>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6" name="Oval 4"/>
                    <p:cNvSpPr>
                      <a:spLocks noChangeArrowheads="1"/>
                    </p:cNvSpPr>
                    <p:nvPr/>
                  </p:nvSpPr>
                  <p:spPr bwMode="auto">
                    <a:xfrm>
                      <a:off x="4719460" y="5761026"/>
                      <a:ext cx="484188" cy="488950"/>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7" name="Oval 4"/>
                    <p:cNvSpPr>
                      <a:spLocks noChangeArrowheads="1"/>
                    </p:cNvSpPr>
                    <p:nvPr/>
                  </p:nvSpPr>
                  <p:spPr bwMode="auto">
                    <a:xfrm>
                      <a:off x="6373353" y="4302273"/>
                      <a:ext cx="377825" cy="379413"/>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8" name="Oval 4"/>
                    <p:cNvSpPr>
                      <a:spLocks noChangeArrowheads="1"/>
                    </p:cNvSpPr>
                    <p:nvPr/>
                  </p:nvSpPr>
                  <p:spPr bwMode="auto">
                    <a:xfrm>
                      <a:off x="1633538" y="5059043"/>
                      <a:ext cx="385762" cy="387350"/>
                    </a:xfrm>
                    <a:prstGeom prst="ellipse">
                      <a:avLst/>
                    </a:prstGeom>
                    <a:solidFill>
                      <a:srgbClr val="CC00FF"/>
                    </a:solidFill>
                    <a:ln w="38100" algn="ctr">
                      <a:solidFill>
                        <a:srgbClr val="00B0F0"/>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sp>
                <p:nvSpPr>
                  <p:cNvPr id="292" name="Line 2"/>
                  <p:cNvSpPr>
                    <a:spLocks noChangeShapeType="1"/>
                  </p:cNvSpPr>
                  <p:nvPr/>
                </p:nvSpPr>
                <p:spPr bwMode="auto">
                  <a:xfrm flipH="1" flipV="1">
                    <a:off x="3124200" y="4648200"/>
                    <a:ext cx="914400" cy="1524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3" name="Line 3"/>
                  <p:cNvSpPr>
                    <a:spLocks noChangeShapeType="1"/>
                  </p:cNvSpPr>
                  <p:nvPr/>
                </p:nvSpPr>
                <p:spPr bwMode="auto">
                  <a:xfrm flipH="1">
                    <a:off x="2590800" y="3886200"/>
                    <a:ext cx="0" cy="838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4" name="Line 4"/>
                  <p:cNvSpPr>
                    <a:spLocks noChangeShapeType="1"/>
                  </p:cNvSpPr>
                  <p:nvPr/>
                </p:nvSpPr>
                <p:spPr bwMode="auto">
                  <a:xfrm flipH="1">
                    <a:off x="2895600" y="2362200"/>
                    <a:ext cx="990600" cy="45720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5" name="Line 5"/>
                  <p:cNvSpPr>
                    <a:spLocks noChangeShapeType="1"/>
                  </p:cNvSpPr>
                  <p:nvPr/>
                </p:nvSpPr>
                <p:spPr bwMode="auto">
                  <a:xfrm flipH="1" flipV="1">
                    <a:off x="3124200" y="3429000"/>
                    <a:ext cx="1143000" cy="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6" name="Line 6"/>
                  <p:cNvSpPr>
                    <a:spLocks noChangeShapeType="1"/>
                  </p:cNvSpPr>
                  <p:nvPr/>
                </p:nvSpPr>
                <p:spPr bwMode="auto">
                  <a:xfrm>
                    <a:off x="4114800" y="4114800"/>
                    <a:ext cx="685800" cy="457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97" name="Straight Connector 296"/>
                  <p:cNvCxnSpPr/>
                  <p:nvPr/>
                </p:nvCxnSpPr>
                <p:spPr>
                  <a:xfrm>
                    <a:off x="1020763" y="3260725"/>
                    <a:ext cx="539750" cy="173038"/>
                  </a:xfrm>
                  <a:prstGeom prst="line">
                    <a:avLst/>
                  </a:prstGeom>
                  <a:noFill/>
                  <a:ln w="76200" cap="flat" cmpd="sng" algn="ctr">
                    <a:solidFill>
                      <a:sysClr val="windowText" lastClr="000000"/>
                    </a:solidFill>
                    <a:prstDash val="solid"/>
                  </a:ln>
                  <a:effectLst/>
                </p:spPr>
              </p:cxnSp>
              <p:sp>
                <p:nvSpPr>
                  <p:cNvPr id="298" name="Line 8"/>
                  <p:cNvSpPr>
                    <a:spLocks noChangeShapeType="1"/>
                  </p:cNvSpPr>
                  <p:nvPr/>
                </p:nvSpPr>
                <p:spPr bwMode="auto">
                  <a:xfrm flipV="1">
                    <a:off x="1560513" y="2752725"/>
                    <a:ext cx="1106487" cy="6810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9" name="Line 9"/>
                  <p:cNvSpPr>
                    <a:spLocks noChangeShapeType="1"/>
                  </p:cNvSpPr>
                  <p:nvPr/>
                </p:nvSpPr>
                <p:spPr bwMode="auto">
                  <a:xfrm>
                    <a:off x="1560513" y="3433763"/>
                    <a:ext cx="1106487" cy="38576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0" name="Line 10"/>
                  <p:cNvSpPr>
                    <a:spLocks noChangeShapeType="1"/>
                  </p:cNvSpPr>
                  <p:nvPr/>
                </p:nvSpPr>
                <p:spPr bwMode="auto">
                  <a:xfrm flipV="1">
                    <a:off x="1560513" y="2592388"/>
                    <a:ext cx="317500" cy="84137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1" name="Line 11"/>
                  <p:cNvSpPr>
                    <a:spLocks noChangeShapeType="1"/>
                  </p:cNvSpPr>
                  <p:nvPr/>
                </p:nvSpPr>
                <p:spPr bwMode="auto">
                  <a:xfrm flipV="1">
                    <a:off x="1560513" y="3362325"/>
                    <a:ext cx="954087" cy="714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2" name="Line 12"/>
                  <p:cNvSpPr>
                    <a:spLocks noChangeShapeType="1"/>
                  </p:cNvSpPr>
                  <p:nvPr/>
                </p:nvSpPr>
                <p:spPr bwMode="auto">
                  <a:xfrm>
                    <a:off x="1020763" y="2763838"/>
                    <a:ext cx="539750" cy="669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3" name="Line 13"/>
                  <p:cNvSpPr>
                    <a:spLocks noChangeShapeType="1"/>
                  </p:cNvSpPr>
                  <p:nvPr/>
                </p:nvSpPr>
                <p:spPr bwMode="auto">
                  <a:xfrm flipH="1">
                    <a:off x="990600" y="1447800"/>
                    <a:ext cx="2057400" cy="1304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4" name="Line 14"/>
                  <p:cNvSpPr>
                    <a:spLocks noChangeShapeType="1"/>
                  </p:cNvSpPr>
                  <p:nvPr/>
                </p:nvSpPr>
                <p:spPr bwMode="auto">
                  <a:xfrm flipV="1">
                    <a:off x="1560513" y="2828925"/>
                    <a:ext cx="1411287" cy="6048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5" name="Line 15"/>
                  <p:cNvSpPr>
                    <a:spLocks noChangeShapeType="1"/>
                  </p:cNvSpPr>
                  <p:nvPr/>
                </p:nvSpPr>
                <p:spPr bwMode="auto">
                  <a:xfrm flipH="1">
                    <a:off x="1020763" y="2676525"/>
                    <a:ext cx="1874837" cy="873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6" name="Line 16"/>
                  <p:cNvSpPr>
                    <a:spLocks noChangeShapeType="1"/>
                  </p:cNvSpPr>
                  <p:nvPr/>
                </p:nvSpPr>
                <p:spPr bwMode="auto">
                  <a:xfrm flipH="1">
                    <a:off x="2563813" y="3286125"/>
                    <a:ext cx="560387" cy="5699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7" name="Oval 2"/>
                  <p:cNvSpPr>
                    <a:spLocks noChangeArrowheads="1"/>
                  </p:cNvSpPr>
                  <p:nvPr/>
                </p:nvSpPr>
                <p:spPr bwMode="auto">
                  <a:xfrm>
                    <a:off x="874713" y="3101975"/>
                    <a:ext cx="293687" cy="295275"/>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08" name="Oval 4"/>
                  <p:cNvSpPr>
                    <a:spLocks noChangeArrowheads="1"/>
                  </p:cNvSpPr>
                  <p:nvPr/>
                </p:nvSpPr>
                <p:spPr bwMode="auto">
                  <a:xfrm>
                    <a:off x="2667000" y="24479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09" name="Oval 4"/>
                  <p:cNvSpPr>
                    <a:spLocks noChangeArrowheads="1"/>
                  </p:cNvSpPr>
                  <p:nvPr/>
                </p:nvSpPr>
                <p:spPr bwMode="auto">
                  <a:xfrm>
                    <a:off x="2971800" y="3133725"/>
                    <a:ext cx="430213" cy="43180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0" name="Oval 4"/>
                  <p:cNvSpPr>
                    <a:spLocks noChangeArrowheads="1"/>
                  </p:cNvSpPr>
                  <p:nvPr/>
                </p:nvSpPr>
                <p:spPr bwMode="auto">
                  <a:xfrm>
                    <a:off x="2322513" y="3625850"/>
                    <a:ext cx="484187" cy="4889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1" name="Oval 4"/>
                  <p:cNvSpPr>
                    <a:spLocks noChangeArrowheads="1"/>
                  </p:cNvSpPr>
                  <p:nvPr/>
                </p:nvSpPr>
                <p:spPr bwMode="auto">
                  <a:xfrm>
                    <a:off x="1651000" y="2447925"/>
                    <a:ext cx="377825" cy="379413"/>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2" name="Oval 4"/>
                  <p:cNvSpPr>
                    <a:spLocks noChangeArrowheads="1"/>
                  </p:cNvSpPr>
                  <p:nvPr/>
                </p:nvSpPr>
                <p:spPr bwMode="auto">
                  <a:xfrm>
                    <a:off x="874713" y="2592388"/>
                    <a:ext cx="385762" cy="3873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3" name="Oval 4"/>
                  <p:cNvSpPr>
                    <a:spLocks noChangeArrowheads="1"/>
                  </p:cNvSpPr>
                  <p:nvPr/>
                </p:nvSpPr>
                <p:spPr bwMode="auto">
                  <a:xfrm>
                    <a:off x="1371600" y="31337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4" name="Oval 4"/>
                  <p:cNvSpPr>
                    <a:spLocks noChangeArrowheads="1"/>
                  </p:cNvSpPr>
                  <p:nvPr/>
                </p:nvSpPr>
                <p:spPr bwMode="auto">
                  <a:xfrm>
                    <a:off x="2438400" y="3209925"/>
                    <a:ext cx="249238" cy="250825"/>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15" name="Line 25"/>
                  <p:cNvSpPr>
                    <a:spLocks noChangeShapeType="1"/>
                  </p:cNvSpPr>
                  <p:nvPr/>
                </p:nvSpPr>
                <p:spPr bwMode="auto">
                  <a:xfrm flipH="1" flipV="1">
                    <a:off x="4038600" y="4800600"/>
                    <a:ext cx="838200" cy="228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6" name="Line 26"/>
                  <p:cNvSpPr>
                    <a:spLocks noChangeShapeType="1"/>
                  </p:cNvSpPr>
                  <p:nvPr/>
                </p:nvSpPr>
                <p:spPr bwMode="auto">
                  <a:xfrm>
                    <a:off x="4830763" y="45069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7" name="Line 27"/>
                  <p:cNvSpPr>
                    <a:spLocks noChangeShapeType="1"/>
                  </p:cNvSpPr>
                  <p:nvPr/>
                </p:nvSpPr>
                <p:spPr bwMode="auto">
                  <a:xfrm flipH="1">
                    <a:off x="4830763" y="3581400"/>
                    <a:ext cx="503237" cy="9255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8" name="Line 28"/>
                  <p:cNvSpPr>
                    <a:spLocks noChangeShapeType="1"/>
                  </p:cNvSpPr>
                  <p:nvPr/>
                </p:nvSpPr>
                <p:spPr bwMode="auto">
                  <a:xfrm flipH="1" flipV="1">
                    <a:off x="4267200" y="3429000"/>
                    <a:ext cx="533400" cy="11430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9" name="Line 29"/>
                  <p:cNvSpPr>
                    <a:spLocks noChangeShapeType="1"/>
                  </p:cNvSpPr>
                  <p:nvPr/>
                </p:nvSpPr>
                <p:spPr bwMode="auto">
                  <a:xfrm flipH="1">
                    <a:off x="4876800" y="43434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0" name="Oval 2"/>
                  <p:cNvSpPr>
                    <a:spLocks noChangeArrowheads="1"/>
                  </p:cNvSpPr>
                  <p:nvPr/>
                </p:nvSpPr>
                <p:spPr bwMode="auto">
                  <a:xfrm>
                    <a:off x="4684713" y="4845050"/>
                    <a:ext cx="293687" cy="295275"/>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1" name="Oval 4"/>
                  <p:cNvSpPr>
                    <a:spLocks noChangeArrowheads="1"/>
                  </p:cNvSpPr>
                  <p:nvPr/>
                </p:nvSpPr>
                <p:spPr bwMode="auto">
                  <a:xfrm>
                    <a:off x="4038600" y="3249613"/>
                    <a:ext cx="358775" cy="358775"/>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2" name="Oval 4"/>
                  <p:cNvSpPr>
                    <a:spLocks noChangeArrowheads="1"/>
                  </p:cNvSpPr>
                  <p:nvPr/>
                </p:nvSpPr>
                <p:spPr bwMode="auto">
                  <a:xfrm>
                    <a:off x="5181600" y="4191000"/>
                    <a:ext cx="430213" cy="43180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3" name="Oval 4"/>
                  <p:cNvSpPr>
                    <a:spLocks noChangeArrowheads="1"/>
                  </p:cNvSpPr>
                  <p:nvPr/>
                </p:nvSpPr>
                <p:spPr bwMode="auto">
                  <a:xfrm>
                    <a:off x="3886200" y="4572000"/>
                    <a:ext cx="484188" cy="4889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4" name="Oval 4"/>
                  <p:cNvSpPr>
                    <a:spLocks noChangeArrowheads="1"/>
                  </p:cNvSpPr>
                  <p:nvPr/>
                </p:nvSpPr>
                <p:spPr bwMode="auto">
                  <a:xfrm>
                    <a:off x="3886200" y="3962400"/>
                    <a:ext cx="377825" cy="379413"/>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5" name="Oval 4"/>
                  <p:cNvSpPr>
                    <a:spLocks noChangeArrowheads="1"/>
                  </p:cNvSpPr>
                  <p:nvPr/>
                </p:nvSpPr>
                <p:spPr bwMode="auto">
                  <a:xfrm>
                    <a:off x="4684713" y="4335463"/>
                    <a:ext cx="385762" cy="3873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6" name="Line 58"/>
                  <p:cNvSpPr>
                    <a:spLocks noChangeShapeType="1"/>
                  </p:cNvSpPr>
                  <p:nvPr/>
                </p:nvSpPr>
                <p:spPr bwMode="auto">
                  <a:xfrm flipV="1">
                    <a:off x="3124200" y="4038600"/>
                    <a:ext cx="304800" cy="609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7" name="Line 59"/>
                  <p:cNvSpPr>
                    <a:spLocks noChangeShapeType="1"/>
                  </p:cNvSpPr>
                  <p:nvPr/>
                </p:nvSpPr>
                <p:spPr bwMode="auto">
                  <a:xfrm>
                    <a:off x="2544763" y="47355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8" name="Line 60"/>
                  <p:cNvSpPr>
                    <a:spLocks noChangeShapeType="1"/>
                  </p:cNvSpPr>
                  <p:nvPr/>
                </p:nvSpPr>
                <p:spPr bwMode="auto">
                  <a:xfrm flipH="1">
                    <a:off x="2590800" y="45720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9" name="Oval 2"/>
                  <p:cNvSpPr>
                    <a:spLocks noChangeArrowheads="1"/>
                  </p:cNvSpPr>
                  <p:nvPr/>
                </p:nvSpPr>
                <p:spPr bwMode="auto">
                  <a:xfrm>
                    <a:off x="2398713" y="5073650"/>
                    <a:ext cx="293687" cy="295275"/>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30" name="Oval 4"/>
                  <p:cNvSpPr>
                    <a:spLocks noChangeArrowheads="1"/>
                  </p:cNvSpPr>
                  <p:nvPr/>
                </p:nvSpPr>
                <p:spPr bwMode="auto">
                  <a:xfrm>
                    <a:off x="2895600" y="4419600"/>
                    <a:ext cx="430213" cy="43180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31" name="Oval 4"/>
                  <p:cNvSpPr>
                    <a:spLocks noChangeArrowheads="1"/>
                  </p:cNvSpPr>
                  <p:nvPr/>
                </p:nvSpPr>
                <p:spPr bwMode="auto">
                  <a:xfrm>
                    <a:off x="3200400" y="3733800"/>
                    <a:ext cx="484188" cy="4889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32" name="Oval 4"/>
                  <p:cNvSpPr>
                    <a:spLocks noChangeArrowheads="1"/>
                  </p:cNvSpPr>
                  <p:nvPr/>
                </p:nvSpPr>
                <p:spPr bwMode="auto">
                  <a:xfrm>
                    <a:off x="2398713" y="4564063"/>
                    <a:ext cx="385762" cy="3873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268" name="Group 36"/>
                <p:cNvGrpSpPr>
                  <a:grpSpLocks/>
                </p:cNvGrpSpPr>
                <p:nvPr/>
              </p:nvGrpSpPr>
              <p:grpSpPr bwMode="auto">
                <a:xfrm rot="13359104">
                  <a:off x="2809875" y="1219200"/>
                  <a:ext cx="3522663" cy="1839913"/>
                  <a:chOff x="2807" y="515"/>
                  <a:chExt cx="2219" cy="1159"/>
                </a:xfrm>
              </p:grpSpPr>
              <p:cxnSp>
                <p:nvCxnSpPr>
                  <p:cNvPr id="269" name="Straight Connector 4"/>
                  <p:cNvCxnSpPr/>
                  <p:nvPr/>
                </p:nvCxnSpPr>
                <p:spPr>
                  <a:xfrm>
                    <a:off x="2899" y="1137"/>
                    <a:ext cx="340" cy="109"/>
                  </a:xfrm>
                  <a:prstGeom prst="line">
                    <a:avLst/>
                  </a:prstGeom>
                  <a:noFill/>
                  <a:ln w="76200" cap="flat" cmpd="sng" algn="ctr">
                    <a:solidFill>
                      <a:sysClr val="windowText" lastClr="000000"/>
                    </a:solidFill>
                    <a:prstDash val="solid"/>
                  </a:ln>
                  <a:effectLst/>
                </p:spPr>
              </p:cxnSp>
              <p:sp>
                <p:nvSpPr>
                  <p:cNvPr id="270" name="Line 38"/>
                  <p:cNvSpPr>
                    <a:spLocks noChangeShapeType="1"/>
                  </p:cNvSpPr>
                  <p:nvPr/>
                </p:nvSpPr>
                <p:spPr bwMode="auto">
                  <a:xfrm flipV="1">
                    <a:off x="3239" y="816"/>
                    <a:ext cx="697" cy="429"/>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1" name="Line 39"/>
                  <p:cNvSpPr>
                    <a:spLocks noChangeShapeType="1"/>
                  </p:cNvSpPr>
                  <p:nvPr/>
                </p:nvSpPr>
                <p:spPr bwMode="auto">
                  <a:xfrm>
                    <a:off x="3239" y="1245"/>
                    <a:ext cx="697" cy="24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2" name="Line 40"/>
                  <p:cNvSpPr>
                    <a:spLocks noChangeShapeType="1"/>
                  </p:cNvSpPr>
                  <p:nvPr/>
                </p:nvSpPr>
                <p:spPr bwMode="auto">
                  <a:xfrm flipV="1">
                    <a:off x="3239" y="715"/>
                    <a:ext cx="200" cy="53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3" name="Line 41"/>
                  <p:cNvSpPr>
                    <a:spLocks noChangeShapeType="1"/>
                  </p:cNvSpPr>
                  <p:nvPr/>
                </p:nvSpPr>
                <p:spPr bwMode="auto">
                  <a:xfrm flipV="1">
                    <a:off x="3239" y="1200"/>
                    <a:ext cx="601" cy="4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4" name="Line 42"/>
                  <p:cNvSpPr>
                    <a:spLocks noChangeShapeType="1"/>
                  </p:cNvSpPr>
                  <p:nvPr/>
                </p:nvSpPr>
                <p:spPr bwMode="auto">
                  <a:xfrm>
                    <a:off x="2899" y="823"/>
                    <a:ext cx="340" cy="42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5" name="Line 43"/>
                  <p:cNvSpPr>
                    <a:spLocks noChangeShapeType="1"/>
                  </p:cNvSpPr>
                  <p:nvPr/>
                </p:nvSpPr>
                <p:spPr bwMode="auto">
                  <a:xfrm flipH="1">
                    <a:off x="2880" y="576"/>
                    <a:ext cx="336" cy="24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6" name="Line 44"/>
                  <p:cNvSpPr>
                    <a:spLocks noChangeShapeType="1"/>
                  </p:cNvSpPr>
                  <p:nvPr/>
                </p:nvSpPr>
                <p:spPr bwMode="auto">
                  <a:xfrm flipV="1">
                    <a:off x="3239" y="864"/>
                    <a:ext cx="889" cy="381"/>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7" name="Line 45"/>
                  <p:cNvSpPr>
                    <a:spLocks noChangeShapeType="1"/>
                  </p:cNvSpPr>
                  <p:nvPr/>
                </p:nvSpPr>
                <p:spPr bwMode="auto">
                  <a:xfrm flipH="1">
                    <a:off x="2899" y="768"/>
                    <a:ext cx="1181" cy="5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8" name="Line 46"/>
                  <p:cNvSpPr>
                    <a:spLocks noChangeShapeType="1"/>
                  </p:cNvSpPr>
                  <p:nvPr/>
                </p:nvSpPr>
                <p:spPr bwMode="auto">
                  <a:xfrm flipV="1">
                    <a:off x="4224" y="816"/>
                    <a:ext cx="624" cy="336"/>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9" name="Line 47"/>
                  <p:cNvSpPr>
                    <a:spLocks noChangeShapeType="1"/>
                  </p:cNvSpPr>
                  <p:nvPr/>
                </p:nvSpPr>
                <p:spPr bwMode="auto">
                  <a:xfrm flipH="1">
                    <a:off x="3871" y="1152"/>
                    <a:ext cx="353" cy="359"/>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0" name="Oval 2"/>
                  <p:cNvSpPr>
                    <a:spLocks noChangeArrowheads="1"/>
                  </p:cNvSpPr>
                  <p:nvPr/>
                </p:nvSpPr>
                <p:spPr bwMode="auto">
                  <a:xfrm>
                    <a:off x="2807" y="1036"/>
                    <a:ext cx="185" cy="18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1" name="Oval 3"/>
                  <p:cNvSpPr>
                    <a:spLocks noChangeArrowheads="1"/>
                  </p:cNvSpPr>
                  <p:nvPr/>
                </p:nvSpPr>
                <p:spPr bwMode="auto">
                  <a:xfrm>
                    <a:off x="3120" y="515"/>
                    <a:ext cx="129" cy="12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2" name="Oval 4"/>
                  <p:cNvSpPr>
                    <a:spLocks noChangeArrowheads="1"/>
                  </p:cNvSpPr>
                  <p:nvPr/>
                </p:nvSpPr>
                <p:spPr bwMode="auto">
                  <a:xfrm>
                    <a:off x="3936" y="624"/>
                    <a:ext cx="370" cy="3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3" name="Oval 4"/>
                  <p:cNvSpPr>
                    <a:spLocks noChangeArrowheads="1"/>
                  </p:cNvSpPr>
                  <p:nvPr/>
                </p:nvSpPr>
                <p:spPr bwMode="auto">
                  <a:xfrm>
                    <a:off x="4800" y="672"/>
                    <a:ext cx="226" cy="22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4" name="Oval 4"/>
                  <p:cNvSpPr>
                    <a:spLocks noChangeArrowheads="1"/>
                  </p:cNvSpPr>
                  <p:nvPr/>
                </p:nvSpPr>
                <p:spPr bwMode="auto">
                  <a:xfrm>
                    <a:off x="4128" y="1056"/>
                    <a:ext cx="271" cy="2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5" name="Oval 4"/>
                  <p:cNvSpPr>
                    <a:spLocks noChangeArrowheads="1"/>
                  </p:cNvSpPr>
                  <p:nvPr/>
                </p:nvSpPr>
                <p:spPr bwMode="auto">
                  <a:xfrm>
                    <a:off x="3719" y="1366"/>
                    <a:ext cx="305" cy="30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6" name="Oval 4"/>
                  <p:cNvSpPr>
                    <a:spLocks noChangeArrowheads="1"/>
                  </p:cNvSpPr>
                  <p:nvPr/>
                </p:nvSpPr>
                <p:spPr bwMode="auto">
                  <a:xfrm>
                    <a:off x="3296" y="624"/>
                    <a:ext cx="238" cy="23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7" name="Oval 4"/>
                  <p:cNvSpPr>
                    <a:spLocks noChangeArrowheads="1"/>
                  </p:cNvSpPr>
                  <p:nvPr/>
                </p:nvSpPr>
                <p:spPr bwMode="auto">
                  <a:xfrm>
                    <a:off x="2807" y="715"/>
                    <a:ext cx="243" cy="244"/>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8" name="Oval 4"/>
                  <p:cNvSpPr>
                    <a:spLocks noChangeArrowheads="1"/>
                  </p:cNvSpPr>
                  <p:nvPr/>
                </p:nvSpPr>
                <p:spPr bwMode="auto">
                  <a:xfrm>
                    <a:off x="3120" y="1056"/>
                    <a:ext cx="370" cy="3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289" name="Oval 4"/>
                  <p:cNvSpPr>
                    <a:spLocks noChangeArrowheads="1"/>
                  </p:cNvSpPr>
                  <p:nvPr/>
                </p:nvSpPr>
                <p:spPr bwMode="auto">
                  <a:xfrm>
                    <a:off x="3792" y="1104"/>
                    <a:ext cx="157" cy="15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sp>
            <p:nvSpPr>
              <p:cNvPr id="358" name="Text Box 65"/>
              <p:cNvSpPr txBox="1">
                <a:spLocks noChangeArrowheads="1"/>
              </p:cNvSpPr>
              <p:nvPr/>
            </p:nvSpPr>
            <p:spPr bwMode="auto">
              <a:xfrm>
                <a:off x="1429844" y="5759361"/>
                <a:ext cx="1768539" cy="4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a:ln>
                      <a:noFill/>
                    </a:ln>
                    <a:solidFill>
                      <a:srgbClr val="00B0F0"/>
                    </a:solidFill>
                    <a:effectLst/>
                    <a:uLnTx/>
                    <a:uFillTx/>
                    <a:latin typeface="Calibri" panose="020F0502020204030204"/>
                    <a:ea typeface="+mn-ea"/>
                    <a:cs typeface="+mn-cs"/>
                  </a:rPr>
                  <a:t>Healthy oceans</a:t>
                </a:r>
              </a:p>
            </p:txBody>
          </p:sp>
          <p:grpSp>
            <p:nvGrpSpPr>
              <p:cNvPr id="359" name="Group 358"/>
              <p:cNvGrpSpPr/>
              <p:nvPr/>
            </p:nvGrpSpPr>
            <p:grpSpPr>
              <a:xfrm rot="12120738">
                <a:off x="3716734" y="2026427"/>
                <a:ext cx="2706688" cy="2050832"/>
                <a:chOff x="874713" y="1219200"/>
                <a:chExt cx="6639616" cy="5030776"/>
              </a:xfrm>
            </p:grpSpPr>
            <p:grpSp>
              <p:nvGrpSpPr>
                <p:cNvPr id="360" name="Group 359"/>
                <p:cNvGrpSpPr/>
                <p:nvPr/>
              </p:nvGrpSpPr>
              <p:grpSpPr>
                <a:xfrm>
                  <a:off x="874713" y="1244669"/>
                  <a:ext cx="6639616" cy="5005307"/>
                  <a:chOff x="874713" y="1244669"/>
                  <a:chExt cx="6639616" cy="5005307"/>
                </a:xfrm>
              </p:grpSpPr>
              <p:grpSp>
                <p:nvGrpSpPr>
                  <p:cNvPr id="383" name="Group 382"/>
                  <p:cNvGrpSpPr/>
                  <p:nvPr/>
                </p:nvGrpSpPr>
                <p:grpSpPr>
                  <a:xfrm>
                    <a:off x="1719263" y="1908629"/>
                    <a:ext cx="2839808" cy="3969564"/>
                    <a:chOff x="1719263" y="1908629"/>
                    <a:chExt cx="2839808" cy="3969564"/>
                  </a:xfrm>
                </p:grpSpPr>
                <p:sp>
                  <p:nvSpPr>
                    <p:cNvPr id="438" name="Line 3"/>
                    <p:cNvSpPr>
                      <a:spLocks noChangeShapeType="1"/>
                    </p:cNvSpPr>
                    <p:nvPr/>
                  </p:nvSpPr>
                  <p:spPr bwMode="auto">
                    <a:xfrm>
                      <a:off x="1719263" y="3502498"/>
                      <a:ext cx="385066" cy="989481"/>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9" name="Line 3"/>
                    <p:cNvSpPr>
                      <a:spLocks noChangeShapeType="1"/>
                    </p:cNvSpPr>
                    <p:nvPr/>
                  </p:nvSpPr>
                  <p:spPr bwMode="auto">
                    <a:xfrm flipV="1">
                      <a:off x="2703066" y="1908629"/>
                      <a:ext cx="739427" cy="19027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0" name="Line 3"/>
                    <p:cNvSpPr>
                      <a:spLocks noChangeShapeType="1"/>
                    </p:cNvSpPr>
                    <p:nvPr/>
                  </p:nvSpPr>
                  <p:spPr bwMode="auto">
                    <a:xfrm>
                      <a:off x="2714458" y="2208509"/>
                      <a:ext cx="306555" cy="620416"/>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1" name="Line 3"/>
                    <p:cNvSpPr>
                      <a:spLocks noChangeShapeType="1"/>
                    </p:cNvSpPr>
                    <p:nvPr/>
                  </p:nvSpPr>
                  <p:spPr bwMode="auto">
                    <a:xfrm flipV="1">
                      <a:off x="3411300" y="4851400"/>
                      <a:ext cx="806687" cy="34348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2" name="Line 3"/>
                    <p:cNvSpPr>
                      <a:spLocks noChangeShapeType="1"/>
                    </p:cNvSpPr>
                    <p:nvPr/>
                  </p:nvSpPr>
                  <p:spPr bwMode="auto">
                    <a:xfrm flipH="1" flipV="1">
                      <a:off x="4128859" y="4851400"/>
                      <a:ext cx="145164" cy="810892"/>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3" name="Oval 4"/>
                    <p:cNvSpPr>
                      <a:spLocks noChangeArrowheads="1"/>
                    </p:cNvSpPr>
                    <p:nvPr/>
                  </p:nvSpPr>
                  <p:spPr bwMode="auto">
                    <a:xfrm>
                      <a:off x="2530474" y="1930400"/>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4" name="Oval 4"/>
                    <p:cNvSpPr>
                      <a:spLocks noChangeArrowheads="1"/>
                    </p:cNvSpPr>
                    <p:nvPr/>
                  </p:nvSpPr>
                  <p:spPr bwMode="auto">
                    <a:xfrm>
                      <a:off x="1859355" y="4249338"/>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5" name="Oval 4"/>
                    <p:cNvSpPr>
                      <a:spLocks noChangeArrowheads="1"/>
                    </p:cNvSpPr>
                    <p:nvPr/>
                  </p:nvSpPr>
                  <p:spPr bwMode="auto">
                    <a:xfrm>
                      <a:off x="4128858" y="5446393"/>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6" name="Oval 4"/>
                    <p:cNvSpPr>
                      <a:spLocks noChangeArrowheads="1"/>
                    </p:cNvSpPr>
                    <p:nvPr/>
                  </p:nvSpPr>
                  <p:spPr bwMode="auto">
                    <a:xfrm>
                      <a:off x="3217051" y="4992687"/>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4" name="Group 383"/>
                  <p:cNvGrpSpPr/>
                  <p:nvPr/>
                </p:nvGrpSpPr>
                <p:grpSpPr>
                  <a:xfrm>
                    <a:off x="1067594" y="1244669"/>
                    <a:ext cx="6446735" cy="5005307"/>
                    <a:chOff x="1067594" y="1244669"/>
                    <a:chExt cx="6446735" cy="5005307"/>
                  </a:xfrm>
                </p:grpSpPr>
                <p:sp>
                  <p:nvSpPr>
                    <p:cNvPr id="423" name="Line 5"/>
                    <p:cNvSpPr>
                      <a:spLocks noChangeShapeType="1"/>
                    </p:cNvSpPr>
                    <p:nvPr/>
                  </p:nvSpPr>
                  <p:spPr bwMode="auto">
                    <a:xfrm flipH="1">
                      <a:off x="1826418" y="4768057"/>
                      <a:ext cx="688179" cy="489744"/>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4" name="Line 5"/>
                    <p:cNvSpPr>
                      <a:spLocks noChangeShapeType="1"/>
                    </p:cNvSpPr>
                    <p:nvPr/>
                  </p:nvSpPr>
                  <p:spPr bwMode="auto">
                    <a:xfrm flipH="1">
                      <a:off x="1067594" y="1539943"/>
                      <a:ext cx="434337" cy="124611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5" name="Line 5"/>
                    <p:cNvSpPr>
                      <a:spLocks noChangeShapeType="1"/>
                    </p:cNvSpPr>
                    <p:nvPr/>
                  </p:nvSpPr>
                  <p:spPr bwMode="auto">
                    <a:xfrm>
                      <a:off x="3432158" y="1890884"/>
                      <a:ext cx="606441" cy="389412"/>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6" name="Line 5"/>
                    <p:cNvSpPr>
                      <a:spLocks noChangeShapeType="1"/>
                    </p:cNvSpPr>
                    <p:nvPr/>
                  </p:nvSpPr>
                  <p:spPr bwMode="auto">
                    <a:xfrm>
                      <a:off x="5396706" y="2637631"/>
                      <a:ext cx="1078185" cy="989014"/>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7" name="Line 5"/>
                    <p:cNvSpPr>
                      <a:spLocks noChangeShapeType="1"/>
                    </p:cNvSpPr>
                    <p:nvPr/>
                  </p:nvSpPr>
                  <p:spPr bwMode="auto">
                    <a:xfrm>
                      <a:off x="6474891" y="3608388"/>
                      <a:ext cx="87374" cy="963611"/>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8" name="Line 5"/>
                    <p:cNvSpPr>
                      <a:spLocks noChangeShapeType="1"/>
                    </p:cNvSpPr>
                    <p:nvPr/>
                  </p:nvSpPr>
                  <p:spPr bwMode="auto">
                    <a:xfrm>
                      <a:off x="5334000" y="4406901"/>
                      <a:ext cx="1228265" cy="155906"/>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9" name="Line 5"/>
                    <p:cNvSpPr>
                      <a:spLocks noChangeShapeType="1"/>
                    </p:cNvSpPr>
                    <p:nvPr/>
                  </p:nvSpPr>
                  <p:spPr bwMode="auto">
                    <a:xfrm>
                      <a:off x="4800601" y="5059042"/>
                      <a:ext cx="160954" cy="103695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0" name="Line 5"/>
                    <p:cNvSpPr>
                      <a:spLocks noChangeShapeType="1"/>
                    </p:cNvSpPr>
                    <p:nvPr/>
                  </p:nvSpPr>
                  <p:spPr bwMode="auto">
                    <a:xfrm flipH="1">
                      <a:off x="6562264" y="4254501"/>
                      <a:ext cx="736956" cy="3175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1" name="Oval 4"/>
                    <p:cNvSpPr>
                      <a:spLocks noChangeArrowheads="1"/>
                    </p:cNvSpPr>
                    <p:nvPr/>
                  </p:nvSpPr>
                  <p:spPr bwMode="auto">
                    <a:xfrm>
                      <a:off x="1208244" y="1244669"/>
                      <a:ext cx="587375" cy="590550"/>
                    </a:xfrm>
                    <a:prstGeom prst="ellipse">
                      <a:avLst/>
                    </a:prstGeom>
                    <a:solidFill>
                      <a:srgbClr val="FF9900"/>
                    </a:solidFill>
                    <a:ln w="38100" algn="ctr">
                      <a:solidFill>
                        <a:srgbClr val="00B0F0"/>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32" name="Oval 4"/>
                    <p:cNvSpPr>
                      <a:spLocks noChangeArrowheads="1"/>
                    </p:cNvSpPr>
                    <p:nvPr/>
                  </p:nvSpPr>
                  <p:spPr bwMode="auto">
                    <a:xfrm rot="13359104">
                      <a:off x="6126156" y="3322650"/>
                      <a:ext cx="587375" cy="590550"/>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33" name="Oval 4"/>
                    <p:cNvSpPr>
                      <a:spLocks noChangeArrowheads="1"/>
                    </p:cNvSpPr>
                    <p:nvPr/>
                  </p:nvSpPr>
                  <p:spPr bwMode="auto">
                    <a:xfrm rot="13359104">
                      <a:off x="3299928" y="1758416"/>
                      <a:ext cx="328794" cy="330571"/>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34" name="Oval 4"/>
                    <p:cNvSpPr>
                      <a:spLocks noChangeArrowheads="1"/>
                    </p:cNvSpPr>
                    <p:nvPr/>
                  </p:nvSpPr>
                  <p:spPr bwMode="auto">
                    <a:xfrm>
                      <a:off x="7084116" y="4038600"/>
                      <a:ext cx="430213" cy="431800"/>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5" name="Oval 4"/>
                    <p:cNvSpPr>
                      <a:spLocks noChangeArrowheads="1"/>
                    </p:cNvSpPr>
                    <p:nvPr/>
                  </p:nvSpPr>
                  <p:spPr bwMode="auto">
                    <a:xfrm>
                      <a:off x="4719460" y="5761026"/>
                      <a:ext cx="484188" cy="488950"/>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6" name="Oval 4"/>
                    <p:cNvSpPr>
                      <a:spLocks noChangeArrowheads="1"/>
                    </p:cNvSpPr>
                    <p:nvPr/>
                  </p:nvSpPr>
                  <p:spPr bwMode="auto">
                    <a:xfrm>
                      <a:off x="6373353" y="4302273"/>
                      <a:ext cx="377825" cy="379413"/>
                    </a:xfrm>
                    <a:prstGeom prst="ellipse">
                      <a:avLst/>
                    </a:prstGeom>
                    <a:solidFill>
                      <a:srgbClr val="00CC66"/>
                    </a:solidFill>
                    <a:ln w="38100" algn="ctr">
                      <a:solidFill>
                        <a:srgbClr val="00B0F0"/>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7" name="Oval 4"/>
                    <p:cNvSpPr>
                      <a:spLocks noChangeArrowheads="1"/>
                    </p:cNvSpPr>
                    <p:nvPr/>
                  </p:nvSpPr>
                  <p:spPr bwMode="auto">
                    <a:xfrm>
                      <a:off x="1633538" y="5059043"/>
                      <a:ext cx="385762" cy="387350"/>
                    </a:xfrm>
                    <a:prstGeom prst="ellipse">
                      <a:avLst/>
                    </a:prstGeom>
                    <a:solidFill>
                      <a:srgbClr val="CC00FF"/>
                    </a:solidFill>
                    <a:ln w="38100" algn="ctr">
                      <a:solidFill>
                        <a:srgbClr val="00B0F0"/>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sp>
                <p:nvSpPr>
                  <p:cNvPr id="385" name="Line 2"/>
                  <p:cNvSpPr>
                    <a:spLocks noChangeShapeType="1"/>
                  </p:cNvSpPr>
                  <p:nvPr/>
                </p:nvSpPr>
                <p:spPr bwMode="auto">
                  <a:xfrm flipH="1" flipV="1">
                    <a:off x="3124200" y="4648200"/>
                    <a:ext cx="914400" cy="1524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6" name="Line 3"/>
                  <p:cNvSpPr>
                    <a:spLocks noChangeShapeType="1"/>
                  </p:cNvSpPr>
                  <p:nvPr/>
                </p:nvSpPr>
                <p:spPr bwMode="auto">
                  <a:xfrm flipH="1">
                    <a:off x="2590800" y="3886200"/>
                    <a:ext cx="0" cy="838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7" name="Line 4"/>
                  <p:cNvSpPr>
                    <a:spLocks noChangeShapeType="1"/>
                  </p:cNvSpPr>
                  <p:nvPr/>
                </p:nvSpPr>
                <p:spPr bwMode="auto">
                  <a:xfrm flipH="1">
                    <a:off x="2895600" y="2362200"/>
                    <a:ext cx="990600" cy="45720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8" name="Line 6"/>
                  <p:cNvSpPr>
                    <a:spLocks noChangeShapeType="1"/>
                  </p:cNvSpPr>
                  <p:nvPr/>
                </p:nvSpPr>
                <p:spPr bwMode="auto">
                  <a:xfrm>
                    <a:off x="4114800" y="4114800"/>
                    <a:ext cx="685800" cy="457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89" name="Straight Connector 388"/>
                  <p:cNvCxnSpPr/>
                  <p:nvPr/>
                </p:nvCxnSpPr>
                <p:spPr>
                  <a:xfrm>
                    <a:off x="1020763" y="3260725"/>
                    <a:ext cx="539750" cy="173038"/>
                  </a:xfrm>
                  <a:prstGeom prst="line">
                    <a:avLst/>
                  </a:prstGeom>
                  <a:noFill/>
                  <a:ln w="76200" cap="flat" cmpd="sng" algn="ctr">
                    <a:solidFill>
                      <a:sysClr val="windowText" lastClr="000000"/>
                    </a:solidFill>
                    <a:prstDash val="solid"/>
                  </a:ln>
                  <a:effectLst/>
                </p:spPr>
              </p:cxnSp>
              <p:sp>
                <p:nvSpPr>
                  <p:cNvPr id="390" name="Line 8"/>
                  <p:cNvSpPr>
                    <a:spLocks noChangeShapeType="1"/>
                  </p:cNvSpPr>
                  <p:nvPr/>
                </p:nvSpPr>
                <p:spPr bwMode="auto">
                  <a:xfrm flipV="1">
                    <a:off x="1560513" y="2752725"/>
                    <a:ext cx="1106487" cy="6810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1" name="Line 9"/>
                  <p:cNvSpPr>
                    <a:spLocks noChangeShapeType="1"/>
                  </p:cNvSpPr>
                  <p:nvPr/>
                </p:nvSpPr>
                <p:spPr bwMode="auto">
                  <a:xfrm>
                    <a:off x="1560513" y="3433763"/>
                    <a:ext cx="1106487" cy="38576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2" name="Line 10"/>
                  <p:cNvSpPr>
                    <a:spLocks noChangeShapeType="1"/>
                  </p:cNvSpPr>
                  <p:nvPr/>
                </p:nvSpPr>
                <p:spPr bwMode="auto">
                  <a:xfrm flipV="1">
                    <a:off x="1560513" y="2592388"/>
                    <a:ext cx="317500" cy="84137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3" name="Line 11"/>
                  <p:cNvSpPr>
                    <a:spLocks noChangeShapeType="1"/>
                  </p:cNvSpPr>
                  <p:nvPr/>
                </p:nvSpPr>
                <p:spPr bwMode="auto">
                  <a:xfrm flipV="1">
                    <a:off x="1560513" y="3362325"/>
                    <a:ext cx="954087" cy="714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4" name="Line 12"/>
                  <p:cNvSpPr>
                    <a:spLocks noChangeShapeType="1"/>
                  </p:cNvSpPr>
                  <p:nvPr/>
                </p:nvSpPr>
                <p:spPr bwMode="auto">
                  <a:xfrm>
                    <a:off x="1020763" y="2763838"/>
                    <a:ext cx="539750" cy="669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5" name="Line 13"/>
                  <p:cNvSpPr>
                    <a:spLocks noChangeShapeType="1"/>
                  </p:cNvSpPr>
                  <p:nvPr/>
                </p:nvSpPr>
                <p:spPr bwMode="auto">
                  <a:xfrm flipH="1">
                    <a:off x="990600" y="1447800"/>
                    <a:ext cx="2057400" cy="1304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6" name="Line 14"/>
                  <p:cNvSpPr>
                    <a:spLocks noChangeShapeType="1"/>
                  </p:cNvSpPr>
                  <p:nvPr/>
                </p:nvSpPr>
                <p:spPr bwMode="auto">
                  <a:xfrm flipV="1">
                    <a:off x="1560513" y="2828925"/>
                    <a:ext cx="1411287" cy="6048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7" name="Line 15"/>
                  <p:cNvSpPr>
                    <a:spLocks noChangeShapeType="1"/>
                  </p:cNvSpPr>
                  <p:nvPr/>
                </p:nvSpPr>
                <p:spPr bwMode="auto">
                  <a:xfrm flipH="1">
                    <a:off x="1020763" y="2676525"/>
                    <a:ext cx="1874837" cy="873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8" name="Line 16"/>
                  <p:cNvSpPr>
                    <a:spLocks noChangeShapeType="1"/>
                  </p:cNvSpPr>
                  <p:nvPr/>
                </p:nvSpPr>
                <p:spPr bwMode="auto">
                  <a:xfrm flipH="1">
                    <a:off x="2563813" y="3286125"/>
                    <a:ext cx="560387" cy="5699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9" name="Oval 2"/>
                  <p:cNvSpPr>
                    <a:spLocks noChangeArrowheads="1"/>
                  </p:cNvSpPr>
                  <p:nvPr/>
                </p:nvSpPr>
                <p:spPr bwMode="auto">
                  <a:xfrm>
                    <a:off x="874713" y="3101975"/>
                    <a:ext cx="293687" cy="295275"/>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0" name="Oval 4"/>
                  <p:cNvSpPr>
                    <a:spLocks noChangeArrowheads="1"/>
                  </p:cNvSpPr>
                  <p:nvPr/>
                </p:nvSpPr>
                <p:spPr bwMode="auto">
                  <a:xfrm>
                    <a:off x="2667000" y="24479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1" name="Oval 4"/>
                  <p:cNvSpPr>
                    <a:spLocks noChangeArrowheads="1"/>
                  </p:cNvSpPr>
                  <p:nvPr/>
                </p:nvSpPr>
                <p:spPr bwMode="auto">
                  <a:xfrm>
                    <a:off x="2971800" y="3133725"/>
                    <a:ext cx="430213" cy="43180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2" name="Oval 4"/>
                  <p:cNvSpPr>
                    <a:spLocks noChangeArrowheads="1"/>
                  </p:cNvSpPr>
                  <p:nvPr/>
                </p:nvSpPr>
                <p:spPr bwMode="auto">
                  <a:xfrm>
                    <a:off x="2322513" y="3625850"/>
                    <a:ext cx="484187" cy="4889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3" name="Oval 4"/>
                  <p:cNvSpPr>
                    <a:spLocks noChangeArrowheads="1"/>
                  </p:cNvSpPr>
                  <p:nvPr/>
                </p:nvSpPr>
                <p:spPr bwMode="auto">
                  <a:xfrm>
                    <a:off x="1651000" y="2447925"/>
                    <a:ext cx="377825" cy="379413"/>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4" name="Oval 4"/>
                  <p:cNvSpPr>
                    <a:spLocks noChangeArrowheads="1"/>
                  </p:cNvSpPr>
                  <p:nvPr/>
                </p:nvSpPr>
                <p:spPr bwMode="auto">
                  <a:xfrm>
                    <a:off x="874713" y="2592388"/>
                    <a:ext cx="385762" cy="3873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5" name="Oval 4"/>
                  <p:cNvSpPr>
                    <a:spLocks noChangeArrowheads="1"/>
                  </p:cNvSpPr>
                  <p:nvPr/>
                </p:nvSpPr>
                <p:spPr bwMode="auto">
                  <a:xfrm>
                    <a:off x="1371600" y="31337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6" name="Oval 4"/>
                  <p:cNvSpPr>
                    <a:spLocks noChangeArrowheads="1"/>
                  </p:cNvSpPr>
                  <p:nvPr/>
                </p:nvSpPr>
                <p:spPr bwMode="auto">
                  <a:xfrm>
                    <a:off x="2438400" y="3209925"/>
                    <a:ext cx="249238" cy="250825"/>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07" name="Line 25"/>
                  <p:cNvSpPr>
                    <a:spLocks noChangeShapeType="1"/>
                  </p:cNvSpPr>
                  <p:nvPr/>
                </p:nvSpPr>
                <p:spPr bwMode="auto">
                  <a:xfrm flipH="1" flipV="1">
                    <a:off x="4038600" y="4800600"/>
                    <a:ext cx="838200" cy="228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8" name="Line 26"/>
                  <p:cNvSpPr>
                    <a:spLocks noChangeShapeType="1"/>
                  </p:cNvSpPr>
                  <p:nvPr/>
                </p:nvSpPr>
                <p:spPr bwMode="auto">
                  <a:xfrm>
                    <a:off x="4830763" y="45069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9" name="Line 27"/>
                  <p:cNvSpPr>
                    <a:spLocks noChangeShapeType="1"/>
                  </p:cNvSpPr>
                  <p:nvPr/>
                </p:nvSpPr>
                <p:spPr bwMode="auto">
                  <a:xfrm flipH="1">
                    <a:off x="4830763" y="3581400"/>
                    <a:ext cx="503237" cy="9255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0" name="Line 29"/>
                  <p:cNvSpPr>
                    <a:spLocks noChangeShapeType="1"/>
                  </p:cNvSpPr>
                  <p:nvPr/>
                </p:nvSpPr>
                <p:spPr bwMode="auto">
                  <a:xfrm flipH="1">
                    <a:off x="4876800" y="43434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1" name="Oval 2"/>
                  <p:cNvSpPr>
                    <a:spLocks noChangeArrowheads="1"/>
                  </p:cNvSpPr>
                  <p:nvPr/>
                </p:nvSpPr>
                <p:spPr bwMode="auto">
                  <a:xfrm>
                    <a:off x="4684713" y="4845050"/>
                    <a:ext cx="293687" cy="295275"/>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2" name="Oval 4"/>
                  <p:cNvSpPr>
                    <a:spLocks noChangeArrowheads="1"/>
                  </p:cNvSpPr>
                  <p:nvPr/>
                </p:nvSpPr>
                <p:spPr bwMode="auto">
                  <a:xfrm>
                    <a:off x="5181600" y="4191000"/>
                    <a:ext cx="430213" cy="43180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3" name="Oval 4"/>
                  <p:cNvSpPr>
                    <a:spLocks noChangeArrowheads="1"/>
                  </p:cNvSpPr>
                  <p:nvPr/>
                </p:nvSpPr>
                <p:spPr bwMode="auto">
                  <a:xfrm>
                    <a:off x="3886200" y="4572000"/>
                    <a:ext cx="484188" cy="4889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4" name="Oval 4"/>
                  <p:cNvSpPr>
                    <a:spLocks noChangeArrowheads="1"/>
                  </p:cNvSpPr>
                  <p:nvPr/>
                </p:nvSpPr>
                <p:spPr bwMode="auto">
                  <a:xfrm>
                    <a:off x="3886200" y="3962400"/>
                    <a:ext cx="377825" cy="379413"/>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5" name="Oval 4"/>
                  <p:cNvSpPr>
                    <a:spLocks noChangeArrowheads="1"/>
                  </p:cNvSpPr>
                  <p:nvPr/>
                </p:nvSpPr>
                <p:spPr bwMode="auto">
                  <a:xfrm>
                    <a:off x="4684713" y="4335463"/>
                    <a:ext cx="385762" cy="3873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6" name="Line 58"/>
                  <p:cNvSpPr>
                    <a:spLocks noChangeShapeType="1"/>
                  </p:cNvSpPr>
                  <p:nvPr/>
                </p:nvSpPr>
                <p:spPr bwMode="auto">
                  <a:xfrm flipV="1">
                    <a:off x="3124200" y="4038600"/>
                    <a:ext cx="304800" cy="609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7" name="Line 59"/>
                  <p:cNvSpPr>
                    <a:spLocks noChangeShapeType="1"/>
                  </p:cNvSpPr>
                  <p:nvPr/>
                </p:nvSpPr>
                <p:spPr bwMode="auto">
                  <a:xfrm>
                    <a:off x="2544763" y="47355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8" name="Line 60"/>
                  <p:cNvSpPr>
                    <a:spLocks noChangeShapeType="1"/>
                  </p:cNvSpPr>
                  <p:nvPr/>
                </p:nvSpPr>
                <p:spPr bwMode="auto">
                  <a:xfrm flipH="1">
                    <a:off x="2590800" y="45720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9" name="Oval 2"/>
                  <p:cNvSpPr>
                    <a:spLocks noChangeArrowheads="1"/>
                  </p:cNvSpPr>
                  <p:nvPr/>
                </p:nvSpPr>
                <p:spPr bwMode="auto">
                  <a:xfrm>
                    <a:off x="2398713" y="5073650"/>
                    <a:ext cx="293687" cy="295275"/>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20" name="Oval 4"/>
                  <p:cNvSpPr>
                    <a:spLocks noChangeArrowheads="1"/>
                  </p:cNvSpPr>
                  <p:nvPr/>
                </p:nvSpPr>
                <p:spPr bwMode="auto">
                  <a:xfrm>
                    <a:off x="2895600" y="4419600"/>
                    <a:ext cx="430213" cy="43180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21" name="Oval 4"/>
                  <p:cNvSpPr>
                    <a:spLocks noChangeArrowheads="1"/>
                  </p:cNvSpPr>
                  <p:nvPr/>
                </p:nvSpPr>
                <p:spPr bwMode="auto">
                  <a:xfrm>
                    <a:off x="3200400" y="3733800"/>
                    <a:ext cx="484188" cy="4889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22" name="Oval 4"/>
                  <p:cNvSpPr>
                    <a:spLocks noChangeArrowheads="1"/>
                  </p:cNvSpPr>
                  <p:nvPr/>
                </p:nvSpPr>
                <p:spPr bwMode="auto">
                  <a:xfrm>
                    <a:off x="2398713" y="4564063"/>
                    <a:ext cx="385762" cy="3873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361" name="Group 36"/>
                <p:cNvGrpSpPr>
                  <a:grpSpLocks/>
                </p:cNvGrpSpPr>
                <p:nvPr/>
              </p:nvGrpSpPr>
              <p:grpSpPr bwMode="auto">
                <a:xfrm rot="13359104">
                  <a:off x="2809875" y="1219200"/>
                  <a:ext cx="3522663" cy="1839913"/>
                  <a:chOff x="2807" y="515"/>
                  <a:chExt cx="2219" cy="1159"/>
                </a:xfrm>
              </p:grpSpPr>
              <p:cxnSp>
                <p:nvCxnSpPr>
                  <p:cNvPr id="362" name="Straight Connector 4"/>
                  <p:cNvCxnSpPr/>
                  <p:nvPr/>
                </p:nvCxnSpPr>
                <p:spPr>
                  <a:xfrm>
                    <a:off x="2899" y="1137"/>
                    <a:ext cx="340" cy="109"/>
                  </a:xfrm>
                  <a:prstGeom prst="line">
                    <a:avLst/>
                  </a:prstGeom>
                  <a:noFill/>
                  <a:ln w="76200" cap="flat" cmpd="sng" algn="ctr">
                    <a:solidFill>
                      <a:sysClr val="windowText" lastClr="000000"/>
                    </a:solidFill>
                    <a:prstDash val="solid"/>
                  </a:ln>
                  <a:effectLst/>
                </p:spPr>
              </p:cxnSp>
              <p:sp>
                <p:nvSpPr>
                  <p:cNvPr id="363" name="Line 38"/>
                  <p:cNvSpPr>
                    <a:spLocks noChangeShapeType="1"/>
                  </p:cNvSpPr>
                  <p:nvPr/>
                </p:nvSpPr>
                <p:spPr bwMode="auto">
                  <a:xfrm flipV="1">
                    <a:off x="3239" y="816"/>
                    <a:ext cx="697" cy="429"/>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4" name="Line 39"/>
                  <p:cNvSpPr>
                    <a:spLocks noChangeShapeType="1"/>
                  </p:cNvSpPr>
                  <p:nvPr/>
                </p:nvSpPr>
                <p:spPr bwMode="auto">
                  <a:xfrm>
                    <a:off x="3239" y="1245"/>
                    <a:ext cx="697" cy="24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5" name="Line 40"/>
                  <p:cNvSpPr>
                    <a:spLocks noChangeShapeType="1"/>
                  </p:cNvSpPr>
                  <p:nvPr/>
                </p:nvSpPr>
                <p:spPr bwMode="auto">
                  <a:xfrm flipV="1">
                    <a:off x="3239" y="715"/>
                    <a:ext cx="200" cy="53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6" name="Line 41"/>
                  <p:cNvSpPr>
                    <a:spLocks noChangeShapeType="1"/>
                  </p:cNvSpPr>
                  <p:nvPr/>
                </p:nvSpPr>
                <p:spPr bwMode="auto">
                  <a:xfrm flipV="1">
                    <a:off x="3239" y="1200"/>
                    <a:ext cx="601" cy="4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7" name="Line 42"/>
                  <p:cNvSpPr>
                    <a:spLocks noChangeShapeType="1"/>
                  </p:cNvSpPr>
                  <p:nvPr/>
                </p:nvSpPr>
                <p:spPr bwMode="auto">
                  <a:xfrm>
                    <a:off x="2899" y="823"/>
                    <a:ext cx="340" cy="42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8" name="Line 43"/>
                  <p:cNvSpPr>
                    <a:spLocks noChangeShapeType="1"/>
                  </p:cNvSpPr>
                  <p:nvPr/>
                </p:nvSpPr>
                <p:spPr bwMode="auto">
                  <a:xfrm flipH="1">
                    <a:off x="2880" y="576"/>
                    <a:ext cx="336" cy="24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9" name="Line 44"/>
                  <p:cNvSpPr>
                    <a:spLocks noChangeShapeType="1"/>
                  </p:cNvSpPr>
                  <p:nvPr/>
                </p:nvSpPr>
                <p:spPr bwMode="auto">
                  <a:xfrm flipV="1">
                    <a:off x="3239" y="864"/>
                    <a:ext cx="889" cy="381"/>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0" name="Line 45"/>
                  <p:cNvSpPr>
                    <a:spLocks noChangeShapeType="1"/>
                  </p:cNvSpPr>
                  <p:nvPr/>
                </p:nvSpPr>
                <p:spPr bwMode="auto">
                  <a:xfrm flipH="1">
                    <a:off x="2899" y="768"/>
                    <a:ext cx="1181" cy="5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1" name="Line 46"/>
                  <p:cNvSpPr>
                    <a:spLocks noChangeShapeType="1"/>
                  </p:cNvSpPr>
                  <p:nvPr/>
                </p:nvSpPr>
                <p:spPr bwMode="auto">
                  <a:xfrm flipV="1">
                    <a:off x="4224" y="816"/>
                    <a:ext cx="624" cy="336"/>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2" name="Line 47"/>
                  <p:cNvSpPr>
                    <a:spLocks noChangeShapeType="1"/>
                  </p:cNvSpPr>
                  <p:nvPr/>
                </p:nvSpPr>
                <p:spPr bwMode="auto">
                  <a:xfrm flipH="1">
                    <a:off x="3871" y="1152"/>
                    <a:ext cx="353" cy="359"/>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3" name="Oval 2"/>
                  <p:cNvSpPr>
                    <a:spLocks noChangeArrowheads="1"/>
                  </p:cNvSpPr>
                  <p:nvPr/>
                </p:nvSpPr>
                <p:spPr bwMode="auto">
                  <a:xfrm>
                    <a:off x="2807" y="1036"/>
                    <a:ext cx="185" cy="18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4" name="Oval 3"/>
                  <p:cNvSpPr>
                    <a:spLocks noChangeArrowheads="1"/>
                  </p:cNvSpPr>
                  <p:nvPr/>
                </p:nvSpPr>
                <p:spPr bwMode="auto">
                  <a:xfrm>
                    <a:off x="3120" y="515"/>
                    <a:ext cx="129" cy="12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5" name="Oval 4"/>
                  <p:cNvSpPr>
                    <a:spLocks noChangeArrowheads="1"/>
                  </p:cNvSpPr>
                  <p:nvPr/>
                </p:nvSpPr>
                <p:spPr bwMode="auto">
                  <a:xfrm>
                    <a:off x="3936" y="624"/>
                    <a:ext cx="370" cy="3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6" name="Oval 4"/>
                  <p:cNvSpPr>
                    <a:spLocks noChangeArrowheads="1"/>
                  </p:cNvSpPr>
                  <p:nvPr/>
                </p:nvSpPr>
                <p:spPr bwMode="auto">
                  <a:xfrm>
                    <a:off x="4800" y="672"/>
                    <a:ext cx="226" cy="22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7" name="Oval 4"/>
                  <p:cNvSpPr>
                    <a:spLocks noChangeArrowheads="1"/>
                  </p:cNvSpPr>
                  <p:nvPr/>
                </p:nvSpPr>
                <p:spPr bwMode="auto">
                  <a:xfrm>
                    <a:off x="4128" y="1056"/>
                    <a:ext cx="271" cy="2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8" name="Oval 4"/>
                  <p:cNvSpPr>
                    <a:spLocks noChangeArrowheads="1"/>
                  </p:cNvSpPr>
                  <p:nvPr/>
                </p:nvSpPr>
                <p:spPr bwMode="auto">
                  <a:xfrm>
                    <a:off x="3719" y="1366"/>
                    <a:ext cx="305" cy="30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79" name="Oval 4"/>
                  <p:cNvSpPr>
                    <a:spLocks noChangeArrowheads="1"/>
                  </p:cNvSpPr>
                  <p:nvPr/>
                </p:nvSpPr>
                <p:spPr bwMode="auto">
                  <a:xfrm>
                    <a:off x="3296" y="624"/>
                    <a:ext cx="238" cy="23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80" name="Oval 4"/>
                  <p:cNvSpPr>
                    <a:spLocks noChangeArrowheads="1"/>
                  </p:cNvSpPr>
                  <p:nvPr/>
                </p:nvSpPr>
                <p:spPr bwMode="auto">
                  <a:xfrm>
                    <a:off x="2807" y="715"/>
                    <a:ext cx="243" cy="244"/>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81" name="Oval 4"/>
                  <p:cNvSpPr>
                    <a:spLocks noChangeArrowheads="1"/>
                  </p:cNvSpPr>
                  <p:nvPr/>
                </p:nvSpPr>
                <p:spPr bwMode="auto">
                  <a:xfrm>
                    <a:off x="3120" y="1056"/>
                    <a:ext cx="370" cy="3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382" name="Oval 4"/>
                  <p:cNvSpPr>
                    <a:spLocks noChangeArrowheads="1"/>
                  </p:cNvSpPr>
                  <p:nvPr/>
                </p:nvSpPr>
                <p:spPr bwMode="auto">
                  <a:xfrm>
                    <a:off x="3792" y="1104"/>
                    <a:ext cx="157" cy="15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sp>
            <p:nvSpPr>
              <p:cNvPr id="447" name="Text Box 65"/>
              <p:cNvSpPr txBox="1">
                <a:spLocks noChangeArrowheads="1"/>
              </p:cNvSpPr>
              <p:nvPr/>
            </p:nvSpPr>
            <p:spPr bwMode="auto">
              <a:xfrm>
                <a:off x="3900123" y="3907826"/>
                <a:ext cx="1289783" cy="69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t>Access to</a:t>
                </a:r>
                <a:br>
                  <a:rPr kumimoji="0" lang="en-GB" altLang="de-DE" sz="16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br>
                <a:r>
                  <a:rPr kumimoji="0" lang="en-GB" altLang="de-DE" sz="16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t> education</a:t>
                </a:r>
              </a:p>
            </p:txBody>
          </p:sp>
          <p:grpSp>
            <p:nvGrpSpPr>
              <p:cNvPr id="448" name="Group 447"/>
              <p:cNvGrpSpPr/>
              <p:nvPr/>
            </p:nvGrpSpPr>
            <p:grpSpPr>
              <a:xfrm rot="8338656">
                <a:off x="1728526" y="1923841"/>
                <a:ext cx="2380237" cy="1899272"/>
                <a:chOff x="874713" y="1219200"/>
                <a:chExt cx="5838818" cy="4658993"/>
              </a:xfrm>
            </p:grpSpPr>
            <p:grpSp>
              <p:nvGrpSpPr>
                <p:cNvPr id="449" name="Group 448"/>
                <p:cNvGrpSpPr/>
                <p:nvPr/>
              </p:nvGrpSpPr>
              <p:grpSpPr>
                <a:xfrm>
                  <a:off x="874713" y="1447800"/>
                  <a:ext cx="5838818" cy="4430393"/>
                  <a:chOff x="874713" y="1447800"/>
                  <a:chExt cx="5838818" cy="4430393"/>
                </a:xfrm>
              </p:grpSpPr>
              <p:grpSp>
                <p:nvGrpSpPr>
                  <p:cNvPr id="468" name="Group 467"/>
                  <p:cNvGrpSpPr/>
                  <p:nvPr/>
                </p:nvGrpSpPr>
                <p:grpSpPr>
                  <a:xfrm>
                    <a:off x="1719263" y="1908629"/>
                    <a:ext cx="2839808" cy="3969564"/>
                    <a:chOff x="1719263" y="1908629"/>
                    <a:chExt cx="2839808" cy="3969564"/>
                  </a:xfrm>
                </p:grpSpPr>
                <p:sp>
                  <p:nvSpPr>
                    <p:cNvPr id="514" name="Line 3"/>
                    <p:cNvSpPr>
                      <a:spLocks noChangeShapeType="1"/>
                    </p:cNvSpPr>
                    <p:nvPr/>
                  </p:nvSpPr>
                  <p:spPr bwMode="auto">
                    <a:xfrm>
                      <a:off x="1719263" y="3502498"/>
                      <a:ext cx="385066" cy="989481"/>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5" name="Line 3"/>
                    <p:cNvSpPr>
                      <a:spLocks noChangeShapeType="1"/>
                    </p:cNvSpPr>
                    <p:nvPr/>
                  </p:nvSpPr>
                  <p:spPr bwMode="auto">
                    <a:xfrm flipV="1">
                      <a:off x="2703066" y="1908629"/>
                      <a:ext cx="739427" cy="19027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6" name="Line 3"/>
                    <p:cNvSpPr>
                      <a:spLocks noChangeShapeType="1"/>
                    </p:cNvSpPr>
                    <p:nvPr/>
                  </p:nvSpPr>
                  <p:spPr bwMode="auto">
                    <a:xfrm>
                      <a:off x="2714458" y="2208509"/>
                      <a:ext cx="306555" cy="620416"/>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7" name="Line 3"/>
                    <p:cNvSpPr>
                      <a:spLocks noChangeShapeType="1"/>
                    </p:cNvSpPr>
                    <p:nvPr/>
                  </p:nvSpPr>
                  <p:spPr bwMode="auto">
                    <a:xfrm flipV="1">
                      <a:off x="3411300" y="4851400"/>
                      <a:ext cx="806687" cy="343489"/>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8" name="Line 3"/>
                    <p:cNvSpPr>
                      <a:spLocks noChangeShapeType="1"/>
                    </p:cNvSpPr>
                    <p:nvPr/>
                  </p:nvSpPr>
                  <p:spPr bwMode="auto">
                    <a:xfrm flipH="1" flipV="1">
                      <a:off x="4128859" y="4851400"/>
                      <a:ext cx="145164" cy="810892"/>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9" name="Oval 4"/>
                    <p:cNvSpPr>
                      <a:spLocks noChangeArrowheads="1"/>
                    </p:cNvSpPr>
                    <p:nvPr/>
                  </p:nvSpPr>
                  <p:spPr bwMode="auto">
                    <a:xfrm>
                      <a:off x="2530474" y="1930400"/>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0" name="Oval 4"/>
                    <p:cNvSpPr>
                      <a:spLocks noChangeArrowheads="1"/>
                    </p:cNvSpPr>
                    <p:nvPr/>
                  </p:nvSpPr>
                  <p:spPr bwMode="auto">
                    <a:xfrm>
                      <a:off x="1859355" y="4249338"/>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1" name="Oval 4"/>
                    <p:cNvSpPr>
                      <a:spLocks noChangeArrowheads="1"/>
                    </p:cNvSpPr>
                    <p:nvPr/>
                  </p:nvSpPr>
                  <p:spPr bwMode="auto">
                    <a:xfrm>
                      <a:off x="4128858" y="5446393"/>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2" name="Oval 4"/>
                    <p:cNvSpPr>
                      <a:spLocks noChangeArrowheads="1"/>
                    </p:cNvSpPr>
                    <p:nvPr/>
                  </p:nvSpPr>
                  <p:spPr bwMode="auto">
                    <a:xfrm>
                      <a:off x="3217051" y="4992687"/>
                      <a:ext cx="430213" cy="431800"/>
                    </a:xfrm>
                    <a:prstGeom prst="ellipse">
                      <a:avLst/>
                    </a:prstGeom>
                    <a:solidFill>
                      <a:srgbClr val="00B0F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69" name="Group 468"/>
                  <p:cNvGrpSpPr/>
                  <p:nvPr/>
                </p:nvGrpSpPr>
                <p:grpSpPr>
                  <a:xfrm>
                    <a:off x="3299928" y="1758416"/>
                    <a:ext cx="3413603" cy="2154784"/>
                    <a:chOff x="3299928" y="1758416"/>
                    <a:chExt cx="3413603" cy="2154784"/>
                  </a:xfrm>
                </p:grpSpPr>
                <p:sp>
                  <p:nvSpPr>
                    <p:cNvPr id="510" name="Line 5"/>
                    <p:cNvSpPr>
                      <a:spLocks noChangeShapeType="1"/>
                    </p:cNvSpPr>
                    <p:nvPr/>
                  </p:nvSpPr>
                  <p:spPr bwMode="auto">
                    <a:xfrm>
                      <a:off x="3429000" y="1923701"/>
                      <a:ext cx="761999" cy="147713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1" name="Line 5"/>
                    <p:cNvSpPr>
                      <a:spLocks noChangeShapeType="1"/>
                    </p:cNvSpPr>
                    <p:nvPr/>
                  </p:nvSpPr>
                  <p:spPr bwMode="auto">
                    <a:xfrm>
                      <a:off x="5396706" y="2637631"/>
                      <a:ext cx="1078185" cy="989014"/>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2" name="Oval 4"/>
                    <p:cNvSpPr>
                      <a:spLocks noChangeArrowheads="1"/>
                    </p:cNvSpPr>
                    <p:nvPr/>
                  </p:nvSpPr>
                  <p:spPr bwMode="auto">
                    <a:xfrm rot="13359104">
                      <a:off x="6126156" y="3322650"/>
                      <a:ext cx="587375" cy="590550"/>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513" name="Oval 4"/>
                    <p:cNvSpPr>
                      <a:spLocks noChangeArrowheads="1"/>
                    </p:cNvSpPr>
                    <p:nvPr/>
                  </p:nvSpPr>
                  <p:spPr bwMode="auto">
                    <a:xfrm rot="13359104">
                      <a:off x="3299928" y="1758416"/>
                      <a:ext cx="328794" cy="330571"/>
                    </a:xfrm>
                    <a:prstGeom prst="ellipse">
                      <a:avLst/>
                    </a:prstGeom>
                    <a:solidFill>
                      <a:srgbClr val="C0504D"/>
                    </a:solid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sp>
                <p:nvSpPr>
                  <p:cNvPr id="470" name="Line 2"/>
                  <p:cNvSpPr>
                    <a:spLocks noChangeShapeType="1"/>
                  </p:cNvSpPr>
                  <p:nvPr/>
                </p:nvSpPr>
                <p:spPr bwMode="auto">
                  <a:xfrm flipH="1" flipV="1">
                    <a:off x="3124200" y="4648200"/>
                    <a:ext cx="914400" cy="1524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1" name="Line 3"/>
                  <p:cNvSpPr>
                    <a:spLocks noChangeShapeType="1"/>
                  </p:cNvSpPr>
                  <p:nvPr/>
                </p:nvSpPr>
                <p:spPr bwMode="auto">
                  <a:xfrm flipH="1">
                    <a:off x="2590800" y="3886200"/>
                    <a:ext cx="0" cy="838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2" name="Line 5"/>
                  <p:cNvSpPr>
                    <a:spLocks noChangeShapeType="1"/>
                  </p:cNvSpPr>
                  <p:nvPr/>
                </p:nvSpPr>
                <p:spPr bwMode="auto">
                  <a:xfrm flipH="1" flipV="1">
                    <a:off x="3124200" y="3429000"/>
                    <a:ext cx="1143000" cy="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3" name="Line 6"/>
                  <p:cNvSpPr>
                    <a:spLocks noChangeShapeType="1"/>
                  </p:cNvSpPr>
                  <p:nvPr/>
                </p:nvSpPr>
                <p:spPr bwMode="auto">
                  <a:xfrm>
                    <a:off x="4114800" y="4114800"/>
                    <a:ext cx="685800" cy="4572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74" name="Straight Connector 473"/>
                  <p:cNvCxnSpPr/>
                  <p:nvPr/>
                </p:nvCxnSpPr>
                <p:spPr>
                  <a:xfrm>
                    <a:off x="1020763" y="3260725"/>
                    <a:ext cx="539750" cy="173038"/>
                  </a:xfrm>
                  <a:prstGeom prst="line">
                    <a:avLst/>
                  </a:prstGeom>
                  <a:noFill/>
                  <a:ln w="76200" cap="flat" cmpd="sng" algn="ctr">
                    <a:solidFill>
                      <a:sysClr val="windowText" lastClr="000000"/>
                    </a:solidFill>
                    <a:prstDash val="solid"/>
                  </a:ln>
                  <a:effectLst/>
                </p:spPr>
              </p:cxnSp>
              <p:sp>
                <p:nvSpPr>
                  <p:cNvPr id="475" name="Line 8"/>
                  <p:cNvSpPr>
                    <a:spLocks noChangeShapeType="1"/>
                  </p:cNvSpPr>
                  <p:nvPr/>
                </p:nvSpPr>
                <p:spPr bwMode="auto">
                  <a:xfrm flipV="1">
                    <a:off x="1560513" y="2752725"/>
                    <a:ext cx="1106487" cy="6810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6" name="Line 9"/>
                  <p:cNvSpPr>
                    <a:spLocks noChangeShapeType="1"/>
                  </p:cNvSpPr>
                  <p:nvPr/>
                </p:nvSpPr>
                <p:spPr bwMode="auto">
                  <a:xfrm>
                    <a:off x="1560513" y="3433763"/>
                    <a:ext cx="1106487" cy="38576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7" name="Line 10"/>
                  <p:cNvSpPr>
                    <a:spLocks noChangeShapeType="1"/>
                  </p:cNvSpPr>
                  <p:nvPr/>
                </p:nvSpPr>
                <p:spPr bwMode="auto">
                  <a:xfrm flipV="1">
                    <a:off x="1560513" y="2592388"/>
                    <a:ext cx="317500" cy="84137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8" name="Line 11"/>
                  <p:cNvSpPr>
                    <a:spLocks noChangeShapeType="1"/>
                  </p:cNvSpPr>
                  <p:nvPr/>
                </p:nvSpPr>
                <p:spPr bwMode="auto">
                  <a:xfrm flipV="1">
                    <a:off x="1560513" y="3362325"/>
                    <a:ext cx="954087" cy="714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9" name="Line 12"/>
                  <p:cNvSpPr>
                    <a:spLocks noChangeShapeType="1"/>
                  </p:cNvSpPr>
                  <p:nvPr/>
                </p:nvSpPr>
                <p:spPr bwMode="auto">
                  <a:xfrm>
                    <a:off x="1020763" y="2763838"/>
                    <a:ext cx="539750" cy="669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0" name="Line 13"/>
                  <p:cNvSpPr>
                    <a:spLocks noChangeShapeType="1"/>
                  </p:cNvSpPr>
                  <p:nvPr/>
                </p:nvSpPr>
                <p:spPr bwMode="auto">
                  <a:xfrm flipH="1">
                    <a:off x="990600" y="1447800"/>
                    <a:ext cx="2057400" cy="130492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1" name="Line 14"/>
                  <p:cNvSpPr>
                    <a:spLocks noChangeShapeType="1"/>
                  </p:cNvSpPr>
                  <p:nvPr/>
                </p:nvSpPr>
                <p:spPr bwMode="auto">
                  <a:xfrm flipV="1">
                    <a:off x="1560513" y="2828925"/>
                    <a:ext cx="1411287" cy="604838"/>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2" name="Line 15"/>
                  <p:cNvSpPr>
                    <a:spLocks noChangeShapeType="1"/>
                  </p:cNvSpPr>
                  <p:nvPr/>
                </p:nvSpPr>
                <p:spPr bwMode="auto">
                  <a:xfrm flipH="1">
                    <a:off x="1020763" y="2676525"/>
                    <a:ext cx="1874837" cy="873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3" name="Line 16"/>
                  <p:cNvSpPr>
                    <a:spLocks noChangeShapeType="1"/>
                  </p:cNvSpPr>
                  <p:nvPr/>
                </p:nvSpPr>
                <p:spPr bwMode="auto">
                  <a:xfrm flipH="1">
                    <a:off x="2563813" y="3286125"/>
                    <a:ext cx="560387" cy="56991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4" name="Oval 2"/>
                  <p:cNvSpPr>
                    <a:spLocks noChangeArrowheads="1"/>
                  </p:cNvSpPr>
                  <p:nvPr/>
                </p:nvSpPr>
                <p:spPr bwMode="auto">
                  <a:xfrm>
                    <a:off x="874713" y="3101975"/>
                    <a:ext cx="293687" cy="295275"/>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85" name="Oval 4"/>
                  <p:cNvSpPr>
                    <a:spLocks noChangeArrowheads="1"/>
                  </p:cNvSpPr>
                  <p:nvPr/>
                </p:nvSpPr>
                <p:spPr bwMode="auto">
                  <a:xfrm>
                    <a:off x="2667000" y="24479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86" name="Oval 4"/>
                  <p:cNvSpPr>
                    <a:spLocks noChangeArrowheads="1"/>
                  </p:cNvSpPr>
                  <p:nvPr/>
                </p:nvSpPr>
                <p:spPr bwMode="auto">
                  <a:xfrm>
                    <a:off x="2971800" y="3133725"/>
                    <a:ext cx="430213" cy="43180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87" name="Oval 4"/>
                  <p:cNvSpPr>
                    <a:spLocks noChangeArrowheads="1"/>
                  </p:cNvSpPr>
                  <p:nvPr/>
                </p:nvSpPr>
                <p:spPr bwMode="auto">
                  <a:xfrm>
                    <a:off x="2322513" y="3625850"/>
                    <a:ext cx="484187" cy="4889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88" name="Oval 4"/>
                  <p:cNvSpPr>
                    <a:spLocks noChangeArrowheads="1"/>
                  </p:cNvSpPr>
                  <p:nvPr/>
                </p:nvSpPr>
                <p:spPr bwMode="auto">
                  <a:xfrm>
                    <a:off x="1651000" y="2447925"/>
                    <a:ext cx="377825" cy="379413"/>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89" name="Oval 4"/>
                  <p:cNvSpPr>
                    <a:spLocks noChangeArrowheads="1"/>
                  </p:cNvSpPr>
                  <p:nvPr/>
                </p:nvSpPr>
                <p:spPr bwMode="auto">
                  <a:xfrm>
                    <a:off x="874713" y="2592388"/>
                    <a:ext cx="385762" cy="3873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90" name="Oval 4"/>
                  <p:cNvSpPr>
                    <a:spLocks noChangeArrowheads="1"/>
                  </p:cNvSpPr>
                  <p:nvPr/>
                </p:nvSpPr>
                <p:spPr bwMode="auto">
                  <a:xfrm>
                    <a:off x="1371600" y="3133725"/>
                    <a:ext cx="587375" cy="590550"/>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91" name="Oval 4"/>
                  <p:cNvSpPr>
                    <a:spLocks noChangeArrowheads="1"/>
                  </p:cNvSpPr>
                  <p:nvPr/>
                </p:nvSpPr>
                <p:spPr bwMode="auto">
                  <a:xfrm>
                    <a:off x="2438429" y="3209897"/>
                    <a:ext cx="249238" cy="250824"/>
                  </a:xfrm>
                  <a:prstGeom prst="ellipse">
                    <a:avLst/>
                  </a:prstGeom>
                  <a:solidFill>
                    <a:srgbClr val="FF9900"/>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92" name="Line 25"/>
                  <p:cNvSpPr>
                    <a:spLocks noChangeShapeType="1"/>
                  </p:cNvSpPr>
                  <p:nvPr/>
                </p:nvSpPr>
                <p:spPr bwMode="auto">
                  <a:xfrm flipH="1" flipV="1">
                    <a:off x="4038600" y="4800600"/>
                    <a:ext cx="838200" cy="228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3" name="Line 26"/>
                  <p:cNvSpPr>
                    <a:spLocks noChangeShapeType="1"/>
                  </p:cNvSpPr>
                  <p:nvPr/>
                </p:nvSpPr>
                <p:spPr bwMode="auto">
                  <a:xfrm>
                    <a:off x="4830763" y="45069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4" name="Line 27"/>
                  <p:cNvSpPr>
                    <a:spLocks noChangeShapeType="1"/>
                  </p:cNvSpPr>
                  <p:nvPr/>
                </p:nvSpPr>
                <p:spPr bwMode="auto">
                  <a:xfrm flipH="1">
                    <a:off x="4830763" y="3581400"/>
                    <a:ext cx="503237" cy="9255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5" name="Line 28"/>
                  <p:cNvSpPr>
                    <a:spLocks noChangeShapeType="1"/>
                  </p:cNvSpPr>
                  <p:nvPr/>
                </p:nvSpPr>
                <p:spPr bwMode="auto">
                  <a:xfrm flipH="1" flipV="1">
                    <a:off x="4267200" y="3429000"/>
                    <a:ext cx="533400" cy="11430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6" name="Line 29"/>
                  <p:cNvSpPr>
                    <a:spLocks noChangeShapeType="1"/>
                  </p:cNvSpPr>
                  <p:nvPr/>
                </p:nvSpPr>
                <p:spPr bwMode="auto">
                  <a:xfrm flipH="1">
                    <a:off x="4876800" y="43434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7" name="Oval 2"/>
                  <p:cNvSpPr>
                    <a:spLocks noChangeArrowheads="1"/>
                  </p:cNvSpPr>
                  <p:nvPr/>
                </p:nvSpPr>
                <p:spPr bwMode="auto">
                  <a:xfrm>
                    <a:off x="4684713" y="4845050"/>
                    <a:ext cx="293687" cy="295275"/>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8" name="Oval 4"/>
                  <p:cNvSpPr>
                    <a:spLocks noChangeArrowheads="1"/>
                  </p:cNvSpPr>
                  <p:nvPr/>
                </p:nvSpPr>
                <p:spPr bwMode="auto">
                  <a:xfrm>
                    <a:off x="4038600" y="3249613"/>
                    <a:ext cx="358775" cy="358775"/>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9" name="Oval 4"/>
                  <p:cNvSpPr>
                    <a:spLocks noChangeArrowheads="1"/>
                  </p:cNvSpPr>
                  <p:nvPr/>
                </p:nvSpPr>
                <p:spPr bwMode="auto">
                  <a:xfrm>
                    <a:off x="5181600" y="4191000"/>
                    <a:ext cx="430213" cy="43180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0" name="Oval 4"/>
                  <p:cNvSpPr>
                    <a:spLocks noChangeArrowheads="1"/>
                  </p:cNvSpPr>
                  <p:nvPr/>
                </p:nvSpPr>
                <p:spPr bwMode="auto">
                  <a:xfrm>
                    <a:off x="3886200" y="4572000"/>
                    <a:ext cx="484188" cy="4889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1" name="Oval 4"/>
                  <p:cNvSpPr>
                    <a:spLocks noChangeArrowheads="1"/>
                  </p:cNvSpPr>
                  <p:nvPr/>
                </p:nvSpPr>
                <p:spPr bwMode="auto">
                  <a:xfrm>
                    <a:off x="3886200" y="3962400"/>
                    <a:ext cx="377825" cy="379413"/>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2" name="Oval 4"/>
                  <p:cNvSpPr>
                    <a:spLocks noChangeArrowheads="1"/>
                  </p:cNvSpPr>
                  <p:nvPr/>
                </p:nvSpPr>
                <p:spPr bwMode="auto">
                  <a:xfrm>
                    <a:off x="4684713" y="4335463"/>
                    <a:ext cx="385762" cy="387350"/>
                  </a:xfrm>
                  <a:prstGeom prst="ellipse">
                    <a:avLst/>
                  </a:prstGeom>
                  <a:solidFill>
                    <a:srgbClr val="00CC66"/>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3" name="Line 58"/>
                  <p:cNvSpPr>
                    <a:spLocks noChangeShapeType="1"/>
                  </p:cNvSpPr>
                  <p:nvPr/>
                </p:nvSpPr>
                <p:spPr bwMode="auto">
                  <a:xfrm flipV="1">
                    <a:off x="3124200" y="4038600"/>
                    <a:ext cx="304800" cy="609600"/>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4" name="Line 59"/>
                  <p:cNvSpPr>
                    <a:spLocks noChangeShapeType="1"/>
                  </p:cNvSpPr>
                  <p:nvPr/>
                </p:nvSpPr>
                <p:spPr bwMode="auto">
                  <a:xfrm>
                    <a:off x="2544763" y="4735513"/>
                    <a:ext cx="46037" cy="522287"/>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5" name="Line 60"/>
                  <p:cNvSpPr>
                    <a:spLocks noChangeShapeType="1"/>
                  </p:cNvSpPr>
                  <p:nvPr/>
                </p:nvSpPr>
                <p:spPr bwMode="auto">
                  <a:xfrm flipH="1">
                    <a:off x="2590800" y="4572000"/>
                    <a:ext cx="533400" cy="188913"/>
                  </a:xfrm>
                  <a:prstGeom prst="line">
                    <a:avLst/>
                  </a:prstGeom>
                  <a:noFill/>
                  <a:ln w="762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6" name="Oval 2"/>
                  <p:cNvSpPr>
                    <a:spLocks noChangeArrowheads="1"/>
                  </p:cNvSpPr>
                  <p:nvPr/>
                </p:nvSpPr>
                <p:spPr bwMode="auto">
                  <a:xfrm>
                    <a:off x="2398713" y="5073650"/>
                    <a:ext cx="293687" cy="295275"/>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507" name="Oval 4"/>
                  <p:cNvSpPr>
                    <a:spLocks noChangeArrowheads="1"/>
                  </p:cNvSpPr>
                  <p:nvPr/>
                </p:nvSpPr>
                <p:spPr bwMode="auto">
                  <a:xfrm>
                    <a:off x="2895600" y="4419600"/>
                    <a:ext cx="430213" cy="43180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508" name="Oval 4"/>
                  <p:cNvSpPr>
                    <a:spLocks noChangeArrowheads="1"/>
                  </p:cNvSpPr>
                  <p:nvPr/>
                </p:nvSpPr>
                <p:spPr bwMode="auto">
                  <a:xfrm>
                    <a:off x="3200400" y="3733800"/>
                    <a:ext cx="484188" cy="4889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509" name="Oval 4"/>
                  <p:cNvSpPr>
                    <a:spLocks noChangeArrowheads="1"/>
                  </p:cNvSpPr>
                  <p:nvPr/>
                </p:nvSpPr>
                <p:spPr bwMode="auto">
                  <a:xfrm>
                    <a:off x="2398713" y="4564063"/>
                    <a:ext cx="385762" cy="387350"/>
                  </a:xfrm>
                  <a:prstGeom prst="ellipse">
                    <a:avLst/>
                  </a:prstGeom>
                  <a:solidFill>
                    <a:srgbClr val="CC00FF"/>
                  </a:solidFill>
                  <a:ln w="38100" algn="ctr">
                    <a:solidFill>
                      <a:sysClr val="window" lastClr="FFFFFF"/>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450" name="Group 36"/>
                <p:cNvGrpSpPr>
                  <a:grpSpLocks/>
                </p:cNvGrpSpPr>
                <p:nvPr/>
              </p:nvGrpSpPr>
              <p:grpSpPr bwMode="auto">
                <a:xfrm rot="13359104">
                  <a:off x="2809875" y="1219200"/>
                  <a:ext cx="3522663" cy="1839913"/>
                  <a:chOff x="2807" y="515"/>
                  <a:chExt cx="2219" cy="1159"/>
                </a:xfrm>
              </p:grpSpPr>
              <p:cxnSp>
                <p:nvCxnSpPr>
                  <p:cNvPr id="451" name="Straight Connector 4"/>
                  <p:cNvCxnSpPr/>
                  <p:nvPr/>
                </p:nvCxnSpPr>
                <p:spPr>
                  <a:xfrm>
                    <a:off x="2899" y="1137"/>
                    <a:ext cx="340" cy="109"/>
                  </a:xfrm>
                  <a:prstGeom prst="line">
                    <a:avLst/>
                  </a:prstGeom>
                  <a:noFill/>
                  <a:ln w="76200" cap="flat" cmpd="sng" algn="ctr">
                    <a:solidFill>
                      <a:sysClr val="windowText" lastClr="000000"/>
                    </a:solidFill>
                    <a:prstDash val="solid"/>
                  </a:ln>
                  <a:effectLst/>
                </p:spPr>
              </p:cxnSp>
              <p:sp>
                <p:nvSpPr>
                  <p:cNvPr id="452" name="Line 39"/>
                  <p:cNvSpPr>
                    <a:spLocks noChangeShapeType="1"/>
                  </p:cNvSpPr>
                  <p:nvPr/>
                </p:nvSpPr>
                <p:spPr bwMode="auto">
                  <a:xfrm>
                    <a:off x="3239" y="1245"/>
                    <a:ext cx="697" cy="243"/>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3" name="Line 40"/>
                  <p:cNvSpPr>
                    <a:spLocks noChangeShapeType="1"/>
                  </p:cNvSpPr>
                  <p:nvPr/>
                </p:nvSpPr>
                <p:spPr bwMode="auto">
                  <a:xfrm flipV="1">
                    <a:off x="3239" y="715"/>
                    <a:ext cx="200" cy="53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4" name="Line 41"/>
                  <p:cNvSpPr>
                    <a:spLocks noChangeShapeType="1"/>
                  </p:cNvSpPr>
                  <p:nvPr/>
                </p:nvSpPr>
                <p:spPr bwMode="auto">
                  <a:xfrm flipV="1">
                    <a:off x="3239" y="1200"/>
                    <a:ext cx="601" cy="45"/>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5" name="Line 42"/>
                  <p:cNvSpPr>
                    <a:spLocks noChangeShapeType="1"/>
                  </p:cNvSpPr>
                  <p:nvPr/>
                </p:nvSpPr>
                <p:spPr bwMode="auto">
                  <a:xfrm>
                    <a:off x="2899" y="823"/>
                    <a:ext cx="340" cy="422"/>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6" name="Line 43"/>
                  <p:cNvSpPr>
                    <a:spLocks noChangeShapeType="1"/>
                  </p:cNvSpPr>
                  <p:nvPr/>
                </p:nvSpPr>
                <p:spPr bwMode="auto">
                  <a:xfrm flipH="1">
                    <a:off x="2880" y="576"/>
                    <a:ext cx="336" cy="240"/>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7" name="Line 46"/>
                  <p:cNvSpPr>
                    <a:spLocks noChangeShapeType="1"/>
                  </p:cNvSpPr>
                  <p:nvPr/>
                </p:nvSpPr>
                <p:spPr bwMode="auto">
                  <a:xfrm flipV="1">
                    <a:off x="4224" y="816"/>
                    <a:ext cx="624" cy="336"/>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8" name="Line 47"/>
                  <p:cNvSpPr>
                    <a:spLocks noChangeShapeType="1"/>
                  </p:cNvSpPr>
                  <p:nvPr/>
                </p:nvSpPr>
                <p:spPr bwMode="auto">
                  <a:xfrm flipH="1">
                    <a:off x="3871" y="1152"/>
                    <a:ext cx="353" cy="359"/>
                  </a:xfrm>
                  <a:prstGeom prst="line">
                    <a:avLst/>
                  </a:prstGeom>
                  <a:noFill/>
                  <a:ln w="762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9" name="Oval 2"/>
                  <p:cNvSpPr>
                    <a:spLocks noChangeArrowheads="1"/>
                  </p:cNvSpPr>
                  <p:nvPr/>
                </p:nvSpPr>
                <p:spPr bwMode="auto">
                  <a:xfrm>
                    <a:off x="2807" y="1036"/>
                    <a:ext cx="185" cy="18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0" name="Oval 3"/>
                  <p:cNvSpPr>
                    <a:spLocks noChangeArrowheads="1"/>
                  </p:cNvSpPr>
                  <p:nvPr/>
                </p:nvSpPr>
                <p:spPr bwMode="auto">
                  <a:xfrm>
                    <a:off x="3120" y="515"/>
                    <a:ext cx="129" cy="12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1" name="Oval 4"/>
                  <p:cNvSpPr>
                    <a:spLocks noChangeArrowheads="1"/>
                  </p:cNvSpPr>
                  <p:nvPr/>
                </p:nvSpPr>
                <p:spPr bwMode="auto">
                  <a:xfrm>
                    <a:off x="4800" y="672"/>
                    <a:ext cx="226" cy="226"/>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2" name="Oval 4"/>
                  <p:cNvSpPr>
                    <a:spLocks noChangeArrowheads="1"/>
                  </p:cNvSpPr>
                  <p:nvPr/>
                </p:nvSpPr>
                <p:spPr bwMode="auto">
                  <a:xfrm>
                    <a:off x="4128" y="1056"/>
                    <a:ext cx="271" cy="2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3" name="Oval 4"/>
                  <p:cNvSpPr>
                    <a:spLocks noChangeArrowheads="1"/>
                  </p:cNvSpPr>
                  <p:nvPr/>
                </p:nvSpPr>
                <p:spPr bwMode="auto">
                  <a:xfrm>
                    <a:off x="3719" y="1366"/>
                    <a:ext cx="305" cy="30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4" name="Oval 4"/>
                  <p:cNvSpPr>
                    <a:spLocks noChangeArrowheads="1"/>
                  </p:cNvSpPr>
                  <p:nvPr/>
                </p:nvSpPr>
                <p:spPr bwMode="auto">
                  <a:xfrm>
                    <a:off x="3296" y="624"/>
                    <a:ext cx="238" cy="239"/>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5" name="Oval 4"/>
                  <p:cNvSpPr>
                    <a:spLocks noChangeArrowheads="1"/>
                  </p:cNvSpPr>
                  <p:nvPr/>
                </p:nvSpPr>
                <p:spPr bwMode="auto">
                  <a:xfrm>
                    <a:off x="2807" y="715"/>
                    <a:ext cx="243" cy="244"/>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6" name="Oval 4"/>
                  <p:cNvSpPr>
                    <a:spLocks noChangeArrowheads="1"/>
                  </p:cNvSpPr>
                  <p:nvPr/>
                </p:nvSpPr>
                <p:spPr bwMode="auto">
                  <a:xfrm>
                    <a:off x="3120" y="1056"/>
                    <a:ext cx="370" cy="372"/>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sp>
                <p:nvSpPr>
                  <p:cNvPr id="467" name="Oval 4"/>
                  <p:cNvSpPr>
                    <a:spLocks noChangeArrowheads="1"/>
                  </p:cNvSpPr>
                  <p:nvPr/>
                </p:nvSpPr>
                <p:spPr bwMode="auto">
                  <a:xfrm>
                    <a:off x="3792" y="1104"/>
                    <a:ext cx="157" cy="158"/>
                  </a:xfrm>
                  <a:prstGeom prst="ellipse">
                    <a:avLst/>
                  </a:prstGeom>
                  <a:solidFill>
                    <a:srgbClr val="C0504D"/>
                  </a:solidFill>
                  <a:ln w="38100" algn="ctr">
                    <a:solidFill>
                      <a:sysClr val="window" lastClr="FFFFFF"/>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a:ln>
                        <a:noFill/>
                      </a:ln>
                      <a:solidFill>
                        <a:srgbClr val="FF9900"/>
                      </a:solidFill>
                      <a:effectLst/>
                      <a:uLnTx/>
                      <a:uFillTx/>
                      <a:latin typeface="Calibri" pitchFamily="34" charset="0"/>
                      <a:ea typeface="+mn-ea"/>
                      <a:cs typeface="Arial" charset="0"/>
                    </a:endParaRPr>
                  </a:p>
                </p:txBody>
              </p:sp>
            </p:grpSp>
          </p:grpSp>
          <p:sp>
            <p:nvSpPr>
              <p:cNvPr id="523" name="Text Box 65"/>
              <p:cNvSpPr txBox="1">
                <a:spLocks noChangeArrowheads="1"/>
              </p:cNvSpPr>
              <p:nvPr/>
            </p:nvSpPr>
            <p:spPr bwMode="auto">
              <a:xfrm>
                <a:off x="3329818" y="1330772"/>
                <a:ext cx="1619762" cy="69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t>Resilient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t> system</a:t>
                </a:r>
              </a:p>
            </p:txBody>
          </p:sp>
        </p:grpSp>
        <p:sp>
          <p:nvSpPr>
            <p:cNvPr id="524" name="Text Box 65"/>
            <p:cNvSpPr txBox="1">
              <a:spLocks noChangeArrowheads="1"/>
            </p:cNvSpPr>
            <p:nvPr/>
          </p:nvSpPr>
          <p:spPr bwMode="auto">
            <a:xfrm>
              <a:off x="9744623" y="5864036"/>
              <a:ext cx="14029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a:ln>
                    <a:noFill/>
                  </a:ln>
                  <a:solidFill>
                    <a:srgbClr val="00B0F0"/>
                  </a:solidFill>
                  <a:effectLst/>
                  <a:uLnTx/>
                  <a:uFillTx/>
                  <a:latin typeface="Calibri" panose="020F0502020204030204"/>
                  <a:ea typeface="+mn-ea"/>
                  <a:cs typeface="+mn-cs"/>
                </a:rPr>
                <a:t>Ocean literacy</a:t>
              </a:r>
            </a:p>
          </p:txBody>
        </p:sp>
        <p:sp>
          <p:nvSpPr>
            <p:cNvPr id="525" name="Text Box 65"/>
            <p:cNvSpPr txBox="1">
              <a:spLocks noChangeArrowheads="1"/>
            </p:cNvSpPr>
            <p:nvPr/>
          </p:nvSpPr>
          <p:spPr bwMode="auto">
            <a:xfrm>
              <a:off x="6964096" y="5073409"/>
              <a:ext cx="11929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1600" b="1" i="0" u="none" strike="noStrike" kern="0" cap="none" spc="0" normalizeH="0" baseline="0" noProof="0" dirty="0" err="1">
                  <a:ln>
                    <a:noFill/>
                  </a:ln>
                  <a:solidFill>
                    <a:srgbClr val="00B0F0"/>
                  </a:solidFill>
                  <a:effectLst/>
                  <a:uLnTx/>
                  <a:uFillTx/>
                  <a:latin typeface="Calibri" panose="020F0502020204030204"/>
                  <a:ea typeface="+mn-ea"/>
                  <a:cs typeface="+mn-cs"/>
                </a:rPr>
                <a:t>Mariculture</a:t>
              </a:r>
              <a:endParaRPr kumimoji="0" lang="en-GB" altLang="de-DE" sz="1600" b="1" i="0" u="none" strike="noStrike" kern="0" cap="none" spc="0" normalizeH="0" baseline="0" noProof="0" dirty="0">
                <a:ln>
                  <a:noFill/>
                </a:ln>
                <a:solidFill>
                  <a:srgbClr val="00B0F0"/>
                </a:solidFill>
                <a:effectLst/>
                <a:uLnTx/>
                <a:uFillTx/>
                <a:latin typeface="Calibri" panose="020F0502020204030204"/>
                <a:ea typeface="+mn-ea"/>
                <a:cs typeface="+mn-cs"/>
              </a:endParaRPr>
            </a:p>
          </p:txBody>
        </p:sp>
      </p:grpSp>
      <p:sp>
        <p:nvSpPr>
          <p:cNvPr id="933" name="Text Box 65"/>
          <p:cNvSpPr txBox="1">
            <a:spLocks noChangeArrowheads="1"/>
          </p:cNvSpPr>
          <p:nvPr/>
        </p:nvSpPr>
        <p:spPr bwMode="auto">
          <a:xfrm>
            <a:off x="4909907" y="5732562"/>
            <a:ext cx="12875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a:ln>
                  <a:noFill/>
                </a:ln>
                <a:solidFill>
                  <a:prstClr val="black"/>
                </a:solidFill>
                <a:effectLst/>
                <a:uLnTx/>
                <a:uFillTx/>
                <a:latin typeface="Calibri" panose="020F0502020204030204"/>
                <a:ea typeface="+mn-ea"/>
                <a:cs typeface="+mn-cs"/>
              </a:rPr>
              <a:t>Terrestrial</a:t>
            </a:r>
          </a:p>
        </p:txBody>
      </p:sp>
      <p:sp>
        <p:nvSpPr>
          <p:cNvPr id="934" name="Text Box 65"/>
          <p:cNvSpPr txBox="1">
            <a:spLocks noChangeArrowheads="1"/>
          </p:cNvSpPr>
          <p:nvPr/>
        </p:nvSpPr>
        <p:spPr bwMode="auto">
          <a:xfrm>
            <a:off x="4103743" y="2898509"/>
            <a:ext cx="15039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a:ln>
                  <a:noFill/>
                </a:ln>
                <a:solidFill>
                  <a:prstClr val="black"/>
                </a:solidFill>
                <a:effectLst/>
                <a:uLnTx/>
                <a:uFillTx/>
                <a:latin typeface="Calibri" panose="020F0502020204030204"/>
                <a:ea typeface="+mn-ea"/>
                <a:cs typeface="+mn-cs"/>
              </a:rPr>
              <a:t>Atmosphere</a:t>
            </a:r>
          </a:p>
        </p:txBody>
      </p:sp>
      <p:sp>
        <p:nvSpPr>
          <p:cNvPr id="935" name="Text Box 65"/>
          <p:cNvSpPr txBox="1">
            <a:spLocks noChangeArrowheads="1"/>
          </p:cNvSpPr>
          <p:nvPr/>
        </p:nvSpPr>
        <p:spPr bwMode="auto">
          <a:xfrm>
            <a:off x="75638" y="2603470"/>
            <a:ext cx="17059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a:ln>
                  <a:noFill/>
                </a:ln>
                <a:solidFill>
                  <a:prstClr val="black"/>
                </a:solidFill>
                <a:effectLst/>
                <a:uLnTx/>
                <a:uFillTx/>
                <a:latin typeface="Calibri" panose="020F0502020204030204"/>
                <a:ea typeface="+mn-ea"/>
                <a:cs typeface="+mn-cs"/>
              </a:rPr>
              <a:t>Oceans (ODIS)</a:t>
            </a:r>
          </a:p>
        </p:txBody>
      </p:sp>
      <p:sp>
        <p:nvSpPr>
          <p:cNvPr id="936" name="Text Box 65"/>
          <p:cNvSpPr txBox="1">
            <a:spLocks noChangeArrowheads="1"/>
          </p:cNvSpPr>
          <p:nvPr/>
        </p:nvSpPr>
        <p:spPr bwMode="auto">
          <a:xfrm>
            <a:off x="162039" y="5554665"/>
            <a:ext cx="7665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a:ln>
                  <a:noFill/>
                </a:ln>
                <a:solidFill>
                  <a:prstClr val="black"/>
                </a:solidFill>
                <a:effectLst/>
                <a:uLnTx/>
                <a:uFillTx/>
                <a:latin typeface="Calibri" panose="020F0502020204030204"/>
                <a:ea typeface="+mn-ea"/>
                <a:cs typeface="+mn-cs"/>
              </a:rPr>
              <a:t>Cities</a:t>
            </a:r>
          </a:p>
        </p:txBody>
      </p:sp>
      <p:sp>
        <p:nvSpPr>
          <p:cNvPr id="1268" name="Text Box 65"/>
          <p:cNvSpPr txBox="1">
            <a:spLocks noChangeArrowheads="1"/>
          </p:cNvSpPr>
          <p:nvPr/>
        </p:nvSpPr>
        <p:spPr bwMode="auto">
          <a:xfrm>
            <a:off x="6788751" y="4021539"/>
            <a:ext cx="12057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a:ln>
                  <a:noFill/>
                </a:ln>
                <a:solidFill>
                  <a:prstClr val="black"/>
                </a:solidFill>
                <a:effectLst/>
                <a:uLnTx/>
                <a:uFillTx/>
                <a:latin typeface="Calibri" panose="020F0502020204030204"/>
                <a:ea typeface="+mn-ea"/>
                <a:cs typeface="+mn-cs"/>
              </a:rPr>
              <a:t>Planetary</a:t>
            </a:r>
          </a:p>
        </p:txBody>
      </p:sp>
      <p:grpSp>
        <p:nvGrpSpPr>
          <p:cNvPr id="526" name="Group 525"/>
          <p:cNvGrpSpPr/>
          <p:nvPr/>
        </p:nvGrpSpPr>
        <p:grpSpPr>
          <a:xfrm rot="8338656">
            <a:off x="179918" y="3035050"/>
            <a:ext cx="1699493" cy="1356083"/>
            <a:chOff x="874713" y="1219200"/>
            <a:chExt cx="5838818" cy="4658993"/>
          </a:xfrm>
          <a:solidFill>
            <a:schemeClr val="accent1">
              <a:lumMod val="75000"/>
            </a:schemeClr>
          </a:solidFill>
        </p:grpSpPr>
        <p:grpSp>
          <p:nvGrpSpPr>
            <p:cNvPr id="527" name="Group 526"/>
            <p:cNvGrpSpPr/>
            <p:nvPr/>
          </p:nvGrpSpPr>
          <p:grpSpPr>
            <a:xfrm>
              <a:off x="874713" y="1447800"/>
              <a:ext cx="5838818" cy="4430393"/>
              <a:chOff x="874713" y="1447800"/>
              <a:chExt cx="5838818" cy="4430393"/>
            </a:xfrm>
            <a:grpFill/>
          </p:grpSpPr>
          <p:grpSp>
            <p:nvGrpSpPr>
              <p:cNvPr id="546" name="Group 545"/>
              <p:cNvGrpSpPr/>
              <p:nvPr/>
            </p:nvGrpSpPr>
            <p:grpSpPr>
              <a:xfrm>
                <a:off x="1719263" y="1908629"/>
                <a:ext cx="2839808" cy="3969564"/>
                <a:chOff x="1719263" y="1908629"/>
                <a:chExt cx="2839808" cy="3969564"/>
              </a:xfrm>
              <a:grpFill/>
            </p:grpSpPr>
            <p:sp>
              <p:nvSpPr>
                <p:cNvPr id="592" name="Line 3"/>
                <p:cNvSpPr>
                  <a:spLocks noChangeShapeType="1"/>
                </p:cNvSpPr>
                <p:nvPr/>
              </p:nvSpPr>
              <p:spPr bwMode="auto">
                <a:xfrm>
                  <a:off x="1719263" y="3502498"/>
                  <a:ext cx="385066" cy="9894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Line 3"/>
                <p:cNvSpPr>
                  <a:spLocks noChangeShapeType="1"/>
                </p:cNvSpPr>
                <p:nvPr/>
              </p:nvSpPr>
              <p:spPr bwMode="auto">
                <a:xfrm flipV="1">
                  <a:off x="2703066" y="1908629"/>
                  <a:ext cx="739427" cy="19027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Line 3"/>
                <p:cNvSpPr>
                  <a:spLocks noChangeShapeType="1"/>
                </p:cNvSpPr>
                <p:nvPr/>
              </p:nvSpPr>
              <p:spPr bwMode="auto">
                <a:xfrm>
                  <a:off x="2714458" y="2208509"/>
                  <a:ext cx="306555" cy="62041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Line 3"/>
                <p:cNvSpPr>
                  <a:spLocks noChangeShapeType="1"/>
                </p:cNvSpPr>
                <p:nvPr/>
              </p:nvSpPr>
              <p:spPr bwMode="auto">
                <a:xfrm flipV="1">
                  <a:off x="3411300" y="4851400"/>
                  <a:ext cx="806687" cy="34348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Line 3"/>
                <p:cNvSpPr>
                  <a:spLocks noChangeShapeType="1"/>
                </p:cNvSpPr>
                <p:nvPr/>
              </p:nvSpPr>
              <p:spPr bwMode="auto">
                <a:xfrm flipH="1" flipV="1">
                  <a:off x="4128859" y="4851400"/>
                  <a:ext cx="145164" cy="81089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Oval 4"/>
                <p:cNvSpPr>
                  <a:spLocks noChangeArrowheads="1"/>
                </p:cNvSpPr>
                <p:nvPr/>
              </p:nvSpPr>
              <p:spPr bwMode="auto">
                <a:xfrm>
                  <a:off x="2530474" y="19304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8" name="Oval 4"/>
                <p:cNvSpPr>
                  <a:spLocks noChangeArrowheads="1"/>
                </p:cNvSpPr>
                <p:nvPr/>
              </p:nvSpPr>
              <p:spPr bwMode="auto">
                <a:xfrm>
                  <a:off x="1859355" y="4249338"/>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9" name="Oval 4"/>
                <p:cNvSpPr>
                  <a:spLocks noChangeArrowheads="1"/>
                </p:cNvSpPr>
                <p:nvPr/>
              </p:nvSpPr>
              <p:spPr bwMode="auto">
                <a:xfrm>
                  <a:off x="4128858" y="5446393"/>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0" name="Oval 4"/>
                <p:cNvSpPr>
                  <a:spLocks noChangeArrowheads="1"/>
                </p:cNvSpPr>
                <p:nvPr/>
              </p:nvSpPr>
              <p:spPr bwMode="auto">
                <a:xfrm>
                  <a:off x="3217051" y="4992687"/>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7" name="Group 546"/>
              <p:cNvGrpSpPr/>
              <p:nvPr/>
            </p:nvGrpSpPr>
            <p:grpSpPr>
              <a:xfrm>
                <a:off x="3299928" y="1758416"/>
                <a:ext cx="3413603" cy="2154784"/>
                <a:chOff x="3299928" y="1758416"/>
                <a:chExt cx="3413603" cy="2154784"/>
              </a:xfrm>
              <a:grpFill/>
            </p:grpSpPr>
            <p:sp>
              <p:nvSpPr>
                <p:cNvPr id="588" name="Line 5"/>
                <p:cNvSpPr>
                  <a:spLocks noChangeShapeType="1"/>
                </p:cNvSpPr>
                <p:nvPr/>
              </p:nvSpPr>
              <p:spPr bwMode="auto">
                <a:xfrm>
                  <a:off x="3429000" y="1923701"/>
                  <a:ext cx="761999" cy="147713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Line 5"/>
                <p:cNvSpPr>
                  <a:spLocks noChangeShapeType="1"/>
                </p:cNvSpPr>
                <p:nvPr/>
              </p:nvSpPr>
              <p:spPr bwMode="auto">
                <a:xfrm>
                  <a:off x="5396706" y="2637631"/>
                  <a:ext cx="1078185" cy="98901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Oval 4"/>
                <p:cNvSpPr>
                  <a:spLocks noChangeArrowheads="1"/>
                </p:cNvSpPr>
                <p:nvPr/>
              </p:nvSpPr>
              <p:spPr bwMode="auto">
                <a:xfrm rot="13359104">
                  <a:off x="6126156" y="3322650"/>
                  <a:ext cx="587375" cy="590550"/>
                </a:xfrm>
                <a:prstGeom prst="ellipse">
                  <a:avLst/>
                </a:prstGeom>
                <a:grp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91" name="Oval 4"/>
                <p:cNvSpPr>
                  <a:spLocks noChangeArrowheads="1"/>
                </p:cNvSpPr>
                <p:nvPr/>
              </p:nvSpPr>
              <p:spPr bwMode="auto">
                <a:xfrm rot="13359104">
                  <a:off x="3299928" y="1758416"/>
                  <a:ext cx="328794" cy="330571"/>
                </a:xfrm>
                <a:prstGeom prst="ellipse">
                  <a:avLst/>
                </a:prstGeom>
                <a:grpFill/>
                <a:ln w="38100" algn="ctr">
                  <a:solidFill>
                    <a:srgbClr val="00B0F0"/>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sp>
            <p:nvSpPr>
              <p:cNvPr id="548" name="Line 2"/>
              <p:cNvSpPr>
                <a:spLocks noChangeShapeType="1"/>
              </p:cNvSpPr>
              <p:nvPr/>
            </p:nvSpPr>
            <p:spPr bwMode="auto">
              <a:xfrm flipH="1" flipV="1">
                <a:off x="3124200" y="4648200"/>
                <a:ext cx="914400" cy="1524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Line 3"/>
              <p:cNvSpPr>
                <a:spLocks noChangeShapeType="1"/>
              </p:cNvSpPr>
              <p:nvPr/>
            </p:nvSpPr>
            <p:spPr bwMode="auto">
              <a:xfrm flipH="1">
                <a:off x="2590800" y="3886200"/>
                <a:ext cx="0" cy="838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Line 5"/>
              <p:cNvSpPr>
                <a:spLocks noChangeShapeType="1"/>
              </p:cNvSpPr>
              <p:nvPr/>
            </p:nvSpPr>
            <p:spPr bwMode="auto">
              <a:xfrm flipH="1" flipV="1">
                <a:off x="3124200" y="3429000"/>
                <a:ext cx="1143000"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Line 6"/>
              <p:cNvSpPr>
                <a:spLocks noChangeShapeType="1"/>
              </p:cNvSpPr>
              <p:nvPr/>
            </p:nvSpPr>
            <p:spPr bwMode="auto">
              <a:xfrm>
                <a:off x="4114800" y="4114800"/>
                <a:ext cx="6858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52" name="Straight Connector 551"/>
              <p:cNvCxnSpPr/>
              <p:nvPr/>
            </p:nvCxnSpPr>
            <p:spPr>
              <a:xfrm>
                <a:off x="1020763" y="3260725"/>
                <a:ext cx="539750" cy="173038"/>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Line 8"/>
              <p:cNvSpPr>
                <a:spLocks noChangeShapeType="1"/>
              </p:cNvSpPr>
              <p:nvPr/>
            </p:nvSpPr>
            <p:spPr bwMode="auto">
              <a:xfrm flipV="1">
                <a:off x="1560513" y="2752725"/>
                <a:ext cx="1106487" cy="6810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Line 9"/>
              <p:cNvSpPr>
                <a:spLocks noChangeShapeType="1"/>
              </p:cNvSpPr>
              <p:nvPr/>
            </p:nvSpPr>
            <p:spPr bwMode="auto">
              <a:xfrm>
                <a:off x="1560513" y="3433763"/>
                <a:ext cx="1106487" cy="38576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Line 10"/>
              <p:cNvSpPr>
                <a:spLocks noChangeShapeType="1"/>
              </p:cNvSpPr>
              <p:nvPr/>
            </p:nvSpPr>
            <p:spPr bwMode="auto">
              <a:xfrm flipV="1">
                <a:off x="1560513" y="2592388"/>
                <a:ext cx="317500" cy="84137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Line 11"/>
              <p:cNvSpPr>
                <a:spLocks noChangeShapeType="1"/>
              </p:cNvSpPr>
              <p:nvPr/>
            </p:nvSpPr>
            <p:spPr bwMode="auto">
              <a:xfrm flipV="1">
                <a:off x="1560513" y="3362325"/>
                <a:ext cx="954087" cy="714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Line 12"/>
              <p:cNvSpPr>
                <a:spLocks noChangeShapeType="1"/>
              </p:cNvSpPr>
              <p:nvPr/>
            </p:nvSpPr>
            <p:spPr bwMode="auto">
              <a:xfrm>
                <a:off x="1020763" y="2763838"/>
                <a:ext cx="539750" cy="669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Line 13"/>
              <p:cNvSpPr>
                <a:spLocks noChangeShapeType="1"/>
              </p:cNvSpPr>
              <p:nvPr/>
            </p:nvSpPr>
            <p:spPr bwMode="auto">
              <a:xfrm flipH="1">
                <a:off x="990600" y="1447800"/>
                <a:ext cx="2057400" cy="1304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Line 14"/>
              <p:cNvSpPr>
                <a:spLocks noChangeShapeType="1"/>
              </p:cNvSpPr>
              <p:nvPr/>
            </p:nvSpPr>
            <p:spPr bwMode="auto">
              <a:xfrm flipV="1">
                <a:off x="1560513" y="2828925"/>
                <a:ext cx="1411287" cy="6048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Line 15"/>
              <p:cNvSpPr>
                <a:spLocks noChangeShapeType="1"/>
              </p:cNvSpPr>
              <p:nvPr/>
            </p:nvSpPr>
            <p:spPr bwMode="auto">
              <a:xfrm flipH="1">
                <a:off x="1020763" y="2676525"/>
                <a:ext cx="1874837" cy="873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Line 16"/>
              <p:cNvSpPr>
                <a:spLocks noChangeShapeType="1"/>
              </p:cNvSpPr>
              <p:nvPr/>
            </p:nvSpPr>
            <p:spPr bwMode="auto">
              <a:xfrm flipH="1">
                <a:off x="2563813" y="3286125"/>
                <a:ext cx="560387" cy="569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Oval 2"/>
              <p:cNvSpPr>
                <a:spLocks noChangeArrowheads="1"/>
              </p:cNvSpPr>
              <p:nvPr/>
            </p:nvSpPr>
            <p:spPr bwMode="auto">
              <a:xfrm>
                <a:off x="874713" y="3101975"/>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3" name="Oval 4"/>
              <p:cNvSpPr>
                <a:spLocks noChangeArrowheads="1"/>
              </p:cNvSpPr>
              <p:nvPr/>
            </p:nvSpPr>
            <p:spPr bwMode="auto">
              <a:xfrm>
                <a:off x="2667000" y="24479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4" name="Oval 4"/>
              <p:cNvSpPr>
                <a:spLocks noChangeArrowheads="1"/>
              </p:cNvSpPr>
              <p:nvPr/>
            </p:nvSpPr>
            <p:spPr bwMode="auto">
              <a:xfrm>
                <a:off x="2971800" y="3133725"/>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5" name="Oval 4"/>
              <p:cNvSpPr>
                <a:spLocks noChangeArrowheads="1"/>
              </p:cNvSpPr>
              <p:nvPr/>
            </p:nvSpPr>
            <p:spPr bwMode="auto">
              <a:xfrm>
                <a:off x="2322513" y="3625850"/>
                <a:ext cx="484187"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6" name="Oval 4"/>
              <p:cNvSpPr>
                <a:spLocks noChangeArrowheads="1"/>
              </p:cNvSpPr>
              <p:nvPr/>
            </p:nvSpPr>
            <p:spPr bwMode="auto">
              <a:xfrm>
                <a:off x="1651000" y="2447925"/>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7" name="Oval 4"/>
              <p:cNvSpPr>
                <a:spLocks noChangeArrowheads="1"/>
              </p:cNvSpPr>
              <p:nvPr/>
            </p:nvSpPr>
            <p:spPr bwMode="auto">
              <a:xfrm>
                <a:off x="874713" y="2592388"/>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8" name="Oval 4"/>
              <p:cNvSpPr>
                <a:spLocks noChangeArrowheads="1"/>
              </p:cNvSpPr>
              <p:nvPr/>
            </p:nvSpPr>
            <p:spPr bwMode="auto">
              <a:xfrm>
                <a:off x="1371600" y="31337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69" name="Oval 4"/>
              <p:cNvSpPr>
                <a:spLocks noChangeArrowheads="1"/>
              </p:cNvSpPr>
              <p:nvPr/>
            </p:nvSpPr>
            <p:spPr bwMode="auto">
              <a:xfrm>
                <a:off x="2438400" y="3209925"/>
                <a:ext cx="249238" cy="25082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70" name="Line 25"/>
              <p:cNvSpPr>
                <a:spLocks noChangeShapeType="1"/>
              </p:cNvSpPr>
              <p:nvPr/>
            </p:nvSpPr>
            <p:spPr bwMode="auto">
              <a:xfrm flipH="1" flipV="1">
                <a:off x="4038600" y="4800600"/>
                <a:ext cx="838200" cy="228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Line 26"/>
              <p:cNvSpPr>
                <a:spLocks noChangeShapeType="1"/>
              </p:cNvSpPr>
              <p:nvPr/>
            </p:nvSpPr>
            <p:spPr bwMode="auto">
              <a:xfrm>
                <a:off x="4830763" y="45069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Line 27"/>
              <p:cNvSpPr>
                <a:spLocks noChangeShapeType="1"/>
              </p:cNvSpPr>
              <p:nvPr/>
            </p:nvSpPr>
            <p:spPr bwMode="auto">
              <a:xfrm flipH="1">
                <a:off x="4830763" y="3581400"/>
                <a:ext cx="503237" cy="9255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Line 28"/>
              <p:cNvSpPr>
                <a:spLocks noChangeShapeType="1"/>
              </p:cNvSpPr>
              <p:nvPr/>
            </p:nvSpPr>
            <p:spPr bwMode="auto">
              <a:xfrm flipH="1" flipV="1">
                <a:off x="4267200" y="3429000"/>
                <a:ext cx="533400" cy="11430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Line 29"/>
              <p:cNvSpPr>
                <a:spLocks noChangeShapeType="1"/>
              </p:cNvSpPr>
              <p:nvPr/>
            </p:nvSpPr>
            <p:spPr bwMode="auto">
              <a:xfrm flipH="1">
                <a:off x="4876800" y="43434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Oval 2"/>
              <p:cNvSpPr>
                <a:spLocks noChangeArrowheads="1"/>
              </p:cNvSpPr>
              <p:nvPr/>
            </p:nvSpPr>
            <p:spPr bwMode="auto">
              <a:xfrm>
                <a:off x="4684713" y="48450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6" name="Oval 4"/>
              <p:cNvSpPr>
                <a:spLocks noChangeArrowheads="1"/>
              </p:cNvSpPr>
              <p:nvPr/>
            </p:nvSpPr>
            <p:spPr bwMode="auto">
              <a:xfrm>
                <a:off x="4038600" y="3249613"/>
                <a:ext cx="358775" cy="3587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7" name="Oval 4"/>
              <p:cNvSpPr>
                <a:spLocks noChangeArrowheads="1"/>
              </p:cNvSpPr>
              <p:nvPr/>
            </p:nvSpPr>
            <p:spPr bwMode="auto">
              <a:xfrm>
                <a:off x="5181600" y="41910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8" name="Oval 4"/>
              <p:cNvSpPr>
                <a:spLocks noChangeArrowheads="1"/>
              </p:cNvSpPr>
              <p:nvPr/>
            </p:nvSpPr>
            <p:spPr bwMode="auto">
              <a:xfrm>
                <a:off x="3886200" y="45720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9" name="Oval 4"/>
              <p:cNvSpPr>
                <a:spLocks noChangeArrowheads="1"/>
              </p:cNvSpPr>
              <p:nvPr/>
            </p:nvSpPr>
            <p:spPr bwMode="auto">
              <a:xfrm>
                <a:off x="3886200" y="3962400"/>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0" name="Oval 4"/>
              <p:cNvSpPr>
                <a:spLocks noChangeArrowheads="1"/>
              </p:cNvSpPr>
              <p:nvPr/>
            </p:nvSpPr>
            <p:spPr bwMode="auto">
              <a:xfrm>
                <a:off x="4684713" y="43354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1" name="Line 58"/>
              <p:cNvSpPr>
                <a:spLocks noChangeShapeType="1"/>
              </p:cNvSpPr>
              <p:nvPr/>
            </p:nvSpPr>
            <p:spPr bwMode="auto">
              <a:xfrm flipV="1">
                <a:off x="3124200" y="4038600"/>
                <a:ext cx="304800" cy="609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Line 59"/>
              <p:cNvSpPr>
                <a:spLocks noChangeShapeType="1"/>
              </p:cNvSpPr>
              <p:nvPr/>
            </p:nvSpPr>
            <p:spPr bwMode="auto">
              <a:xfrm>
                <a:off x="2544763" y="47355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Line 60"/>
              <p:cNvSpPr>
                <a:spLocks noChangeShapeType="1"/>
              </p:cNvSpPr>
              <p:nvPr/>
            </p:nvSpPr>
            <p:spPr bwMode="auto">
              <a:xfrm flipH="1">
                <a:off x="2590800" y="45720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Oval 2"/>
              <p:cNvSpPr>
                <a:spLocks noChangeArrowheads="1"/>
              </p:cNvSpPr>
              <p:nvPr/>
            </p:nvSpPr>
            <p:spPr bwMode="auto">
              <a:xfrm>
                <a:off x="2398713" y="50736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85" name="Oval 4"/>
              <p:cNvSpPr>
                <a:spLocks noChangeArrowheads="1"/>
              </p:cNvSpPr>
              <p:nvPr/>
            </p:nvSpPr>
            <p:spPr bwMode="auto">
              <a:xfrm>
                <a:off x="2895600" y="4419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86" name="Oval 4"/>
              <p:cNvSpPr>
                <a:spLocks noChangeArrowheads="1"/>
              </p:cNvSpPr>
              <p:nvPr/>
            </p:nvSpPr>
            <p:spPr bwMode="auto">
              <a:xfrm>
                <a:off x="3200400" y="37338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87" name="Oval 4"/>
              <p:cNvSpPr>
                <a:spLocks noChangeArrowheads="1"/>
              </p:cNvSpPr>
              <p:nvPr/>
            </p:nvSpPr>
            <p:spPr bwMode="auto">
              <a:xfrm>
                <a:off x="2398713" y="45640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528" name="Group 36"/>
            <p:cNvGrpSpPr>
              <a:grpSpLocks/>
            </p:cNvGrpSpPr>
            <p:nvPr/>
          </p:nvGrpSpPr>
          <p:grpSpPr bwMode="auto">
            <a:xfrm rot="13359104">
              <a:off x="2809875" y="1219200"/>
              <a:ext cx="3522663" cy="1839913"/>
              <a:chOff x="2807" y="515"/>
              <a:chExt cx="2219" cy="1159"/>
            </a:xfrm>
            <a:grpFill/>
          </p:grpSpPr>
          <p:cxnSp>
            <p:nvCxnSpPr>
              <p:cNvPr id="529" name="Straight Connector 4"/>
              <p:cNvCxnSpPr/>
              <p:nvPr/>
            </p:nvCxnSpPr>
            <p:spPr>
              <a:xfrm>
                <a:off x="2899" y="1137"/>
                <a:ext cx="340" cy="109"/>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30" name="Line 39"/>
              <p:cNvSpPr>
                <a:spLocks noChangeShapeType="1"/>
              </p:cNvSpPr>
              <p:nvPr/>
            </p:nvSpPr>
            <p:spPr bwMode="auto">
              <a:xfrm>
                <a:off x="3239" y="1245"/>
                <a:ext cx="697" cy="24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Line 40"/>
              <p:cNvSpPr>
                <a:spLocks noChangeShapeType="1"/>
              </p:cNvSpPr>
              <p:nvPr/>
            </p:nvSpPr>
            <p:spPr bwMode="auto">
              <a:xfrm flipV="1">
                <a:off x="3239" y="715"/>
                <a:ext cx="200" cy="53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Line 41"/>
              <p:cNvSpPr>
                <a:spLocks noChangeShapeType="1"/>
              </p:cNvSpPr>
              <p:nvPr/>
            </p:nvSpPr>
            <p:spPr bwMode="auto">
              <a:xfrm flipV="1">
                <a:off x="3239" y="1200"/>
                <a:ext cx="601" cy="4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Line 42"/>
              <p:cNvSpPr>
                <a:spLocks noChangeShapeType="1"/>
              </p:cNvSpPr>
              <p:nvPr/>
            </p:nvSpPr>
            <p:spPr bwMode="auto">
              <a:xfrm>
                <a:off x="2899" y="823"/>
                <a:ext cx="340" cy="42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Line 43"/>
              <p:cNvSpPr>
                <a:spLocks noChangeShapeType="1"/>
              </p:cNvSpPr>
              <p:nvPr/>
            </p:nvSpPr>
            <p:spPr bwMode="auto">
              <a:xfrm flipH="1">
                <a:off x="2880" y="576"/>
                <a:ext cx="336" cy="24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Line 46"/>
              <p:cNvSpPr>
                <a:spLocks noChangeShapeType="1"/>
              </p:cNvSpPr>
              <p:nvPr/>
            </p:nvSpPr>
            <p:spPr bwMode="auto">
              <a:xfrm flipV="1">
                <a:off x="4224" y="816"/>
                <a:ext cx="624" cy="33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Line 47"/>
              <p:cNvSpPr>
                <a:spLocks noChangeShapeType="1"/>
              </p:cNvSpPr>
              <p:nvPr/>
            </p:nvSpPr>
            <p:spPr bwMode="auto">
              <a:xfrm flipH="1">
                <a:off x="3871" y="1152"/>
                <a:ext cx="353" cy="35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Oval 2"/>
              <p:cNvSpPr>
                <a:spLocks noChangeArrowheads="1"/>
              </p:cNvSpPr>
              <p:nvPr/>
            </p:nvSpPr>
            <p:spPr bwMode="auto">
              <a:xfrm>
                <a:off x="2807" y="1036"/>
                <a:ext cx="185" cy="18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38" name="Oval 3"/>
              <p:cNvSpPr>
                <a:spLocks noChangeArrowheads="1"/>
              </p:cNvSpPr>
              <p:nvPr/>
            </p:nvSpPr>
            <p:spPr bwMode="auto">
              <a:xfrm>
                <a:off x="3120" y="515"/>
                <a:ext cx="129" cy="12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39" name="Oval 4"/>
              <p:cNvSpPr>
                <a:spLocks noChangeArrowheads="1"/>
              </p:cNvSpPr>
              <p:nvPr/>
            </p:nvSpPr>
            <p:spPr bwMode="auto">
              <a:xfrm>
                <a:off x="4800" y="672"/>
                <a:ext cx="226" cy="22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0" name="Oval 4"/>
              <p:cNvSpPr>
                <a:spLocks noChangeArrowheads="1"/>
              </p:cNvSpPr>
              <p:nvPr/>
            </p:nvSpPr>
            <p:spPr bwMode="auto">
              <a:xfrm>
                <a:off x="4128" y="1056"/>
                <a:ext cx="271" cy="2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1" name="Oval 4"/>
              <p:cNvSpPr>
                <a:spLocks noChangeArrowheads="1"/>
              </p:cNvSpPr>
              <p:nvPr/>
            </p:nvSpPr>
            <p:spPr bwMode="auto">
              <a:xfrm>
                <a:off x="3719" y="1366"/>
                <a:ext cx="305" cy="30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2" name="Oval 4"/>
              <p:cNvSpPr>
                <a:spLocks noChangeArrowheads="1"/>
              </p:cNvSpPr>
              <p:nvPr/>
            </p:nvSpPr>
            <p:spPr bwMode="auto">
              <a:xfrm>
                <a:off x="3296" y="624"/>
                <a:ext cx="238" cy="23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3" name="Oval 4"/>
              <p:cNvSpPr>
                <a:spLocks noChangeArrowheads="1"/>
              </p:cNvSpPr>
              <p:nvPr/>
            </p:nvSpPr>
            <p:spPr bwMode="auto">
              <a:xfrm>
                <a:off x="2807" y="715"/>
                <a:ext cx="243" cy="244"/>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4" name="Oval 4"/>
              <p:cNvSpPr>
                <a:spLocks noChangeArrowheads="1"/>
              </p:cNvSpPr>
              <p:nvPr/>
            </p:nvSpPr>
            <p:spPr bwMode="auto">
              <a:xfrm>
                <a:off x="3120" y="1056"/>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545" name="Oval 4"/>
              <p:cNvSpPr>
                <a:spLocks noChangeArrowheads="1"/>
              </p:cNvSpPr>
              <p:nvPr/>
            </p:nvSpPr>
            <p:spPr bwMode="auto">
              <a:xfrm>
                <a:off x="3792" y="1104"/>
                <a:ext cx="157" cy="15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grpSp>
        <p:nvGrpSpPr>
          <p:cNvPr id="601" name="Group 600"/>
          <p:cNvGrpSpPr/>
          <p:nvPr/>
        </p:nvGrpSpPr>
        <p:grpSpPr>
          <a:xfrm rot="636917">
            <a:off x="679067" y="4764210"/>
            <a:ext cx="2418322" cy="1832340"/>
            <a:chOff x="874713" y="1219200"/>
            <a:chExt cx="6639616" cy="5030776"/>
          </a:xfrm>
          <a:solidFill>
            <a:schemeClr val="accent2">
              <a:lumMod val="75000"/>
            </a:schemeClr>
          </a:solidFill>
        </p:grpSpPr>
        <p:grpSp>
          <p:nvGrpSpPr>
            <p:cNvPr id="602" name="Group 601"/>
            <p:cNvGrpSpPr/>
            <p:nvPr/>
          </p:nvGrpSpPr>
          <p:grpSpPr>
            <a:xfrm>
              <a:off x="874713" y="1244669"/>
              <a:ext cx="6639616" cy="5005307"/>
              <a:chOff x="874713" y="1244669"/>
              <a:chExt cx="6639616" cy="5005307"/>
            </a:xfrm>
            <a:grpFill/>
          </p:grpSpPr>
          <p:grpSp>
            <p:nvGrpSpPr>
              <p:cNvPr id="625" name="Group 624"/>
              <p:cNvGrpSpPr/>
              <p:nvPr/>
            </p:nvGrpSpPr>
            <p:grpSpPr>
              <a:xfrm>
                <a:off x="1719263" y="1908629"/>
                <a:ext cx="2839808" cy="3969564"/>
                <a:chOff x="1719263" y="1908629"/>
                <a:chExt cx="2839808" cy="3969564"/>
              </a:xfrm>
              <a:grpFill/>
            </p:grpSpPr>
            <p:sp>
              <p:nvSpPr>
                <p:cNvPr id="684" name="Line 3"/>
                <p:cNvSpPr>
                  <a:spLocks noChangeShapeType="1"/>
                </p:cNvSpPr>
                <p:nvPr/>
              </p:nvSpPr>
              <p:spPr bwMode="auto">
                <a:xfrm>
                  <a:off x="1719263" y="3502498"/>
                  <a:ext cx="385066" cy="9894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Line 3"/>
                <p:cNvSpPr>
                  <a:spLocks noChangeShapeType="1"/>
                </p:cNvSpPr>
                <p:nvPr/>
              </p:nvSpPr>
              <p:spPr bwMode="auto">
                <a:xfrm flipV="1">
                  <a:off x="2703066" y="1908629"/>
                  <a:ext cx="739427" cy="19027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Line 3"/>
                <p:cNvSpPr>
                  <a:spLocks noChangeShapeType="1"/>
                </p:cNvSpPr>
                <p:nvPr/>
              </p:nvSpPr>
              <p:spPr bwMode="auto">
                <a:xfrm>
                  <a:off x="2714458" y="2208509"/>
                  <a:ext cx="306555" cy="62041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Line 3"/>
                <p:cNvSpPr>
                  <a:spLocks noChangeShapeType="1"/>
                </p:cNvSpPr>
                <p:nvPr/>
              </p:nvSpPr>
              <p:spPr bwMode="auto">
                <a:xfrm flipV="1">
                  <a:off x="3411300" y="4851400"/>
                  <a:ext cx="806687" cy="34348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Line 3"/>
                <p:cNvSpPr>
                  <a:spLocks noChangeShapeType="1"/>
                </p:cNvSpPr>
                <p:nvPr/>
              </p:nvSpPr>
              <p:spPr bwMode="auto">
                <a:xfrm flipH="1" flipV="1">
                  <a:off x="4128859" y="4851400"/>
                  <a:ext cx="145164" cy="81089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Oval 4"/>
                <p:cNvSpPr>
                  <a:spLocks noChangeArrowheads="1"/>
                </p:cNvSpPr>
                <p:nvPr/>
              </p:nvSpPr>
              <p:spPr bwMode="auto">
                <a:xfrm>
                  <a:off x="2530474" y="19304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0" name="Oval 4"/>
                <p:cNvSpPr>
                  <a:spLocks noChangeArrowheads="1"/>
                </p:cNvSpPr>
                <p:nvPr/>
              </p:nvSpPr>
              <p:spPr bwMode="auto">
                <a:xfrm>
                  <a:off x="1859355" y="4249338"/>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1" name="Oval 4"/>
                <p:cNvSpPr>
                  <a:spLocks noChangeArrowheads="1"/>
                </p:cNvSpPr>
                <p:nvPr/>
              </p:nvSpPr>
              <p:spPr bwMode="auto">
                <a:xfrm>
                  <a:off x="4128858" y="5446393"/>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2" name="Oval 4"/>
                <p:cNvSpPr>
                  <a:spLocks noChangeArrowheads="1"/>
                </p:cNvSpPr>
                <p:nvPr/>
              </p:nvSpPr>
              <p:spPr bwMode="auto">
                <a:xfrm>
                  <a:off x="3217051" y="4992687"/>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6" name="Group 625"/>
              <p:cNvGrpSpPr/>
              <p:nvPr/>
            </p:nvGrpSpPr>
            <p:grpSpPr>
              <a:xfrm>
                <a:off x="1067594" y="1244669"/>
                <a:ext cx="6446735" cy="5005307"/>
                <a:chOff x="1067594" y="1244669"/>
                <a:chExt cx="6446735" cy="5005307"/>
              </a:xfrm>
              <a:grpFill/>
            </p:grpSpPr>
            <p:sp>
              <p:nvSpPr>
                <p:cNvPr id="668" name="Line 5"/>
                <p:cNvSpPr>
                  <a:spLocks noChangeShapeType="1"/>
                </p:cNvSpPr>
                <p:nvPr/>
              </p:nvSpPr>
              <p:spPr bwMode="auto">
                <a:xfrm flipH="1">
                  <a:off x="1826418" y="4768057"/>
                  <a:ext cx="688179" cy="48974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Line 5"/>
                <p:cNvSpPr>
                  <a:spLocks noChangeShapeType="1"/>
                </p:cNvSpPr>
                <p:nvPr/>
              </p:nvSpPr>
              <p:spPr bwMode="auto">
                <a:xfrm flipH="1">
                  <a:off x="1067594" y="1539943"/>
                  <a:ext cx="434337" cy="124611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Line 5"/>
                <p:cNvSpPr>
                  <a:spLocks noChangeShapeType="1"/>
                </p:cNvSpPr>
                <p:nvPr/>
              </p:nvSpPr>
              <p:spPr bwMode="auto">
                <a:xfrm>
                  <a:off x="3432158" y="1890884"/>
                  <a:ext cx="606441" cy="38941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Line 5"/>
                <p:cNvSpPr>
                  <a:spLocks noChangeShapeType="1"/>
                </p:cNvSpPr>
                <p:nvPr/>
              </p:nvSpPr>
              <p:spPr bwMode="auto">
                <a:xfrm>
                  <a:off x="3429000" y="1923701"/>
                  <a:ext cx="761999" cy="147713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Line 5"/>
                <p:cNvSpPr>
                  <a:spLocks noChangeShapeType="1"/>
                </p:cNvSpPr>
                <p:nvPr/>
              </p:nvSpPr>
              <p:spPr bwMode="auto">
                <a:xfrm>
                  <a:off x="5396706" y="2637631"/>
                  <a:ext cx="1078185" cy="98901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Line 5"/>
                <p:cNvSpPr>
                  <a:spLocks noChangeShapeType="1"/>
                </p:cNvSpPr>
                <p:nvPr/>
              </p:nvSpPr>
              <p:spPr bwMode="auto">
                <a:xfrm>
                  <a:off x="6474891" y="3608388"/>
                  <a:ext cx="87374" cy="96361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Line 5"/>
                <p:cNvSpPr>
                  <a:spLocks noChangeShapeType="1"/>
                </p:cNvSpPr>
                <p:nvPr/>
              </p:nvSpPr>
              <p:spPr bwMode="auto">
                <a:xfrm>
                  <a:off x="5334000" y="4406901"/>
                  <a:ext cx="1228265" cy="15590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Line 5"/>
                <p:cNvSpPr>
                  <a:spLocks noChangeShapeType="1"/>
                </p:cNvSpPr>
                <p:nvPr/>
              </p:nvSpPr>
              <p:spPr bwMode="auto">
                <a:xfrm>
                  <a:off x="4800601" y="5059042"/>
                  <a:ext cx="160954" cy="103695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Line 5"/>
                <p:cNvSpPr>
                  <a:spLocks noChangeShapeType="1"/>
                </p:cNvSpPr>
                <p:nvPr/>
              </p:nvSpPr>
              <p:spPr bwMode="auto">
                <a:xfrm flipH="1">
                  <a:off x="6562264" y="4254501"/>
                  <a:ext cx="736956" cy="3175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Oval 4"/>
                <p:cNvSpPr>
                  <a:spLocks noChangeArrowheads="1"/>
                </p:cNvSpPr>
                <p:nvPr/>
              </p:nvSpPr>
              <p:spPr bwMode="auto">
                <a:xfrm>
                  <a:off x="1208244" y="1244669"/>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78" name="Oval 4"/>
                <p:cNvSpPr>
                  <a:spLocks noChangeArrowheads="1"/>
                </p:cNvSpPr>
                <p:nvPr/>
              </p:nvSpPr>
              <p:spPr bwMode="auto">
                <a:xfrm rot="13359104">
                  <a:off x="6126156" y="3322650"/>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79" name="Oval 4"/>
                <p:cNvSpPr>
                  <a:spLocks noChangeArrowheads="1"/>
                </p:cNvSpPr>
                <p:nvPr/>
              </p:nvSpPr>
              <p:spPr bwMode="auto">
                <a:xfrm rot="13359104">
                  <a:off x="3299928" y="1758416"/>
                  <a:ext cx="328794" cy="330571"/>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80" name="Oval 4"/>
                <p:cNvSpPr>
                  <a:spLocks noChangeArrowheads="1"/>
                </p:cNvSpPr>
                <p:nvPr/>
              </p:nvSpPr>
              <p:spPr bwMode="auto">
                <a:xfrm>
                  <a:off x="7084116" y="4038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1" name="Oval 4"/>
                <p:cNvSpPr>
                  <a:spLocks noChangeArrowheads="1"/>
                </p:cNvSpPr>
                <p:nvPr/>
              </p:nvSpPr>
              <p:spPr bwMode="auto">
                <a:xfrm>
                  <a:off x="4719460" y="5761026"/>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2" name="Oval 4"/>
                <p:cNvSpPr>
                  <a:spLocks noChangeArrowheads="1"/>
                </p:cNvSpPr>
                <p:nvPr/>
              </p:nvSpPr>
              <p:spPr bwMode="auto">
                <a:xfrm>
                  <a:off x="6373353" y="4302273"/>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3" name="Oval 4"/>
                <p:cNvSpPr>
                  <a:spLocks noChangeArrowheads="1"/>
                </p:cNvSpPr>
                <p:nvPr/>
              </p:nvSpPr>
              <p:spPr bwMode="auto">
                <a:xfrm>
                  <a:off x="1633538" y="505904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sp>
            <p:nvSpPr>
              <p:cNvPr id="627" name="Line 2"/>
              <p:cNvSpPr>
                <a:spLocks noChangeShapeType="1"/>
              </p:cNvSpPr>
              <p:nvPr/>
            </p:nvSpPr>
            <p:spPr bwMode="auto">
              <a:xfrm flipH="1" flipV="1">
                <a:off x="3124200" y="4648200"/>
                <a:ext cx="914400" cy="1524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Line 3"/>
              <p:cNvSpPr>
                <a:spLocks noChangeShapeType="1"/>
              </p:cNvSpPr>
              <p:nvPr/>
            </p:nvSpPr>
            <p:spPr bwMode="auto">
              <a:xfrm flipH="1">
                <a:off x="2590800" y="3886200"/>
                <a:ext cx="0" cy="838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Line 4"/>
              <p:cNvSpPr>
                <a:spLocks noChangeShapeType="1"/>
              </p:cNvSpPr>
              <p:nvPr/>
            </p:nvSpPr>
            <p:spPr bwMode="auto">
              <a:xfrm flipH="1">
                <a:off x="2895600" y="2362200"/>
                <a:ext cx="9906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Line 5"/>
              <p:cNvSpPr>
                <a:spLocks noChangeShapeType="1"/>
              </p:cNvSpPr>
              <p:nvPr/>
            </p:nvSpPr>
            <p:spPr bwMode="auto">
              <a:xfrm flipH="1" flipV="1">
                <a:off x="3124200" y="3429000"/>
                <a:ext cx="1143000"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Line 6"/>
              <p:cNvSpPr>
                <a:spLocks noChangeShapeType="1"/>
              </p:cNvSpPr>
              <p:nvPr/>
            </p:nvSpPr>
            <p:spPr bwMode="auto">
              <a:xfrm>
                <a:off x="4114800" y="4114800"/>
                <a:ext cx="6858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32" name="Straight Connector 631"/>
              <p:cNvCxnSpPr/>
              <p:nvPr/>
            </p:nvCxnSpPr>
            <p:spPr>
              <a:xfrm>
                <a:off x="1020763" y="3260725"/>
                <a:ext cx="539750" cy="173038"/>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33" name="Line 8"/>
              <p:cNvSpPr>
                <a:spLocks noChangeShapeType="1"/>
              </p:cNvSpPr>
              <p:nvPr/>
            </p:nvSpPr>
            <p:spPr bwMode="auto">
              <a:xfrm flipV="1">
                <a:off x="1560513" y="2752725"/>
                <a:ext cx="1106487" cy="6810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Line 9"/>
              <p:cNvSpPr>
                <a:spLocks noChangeShapeType="1"/>
              </p:cNvSpPr>
              <p:nvPr/>
            </p:nvSpPr>
            <p:spPr bwMode="auto">
              <a:xfrm>
                <a:off x="1560513" y="3433763"/>
                <a:ext cx="1106487" cy="38576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Line 10"/>
              <p:cNvSpPr>
                <a:spLocks noChangeShapeType="1"/>
              </p:cNvSpPr>
              <p:nvPr/>
            </p:nvSpPr>
            <p:spPr bwMode="auto">
              <a:xfrm flipV="1">
                <a:off x="1560513" y="2592388"/>
                <a:ext cx="317500" cy="84137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Line 11"/>
              <p:cNvSpPr>
                <a:spLocks noChangeShapeType="1"/>
              </p:cNvSpPr>
              <p:nvPr/>
            </p:nvSpPr>
            <p:spPr bwMode="auto">
              <a:xfrm flipV="1">
                <a:off x="1560513" y="3362325"/>
                <a:ext cx="954087" cy="714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Line 12"/>
              <p:cNvSpPr>
                <a:spLocks noChangeShapeType="1"/>
              </p:cNvSpPr>
              <p:nvPr/>
            </p:nvSpPr>
            <p:spPr bwMode="auto">
              <a:xfrm>
                <a:off x="1020763" y="2763838"/>
                <a:ext cx="539750" cy="669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Line 13"/>
              <p:cNvSpPr>
                <a:spLocks noChangeShapeType="1"/>
              </p:cNvSpPr>
              <p:nvPr/>
            </p:nvSpPr>
            <p:spPr bwMode="auto">
              <a:xfrm flipH="1">
                <a:off x="990600" y="1447800"/>
                <a:ext cx="2057400" cy="1304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Line 14"/>
              <p:cNvSpPr>
                <a:spLocks noChangeShapeType="1"/>
              </p:cNvSpPr>
              <p:nvPr/>
            </p:nvSpPr>
            <p:spPr bwMode="auto">
              <a:xfrm flipV="1">
                <a:off x="1560513" y="2828925"/>
                <a:ext cx="1411287" cy="6048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Line 15"/>
              <p:cNvSpPr>
                <a:spLocks noChangeShapeType="1"/>
              </p:cNvSpPr>
              <p:nvPr/>
            </p:nvSpPr>
            <p:spPr bwMode="auto">
              <a:xfrm flipH="1">
                <a:off x="1020763" y="2676525"/>
                <a:ext cx="1874837" cy="873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Line 16"/>
              <p:cNvSpPr>
                <a:spLocks noChangeShapeType="1"/>
              </p:cNvSpPr>
              <p:nvPr/>
            </p:nvSpPr>
            <p:spPr bwMode="auto">
              <a:xfrm flipH="1">
                <a:off x="2563813" y="3286125"/>
                <a:ext cx="560387" cy="569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Oval 2"/>
              <p:cNvSpPr>
                <a:spLocks noChangeArrowheads="1"/>
              </p:cNvSpPr>
              <p:nvPr/>
            </p:nvSpPr>
            <p:spPr bwMode="auto">
              <a:xfrm>
                <a:off x="874713" y="3101975"/>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3" name="Oval 4"/>
              <p:cNvSpPr>
                <a:spLocks noChangeArrowheads="1"/>
              </p:cNvSpPr>
              <p:nvPr/>
            </p:nvSpPr>
            <p:spPr bwMode="auto">
              <a:xfrm>
                <a:off x="2667000" y="24479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4" name="Oval 4"/>
              <p:cNvSpPr>
                <a:spLocks noChangeArrowheads="1"/>
              </p:cNvSpPr>
              <p:nvPr/>
            </p:nvSpPr>
            <p:spPr bwMode="auto">
              <a:xfrm>
                <a:off x="2971800" y="3133725"/>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5" name="Oval 4"/>
              <p:cNvSpPr>
                <a:spLocks noChangeArrowheads="1"/>
              </p:cNvSpPr>
              <p:nvPr/>
            </p:nvSpPr>
            <p:spPr bwMode="auto">
              <a:xfrm>
                <a:off x="2322513" y="3625850"/>
                <a:ext cx="484187"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6" name="Oval 4"/>
              <p:cNvSpPr>
                <a:spLocks noChangeArrowheads="1"/>
              </p:cNvSpPr>
              <p:nvPr/>
            </p:nvSpPr>
            <p:spPr bwMode="auto">
              <a:xfrm>
                <a:off x="1651000" y="2447925"/>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7" name="Oval 4"/>
              <p:cNvSpPr>
                <a:spLocks noChangeArrowheads="1"/>
              </p:cNvSpPr>
              <p:nvPr/>
            </p:nvSpPr>
            <p:spPr bwMode="auto">
              <a:xfrm>
                <a:off x="874713" y="2592388"/>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8" name="Oval 4"/>
              <p:cNvSpPr>
                <a:spLocks noChangeArrowheads="1"/>
              </p:cNvSpPr>
              <p:nvPr/>
            </p:nvSpPr>
            <p:spPr bwMode="auto">
              <a:xfrm>
                <a:off x="1371600" y="31337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49" name="Oval 4"/>
              <p:cNvSpPr>
                <a:spLocks noChangeArrowheads="1"/>
              </p:cNvSpPr>
              <p:nvPr/>
            </p:nvSpPr>
            <p:spPr bwMode="auto">
              <a:xfrm>
                <a:off x="2438400" y="3209925"/>
                <a:ext cx="249238" cy="25082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50" name="Line 25"/>
              <p:cNvSpPr>
                <a:spLocks noChangeShapeType="1"/>
              </p:cNvSpPr>
              <p:nvPr/>
            </p:nvSpPr>
            <p:spPr bwMode="auto">
              <a:xfrm flipH="1" flipV="1">
                <a:off x="4038600" y="4800600"/>
                <a:ext cx="838200" cy="228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Line 26"/>
              <p:cNvSpPr>
                <a:spLocks noChangeShapeType="1"/>
              </p:cNvSpPr>
              <p:nvPr/>
            </p:nvSpPr>
            <p:spPr bwMode="auto">
              <a:xfrm>
                <a:off x="4830763" y="45069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Line 27"/>
              <p:cNvSpPr>
                <a:spLocks noChangeShapeType="1"/>
              </p:cNvSpPr>
              <p:nvPr/>
            </p:nvSpPr>
            <p:spPr bwMode="auto">
              <a:xfrm flipH="1">
                <a:off x="4830763" y="3581400"/>
                <a:ext cx="503237" cy="9255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Line 28"/>
              <p:cNvSpPr>
                <a:spLocks noChangeShapeType="1"/>
              </p:cNvSpPr>
              <p:nvPr/>
            </p:nvSpPr>
            <p:spPr bwMode="auto">
              <a:xfrm flipH="1" flipV="1">
                <a:off x="4267200" y="3429000"/>
                <a:ext cx="533400" cy="11430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Line 29"/>
              <p:cNvSpPr>
                <a:spLocks noChangeShapeType="1"/>
              </p:cNvSpPr>
              <p:nvPr/>
            </p:nvSpPr>
            <p:spPr bwMode="auto">
              <a:xfrm flipH="1">
                <a:off x="4876800" y="43434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Oval 2"/>
              <p:cNvSpPr>
                <a:spLocks noChangeArrowheads="1"/>
              </p:cNvSpPr>
              <p:nvPr/>
            </p:nvSpPr>
            <p:spPr bwMode="auto">
              <a:xfrm>
                <a:off x="4684713" y="48450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6" name="Oval 4"/>
              <p:cNvSpPr>
                <a:spLocks noChangeArrowheads="1"/>
              </p:cNvSpPr>
              <p:nvPr/>
            </p:nvSpPr>
            <p:spPr bwMode="auto">
              <a:xfrm>
                <a:off x="4038600" y="3249613"/>
                <a:ext cx="358775" cy="3587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7" name="Oval 4"/>
              <p:cNvSpPr>
                <a:spLocks noChangeArrowheads="1"/>
              </p:cNvSpPr>
              <p:nvPr/>
            </p:nvSpPr>
            <p:spPr bwMode="auto">
              <a:xfrm>
                <a:off x="5181600" y="41910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8" name="Oval 4"/>
              <p:cNvSpPr>
                <a:spLocks noChangeArrowheads="1"/>
              </p:cNvSpPr>
              <p:nvPr/>
            </p:nvSpPr>
            <p:spPr bwMode="auto">
              <a:xfrm>
                <a:off x="3886200" y="45720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9" name="Oval 4"/>
              <p:cNvSpPr>
                <a:spLocks noChangeArrowheads="1"/>
              </p:cNvSpPr>
              <p:nvPr/>
            </p:nvSpPr>
            <p:spPr bwMode="auto">
              <a:xfrm>
                <a:off x="3886200" y="3962400"/>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0" name="Oval 4"/>
              <p:cNvSpPr>
                <a:spLocks noChangeArrowheads="1"/>
              </p:cNvSpPr>
              <p:nvPr/>
            </p:nvSpPr>
            <p:spPr bwMode="auto">
              <a:xfrm>
                <a:off x="4684713" y="43354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1" name="Line 58"/>
              <p:cNvSpPr>
                <a:spLocks noChangeShapeType="1"/>
              </p:cNvSpPr>
              <p:nvPr/>
            </p:nvSpPr>
            <p:spPr bwMode="auto">
              <a:xfrm flipV="1">
                <a:off x="3124200" y="4038600"/>
                <a:ext cx="304800" cy="609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Line 59"/>
              <p:cNvSpPr>
                <a:spLocks noChangeShapeType="1"/>
              </p:cNvSpPr>
              <p:nvPr/>
            </p:nvSpPr>
            <p:spPr bwMode="auto">
              <a:xfrm>
                <a:off x="2544763" y="47355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Line 60"/>
              <p:cNvSpPr>
                <a:spLocks noChangeShapeType="1"/>
              </p:cNvSpPr>
              <p:nvPr/>
            </p:nvSpPr>
            <p:spPr bwMode="auto">
              <a:xfrm flipH="1">
                <a:off x="2590800" y="45720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Oval 2"/>
              <p:cNvSpPr>
                <a:spLocks noChangeArrowheads="1"/>
              </p:cNvSpPr>
              <p:nvPr/>
            </p:nvSpPr>
            <p:spPr bwMode="auto">
              <a:xfrm>
                <a:off x="2398713" y="50736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65" name="Oval 4"/>
              <p:cNvSpPr>
                <a:spLocks noChangeArrowheads="1"/>
              </p:cNvSpPr>
              <p:nvPr/>
            </p:nvSpPr>
            <p:spPr bwMode="auto">
              <a:xfrm>
                <a:off x="2895600" y="4419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66" name="Oval 4"/>
              <p:cNvSpPr>
                <a:spLocks noChangeArrowheads="1"/>
              </p:cNvSpPr>
              <p:nvPr/>
            </p:nvSpPr>
            <p:spPr bwMode="auto">
              <a:xfrm>
                <a:off x="3200400" y="37338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67" name="Oval 4"/>
              <p:cNvSpPr>
                <a:spLocks noChangeArrowheads="1"/>
              </p:cNvSpPr>
              <p:nvPr/>
            </p:nvSpPr>
            <p:spPr bwMode="auto">
              <a:xfrm>
                <a:off x="2398713" y="45640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603" name="Group 36"/>
            <p:cNvGrpSpPr>
              <a:grpSpLocks/>
            </p:cNvGrpSpPr>
            <p:nvPr/>
          </p:nvGrpSpPr>
          <p:grpSpPr bwMode="auto">
            <a:xfrm rot="13359104">
              <a:off x="2809875" y="1219200"/>
              <a:ext cx="3522663" cy="1839913"/>
              <a:chOff x="2807" y="515"/>
              <a:chExt cx="2219" cy="1159"/>
            </a:xfrm>
            <a:grpFill/>
          </p:grpSpPr>
          <p:cxnSp>
            <p:nvCxnSpPr>
              <p:cNvPr id="604" name="Straight Connector 4"/>
              <p:cNvCxnSpPr/>
              <p:nvPr/>
            </p:nvCxnSpPr>
            <p:spPr>
              <a:xfrm>
                <a:off x="2899" y="1137"/>
                <a:ext cx="340" cy="109"/>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05" name="Line 38"/>
              <p:cNvSpPr>
                <a:spLocks noChangeShapeType="1"/>
              </p:cNvSpPr>
              <p:nvPr/>
            </p:nvSpPr>
            <p:spPr bwMode="auto">
              <a:xfrm flipV="1">
                <a:off x="3239" y="816"/>
                <a:ext cx="697" cy="42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Line 39"/>
              <p:cNvSpPr>
                <a:spLocks noChangeShapeType="1"/>
              </p:cNvSpPr>
              <p:nvPr/>
            </p:nvSpPr>
            <p:spPr bwMode="auto">
              <a:xfrm>
                <a:off x="3239" y="1245"/>
                <a:ext cx="697" cy="24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Line 40"/>
              <p:cNvSpPr>
                <a:spLocks noChangeShapeType="1"/>
              </p:cNvSpPr>
              <p:nvPr/>
            </p:nvSpPr>
            <p:spPr bwMode="auto">
              <a:xfrm flipV="1">
                <a:off x="3239" y="715"/>
                <a:ext cx="200" cy="53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Line 41"/>
              <p:cNvSpPr>
                <a:spLocks noChangeShapeType="1"/>
              </p:cNvSpPr>
              <p:nvPr/>
            </p:nvSpPr>
            <p:spPr bwMode="auto">
              <a:xfrm flipV="1">
                <a:off x="3239" y="1200"/>
                <a:ext cx="601" cy="4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Line 42"/>
              <p:cNvSpPr>
                <a:spLocks noChangeShapeType="1"/>
              </p:cNvSpPr>
              <p:nvPr/>
            </p:nvSpPr>
            <p:spPr bwMode="auto">
              <a:xfrm>
                <a:off x="2899" y="823"/>
                <a:ext cx="340" cy="42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Line 43"/>
              <p:cNvSpPr>
                <a:spLocks noChangeShapeType="1"/>
              </p:cNvSpPr>
              <p:nvPr/>
            </p:nvSpPr>
            <p:spPr bwMode="auto">
              <a:xfrm flipH="1">
                <a:off x="2880" y="576"/>
                <a:ext cx="336" cy="24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Line 44"/>
              <p:cNvSpPr>
                <a:spLocks noChangeShapeType="1"/>
              </p:cNvSpPr>
              <p:nvPr/>
            </p:nvSpPr>
            <p:spPr bwMode="auto">
              <a:xfrm flipV="1">
                <a:off x="3239" y="864"/>
                <a:ext cx="889" cy="3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Line 45"/>
              <p:cNvSpPr>
                <a:spLocks noChangeShapeType="1"/>
              </p:cNvSpPr>
              <p:nvPr/>
            </p:nvSpPr>
            <p:spPr bwMode="auto">
              <a:xfrm flipH="1">
                <a:off x="2899" y="768"/>
                <a:ext cx="1181" cy="5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Line 46"/>
              <p:cNvSpPr>
                <a:spLocks noChangeShapeType="1"/>
              </p:cNvSpPr>
              <p:nvPr/>
            </p:nvSpPr>
            <p:spPr bwMode="auto">
              <a:xfrm flipV="1">
                <a:off x="4224" y="816"/>
                <a:ext cx="624" cy="33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Line 47"/>
              <p:cNvSpPr>
                <a:spLocks noChangeShapeType="1"/>
              </p:cNvSpPr>
              <p:nvPr/>
            </p:nvSpPr>
            <p:spPr bwMode="auto">
              <a:xfrm flipH="1">
                <a:off x="3871" y="1152"/>
                <a:ext cx="353" cy="35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Oval 2"/>
              <p:cNvSpPr>
                <a:spLocks noChangeArrowheads="1"/>
              </p:cNvSpPr>
              <p:nvPr/>
            </p:nvSpPr>
            <p:spPr bwMode="auto">
              <a:xfrm>
                <a:off x="2807" y="1036"/>
                <a:ext cx="185" cy="18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16" name="Oval 3"/>
              <p:cNvSpPr>
                <a:spLocks noChangeArrowheads="1"/>
              </p:cNvSpPr>
              <p:nvPr/>
            </p:nvSpPr>
            <p:spPr bwMode="auto">
              <a:xfrm>
                <a:off x="3120" y="515"/>
                <a:ext cx="129" cy="12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17" name="Oval 4"/>
              <p:cNvSpPr>
                <a:spLocks noChangeArrowheads="1"/>
              </p:cNvSpPr>
              <p:nvPr/>
            </p:nvSpPr>
            <p:spPr bwMode="auto">
              <a:xfrm>
                <a:off x="3936" y="624"/>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18" name="Oval 4"/>
              <p:cNvSpPr>
                <a:spLocks noChangeArrowheads="1"/>
              </p:cNvSpPr>
              <p:nvPr/>
            </p:nvSpPr>
            <p:spPr bwMode="auto">
              <a:xfrm>
                <a:off x="4800" y="672"/>
                <a:ext cx="226" cy="22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19" name="Oval 4"/>
              <p:cNvSpPr>
                <a:spLocks noChangeArrowheads="1"/>
              </p:cNvSpPr>
              <p:nvPr/>
            </p:nvSpPr>
            <p:spPr bwMode="auto">
              <a:xfrm>
                <a:off x="4128" y="1056"/>
                <a:ext cx="271" cy="2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20" name="Oval 4"/>
              <p:cNvSpPr>
                <a:spLocks noChangeArrowheads="1"/>
              </p:cNvSpPr>
              <p:nvPr/>
            </p:nvSpPr>
            <p:spPr bwMode="auto">
              <a:xfrm>
                <a:off x="3719" y="1366"/>
                <a:ext cx="305" cy="30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21" name="Oval 4"/>
              <p:cNvSpPr>
                <a:spLocks noChangeArrowheads="1"/>
              </p:cNvSpPr>
              <p:nvPr/>
            </p:nvSpPr>
            <p:spPr bwMode="auto">
              <a:xfrm>
                <a:off x="3296" y="624"/>
                <a:ext cx="238" cy="23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22" name="Oval 4"/>
              <p:cNvSpPr>
                <a:spLocks noChangeArrowheads="1"/>
              </p:cNvSpPr>
              <p:nvPr/>
            </p:nvSpPr>
            <p:spPr bwMode="auto">
              <a:xfrm>
                <a:off x="2807" y="715"/>
                <a:ext cx="243" cy="244"/>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23" name="Oval 4"/>
              <p:cNvSpPr>
                <a:spLocks noChangeArrowheads="1"/>
              </p:cNvSpPr>
              <p:nvPr/>
            </p:nvSpPr>
            <p:spPr bwMode="auto">
              <a:xfrm>
                <a:off x="3120" y="1056"/>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624" name="Oval 4"/>
              <p:cNvSpPr>
                <a:spLocks noChangeArrowheads="1"/>
              </p:cNvSpPr>
              <p:nvPr/>
            </p:nvSpPr>
            <p:spPr bwMode="auto">
              <a:xfrm>
                <a:off x="3792" y="1104"/>
                <a:ext cx="157" cy="15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grpSp>
        <p:nvGrpSpPr>
          <p:cNvPr id="693" name="Group 692"/>
          <p:cNvGrpSpPr/>
          <p:nvPr/>
        </p:nvGrpSpPr>
        <p:grpSpPr>
          <a:xfrm rot="12120738">
            <a:off x="2267486" y="2742181"/>
            <a:ext cx="2706688" cy="2050832"/>
            <a:chOff x="874713" y="1219200"/>
            <a:chExt cx="6639616" cy="5030776"/>
          </a:xfrm>
          <a:solidFill>
            <a:schemeClr val="accent1">
              <a:lumMod val="20000"/>
              <a:lumOff val="80000"/>
            </a:schemeClr>
          </a:solidFill>
        </p:grpSpPr>
        <p:grpSp>
          <p:nvGrpSpPr>
            <p:cNvPr id="694" name="Group 693"/>
            <p:cNvGrpSpPr/>
            <p:nvPr/>
          </p:nvGrpSpPr>
          <p:grpSpPr>
            <a:xfrm>
              <a:off x="874713" y="1244669"/>
              <a:ext cx="6639616" cy="5005307"/>
              <a:chOff x="874713" y="1244669"/>
              <a:chExt cx="6639616" cy="5005307"/>
            </a:xfrm>
            <a:grpFill/>
          </p:grpSpPr>
          <p:grpSp>
            <p:nvGrpSpPr>
              <p:cNvPr id="717" name="Group 716"/>
              <p:cNvGrpSpPr/>
              <p:nvPr/>
            </p:nvGrpSpPr>
            <p:grpSpPr>
              <a:xfrm>
                <a:off x="1719263" y="1908629"/>
                <a:ext cx="2839808" cy="3969564"/>
                <a:chOff x="1719263" y="1908629"/>
                <a:chExt cx="2839808" cy="3969564"/>
              </a:xfrm>
              <a:grpFill/>
            </p:grpSpPr>
            <p:sp>
              <p:nvSpPr>
                <p:cNvPr id="772" name="Line 3"/>
                <p:cNvSpPr>
                  <a:spLocks noChangeShapeType="1"/>
                </p:cNvSpPr>
                <p:nvPr/>
              </p:nvSpPr>
              <p:spPr bwMode="auto">
                <a:xfrm>
                  <a:off x="1719263" y="3502498"/>
                  <a:ext cx="385066" cy="9894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Line 3"/>
                <p:cNvSpPr>
                  <a:spLocks noChangeShapeType="1"/>
                </p:cNvSpPr>
                <p:nvPr/>
              </p:nvSpPr>
              <p:spPr bwMode="auto">
                <a:xfrm flipV="1">
                  <a:off x="2703066" y="1908629"/>
                  <a:ext cx="739427" cy="19027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Line 3"/>
                <p:cNvSpPr>
                  <a:spLocks noChangeShapeType="1"/>
                </p:cNvSpPr>
                <p:nvPr/>
              </p:nvSpPr>
              <p:spPr bwMode="auto">
                <a:xfrm>
                  <a:off x="2714458" y="2208509"/>
                  <a:ext cx="306555" cy="62041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Line 3"/>
                <p:cNvSpPr>
                  <a:spLocks noChangeShapeType="1"/>
                </p:cNvSpPr>
                <p:nvPr/>
              </p:nvSpPr>
              <p:spPr bwMode="auto">
                <a:xfrm flipV="1">
                  <a:off x="3411300" y="4851400"/>
                  <a:ext cx="806687" cy="34348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Line 3"/>
                <p:cNvSpPr>
                  <a:spLocks noChangeShapeType="1"/>
                </p:cNvSpPr>
                <p:nvPr/>
              </p:nvSpPr>
              <p:spPr bwMode="auto">
                <a:xfrm flipH="1" flipV="1">
                  <a:off x="4128859" y="4851400"/>
                  <a:ext cx="145164" cy="81089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Oval 4"/>
                <p:cNvSpPr>
                  <a:spLocks noChangeArrowheads="1"/>
                </p:cNvSpPr>
                <p:nvPr/>
              </p:nvSpPr>
              <p:spPr bwMode="auto">
                <a:xfrm>
                  <a:off x="2530474" y="19304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8" name="Oval 4"/>
                <p:cNvSpPr>
                  <a:spLocks noChangeArrowheads="1"/>
                </p:cNvSpPr>
                <p:nvPr/>
              </p:nvSpPr>
              <p:spPr bwMode="auto">
                <a:xfrm>
                  <a:off x="1859355" y="4249338"/>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9" name="Oval 4"/>
                <p:cNvSpPr>
                  <a:spLocks noChangeArrowheads="1"/>
                </p:cNvSpPr>
                <p:nvPr/>
              </p:nvSpPr>
              <p:spPr bwMode="auto">
                <a:xfrm>
                  <a:off x="4128858" y="5446393"/>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0" name="Oval 4"/>
                <p:cNvSpPr>
                  <a:spLocks noChangeArrowheads="1"/>
                </p:cNvSpPr>
                <p:nvPr/>
              </p:nvSpPr>
              <p:spPr bwMode="auto">
                <a:xfrm>
                  <a:off x="3217051" y="4992687"/>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8" name="Group 717"/>
              <p:cNvGrpSpPr/>
              <p:nvPr/>
            </p:nvGrpSpPr>
            <p:grpSpPr>
              <a:xfrm>
                <a:off x="1067594" y="1244669"/>
                <a:ext cx="6446735" cy="5005307"/>
                <a:chOff x="1067594" y="1244669"/>
                <a:chExt cx="6446735" cy="5005307"/>
              </a:xfrm>
              <a:grpFill/>
            </p:grpSpPr>
            <p:sp>
              <p:nvSpPr>
                <p:cNvPr id="757" name="Line 5"/>
                <p:cNvSpPr>
                  <a:spLocks noChangeShapeType="1"/>
                </p:cNvSpPr>
                <p:nvPr/>
              </p:nvSpPr>
              <p:spPr bwMode="auto">
                <a:xfrm flipH="1">
                  <a:off x="1826418" y="4768057"/>
                  <a:ext cx="688179" cy="48974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Line 5"/>
                <p:cNvSpPr>
                  <a:spLocks noChangeShapeType="1"/>
                </p:cNvSpPr>
                <p:nvPr/>
              </p:nvSpPr>
              <p:spPr bwMode="auto">
                <a:xfrm flipH="1">
                  <a:off x="1067594" y="1539943"/>
                  <a:ext cx="434337" cy="124611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Line 5"/>
                <p:cNvSpPr>
                  <a:spLocks noChangeShapeType="1"/>
                </p:cNvSpPr>
                <p:nvPr/>
              </p:nvSpPr>
              <p:spPr bwMode="auto">
                <a:xfrm>
                  <a:off x="3432158" y="1890884"/>
                  <a:ext cx="606441" cy="38941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Line 5"/>
                <p:cNvSpPr>
                  <a:spLocks noChangeShapeType="1"/>
                </p:cNvSpPr>
                <p:nvPr/>
              </p:nvSpPr>
              <p:spPr bwMode="auto">
                <a:xfrm>
                  <a:off x="5396706" y="2637631"/>
                  <a:ext cx="1078185" cy="98901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Line 5"/>
                <p:cNvSpPr>
                  <a:spLocks noChangeShapeType="1"/>
                </p:cNvSpPr>
                <p:nvPr/>
              </p:nvSpPr>
              <p:spPr bwMode="auto">
                <a:xfrm>
                  <a:off x="6474891" y="3608388"/>
                  <a:ext cx="87374" cy="96361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Line 5"/>
                <p:cNvSpPr>
                  <a:spLocks noChangeShapeType="1"/>
                </p:cNvSpPr>
                <p:nvPr/>
              </p:nvSpPr>
              <p:spPr bwMode="auto">
                <a:xfrm>
                  <a:off x="5334000" y="4406901"/>
                  <a:ext cx="1228265" cy="15590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Line 5"/>
                <p:cNvSpPr>
                  <a:spLocks noChangeShapeType="1"/>
                </p:cNvSpPr>
                <p:nvPr/>
              </p:nvSpPr>
              <p:spPr bwMode="auto">
                <a:xfrm>
                  <a:off x="4800601" y="5059042"/>
                  <a:ext cx="160954" cy="103695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Line 5"/>
                <p:cNvSpPr>
                  <a:spLocks noChangeShapeType="1"/>
                </p:cNvSpPr>
                <p:nvPr/>
              </p:nvSpPr>
              <p:spPr bwMode="auto">
                <a:xfrm flipH="1">
                  <a:off x="6562264" y="4254501"/>
                  <a:ext cx="736956" cy="3175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Oval 4"/>
                <p:cNvSpPr>
                  <a:spLocks noChangeArrowheads="1"/>
                </p:cNvSpPr>
                <p:nvPr/>
              </p:nvSpPr>
              <p:spPr bwMode="auto">
                <a:xfrm>
                  <a:off x="1208244" y="1244669"/>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66" name="Oval 4"/>
                <p:cNvSpPr>
                  <a:spLocks noChangeArrowheads="1"/>
                </p:cNvSpPr>
                <p:nvPr/>
              </p:nvSpPr>
              <p:spPr bwMode="auto">
                <a:xfrm rot="13359104">
                  <a:off x="6126156" y="3322650"/>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67" name="Oval 4"/>
                <p:cNvSpPr>
                  <a:spLocks noChangeArrowheads="1"/>
                </p:cNvSpPr>
                <p:nvPr/>
              </p:nvSpPr>
              <p:spPr bwMode="auto">
                <a:xfrm rot="13359104">
                  <a:off x="3299928" y="1758416"/>
                  <a:ext cx="328794" cy="330571"/>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68" name="Oval 4"/>
                <p:cNvSpPr>
                  <a:spLocks noChangeArrowheads="1"/>
                </p:cNvSpPr>
                <p:nvPr/>
              </p:nvSpPr>
              <p:spPr bwMode="auto">
                <a:xfrm>
                  <a:off x="7084116" y="4038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9" name="Oval 4"/>
                <p:cNvSpPr>
                  <a:spLocks noChangeArrowheads="1"/>
                </p:cNvSpPr>
                <p:nvPr/>
              </p:nvSpPr>
              <p:spPr bwMode="auto">
                <a:xfrm>
                  <a:off x="4719460" y="5761026"/>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0" name="Oval 4"/>
                <p:cNvSpPr>
                  <a:spLocks noChangeArrowheads="1"/>
                </p:cNvSpPr>
                <p:nvPr/>
              </p:nvSpPr>
              <p:spPr bwMode="auto">
                <a:xfrm>
                  <a:off x="6373353" y="4302273"/>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1" name="Oval 4"/>
                <p:cNvSpPr>
                  <a:spLocks noChangeArrowheads="1"/>
                </p:cNvSpPr>
                <p:nvPr/>
              </p:nvSpPr>
              <p:spPr bwMode="auto">
                <a:xfrm>
                  <a:off x="1633538" y="505904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sp>
            <p:nvSpPr>
              <p:cNvPr id="719" name="Line 2"/>
              <p:cNvSpPr>
                <a:spLocks noChangeShapeType="1"/>
              </p:cNvSpPr>
              <p:nvPr/>
            </p:nvSpPr>
            <p:spPr bwMode="auto">
              <a:xfrm flipH="1" flipV="1">
                <a:off x="3124200" y="4648200"/>
                <a:ext cx="914400" cy="1524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Line 3"/>
              <p:cNvSpPr>
                <a:spLocks noChangeShapeType="1"/>
              </p:cNvSpPr>
              <p:nvPr/>
            </p:nvSpPr>
            <p:spPr bwMode="auto">
              <a:xfrm flipH="1">
                <a:off x="2590800" y="3886200"/>
                <a:ext cx="0" cy="838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Line 4"/>
              <p:cNvSpPr>
                <a:spLocks noChangeShapeType="1"/>
              </p:cNvSpPr>
              <p:nvPr/>
            </p:nvSpPr>
            <p:spPr bwMode="auto">
              <a:xfrm flipH="1">
                <a:off x="2895600" y="2362200"/>
                <a:ext cx="9906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Line 6"/>
              <p:cNvSpPr>
                <a:spLocks noChangeShapeType="1"/>
              </p:cNvSpPr>
              <p:nvPr/>
            </p:nvSpPr>
            <p:spPr bwMode="auto">
              <a:xfrm>
                <a:off x="4114800" y="4114800"/>
                <a:ext cx="6858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23" name="Straight Connector 722"/>
              <p:cNvCxnSpPr/>
              <p:nvPr/>
            </p:nvCxnSpPr>
            <p:spPr>
              <a:xfrm>
                <a:off x="1020763" y="3260725"/>
                <a:ext cx="539750" cy="173038"/>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24" name="Line 8"/>
              <p:cNvSpPr>
                <a:spLocks noChangeShapeType="1"/>
              </p:cNvSpPr>
              <p:nvPr/>
            </p:nvSpPr>
            <p:spPr bwMode="auto">
              <a:xfrm flipV="1">
                <a:off x="1560513" y="2752725"/>
                <a:ext cx="1106487" cy="6810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Line 9"/>
              <p:cNvSpPr>
                <a:spLocks noChangeShapeType="1"/>
              </p:cNvSpPr>
              <p:nvPr/>
            </p:nvSpPr>
            <p:spPr bwMode="auto">
              <a:xfrm>
                <a:off x="1560513" y="3433763"/>
                <a:ext cx="1106487" cy="38576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Line 10"/>
              <p:cNvSpPr>
                <a:spLocks noChangeShapeType="1"/>
              </p:cNvSpPr>
              <p:nvPr/>
            </p:nvSpPr>
            <p:spPr bwMode="auto">
              <a:xfrm flipV="1">
                <a:off x="1560513" y="2592388"/>
                <a:ext cx="317500" cy="84137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Line 11"/>
              <p:cNvSpPr>
                <a:spLocks noChangeShapeType="1"/>
              </p:cNvSpPr>
              <p:nvPr/>
            </p:nvSpPr>
            <p:spPr bwMode="auto">
              <a:xfrm flipV="1">
                <a:off x="1560513" y="3362325"/>
                <a:ext cx="954087" cy="714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Line 12"/>
              <p:cNvSpPr>
                <a:spLocks noChangeShapeType="1"/>
              </p:cNvSpPr>
              <p:nvPr/>
            </p:nvSpPr>
            <p:spPr bwMode="auto">
              <a:xfrm>
                <a:off x="1020763" y="2763838"/>
                <a:ext cx="539750" cy="669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Line 13"/>
              <p:cNvSpPr>
                <a:spLocks noChangeShapeType="1"/>
              </p:cNvSpPr>
              <p:nvPr/>
            </p:nvSpPr>
            <p:spPr bwMode="auto">
              <a:xfrm flipH="1">
                <a:off x="990600" y="1447800"/>
                <a:ext cx="2057400" cy="1304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Line 14"/>
              <p:cNvSpPr>
                <a:spLocks noChangeShapeType="1"/>
              </p:cNvSpPr>
              <p:nvPr/>
            </p:nvSpPr>
            <p:spPr bwMode="auto">
              <a:xfrm flipV="1">
                <a:off x="1560513" y="2828925"/>
                <a:ext cx="1411287" cy="6048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Line 15"/>
              <p:cNvSpPr>
                <a:spLocks noChangeShapeType="1"/>
              </p:cNvSpPr>
              <p:nvPr/>
            </p:nvSpPr>
            <p:spPr bwMode="auto">
              <a:xfrm flipH="1">
                <a:off x="1020763" y="2676525"/>
                <a:ext cx="1874837" cy="873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Line 16"/>
              <p:cNvSpPr>
                <a:spLocks noChangeShapeType="1"/>
              </p:cNvSpPr>
              <p:nvPr/>
            </p:nvSpPr>
            <p:spPr bwMode="auto">
              <a:xfrm flipH="1">
                <a:off x="2563813" y="3286125"/>
                <a:ext cx="560387" cy="569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Oval 2"/>
              <p:cNvSpPr>
                <a:spLocks noChangeArrowheads="1"/>
              </p:cNvSpPr>
              <p:nvPr/>
            </p:nvSpPr>
            <p:spPr bwMode="auto">
              <a:xfrm>
                <a:off x="874713" y="3101975"/>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4" name="Oval 4"/>
              <p:cNvSpPr>
                <a:spLocks noChangeArrowheads="1"/>
              </p:cNvSpPr>
              <p:nvPr/>
            </p:nvSpPr>
            <p:spPr bwMode="auto">
              <a:xfrm>
                <a:off x="2667000" y="24479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5" name="Oval 4"/>
              <p:cNvSpPr>
                <a:spLocks noChangeArrowheads="1"/>
              </p:cNvSpPr>
              <p:nvPr/>
            </p:nvSpPr>
            <p:spPr bwMode="auto">
              <a:xfrm>
                <a:off x="2971800" y="3133725"/>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6" name="Oval 4"/>
              <p:cNvSpPr>
                <a:spLocks noChangeArrowheads="1"/>
              </p:cNvSpPr>
              <p:nvPr/>
            </p:nvSpPr>
            <p:spPr bwMode="auto">
              <a:xfrm>
                <a:off x="2322513" y="3625850"/>
                <a:ext cx="484187"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7" name="Oval 4"/>
              <p:cNvSpPr>
                <a:spLocks noChangeArrowheads="1"/>
              </p:cNvSpPr>
              <p:nvPr/>
            </p:nvSpPr>
            <p:spPr bwMode="auto">
              <a:xfrm>
                <a:off x="1651000" y="2447925"/>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8" name="Oval 4"/>
              <p:cNvSpPr>
                <a:spLocks noChangeArrowheads="1"/>
              </p:cNvSpPr>
              <p:nvPr/>
            </p:nvSpPr>
            <p:spPr bwMode="auto">
              <a:xfrm>
                <a:off x="874713" y="2592388"/>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39" name="Oval 4"/>
              <p:cNvSpPr>
                <a:spLocks noChangeArrowheads="1"/>
              </p:cNvSpPr>
              <p:nvPr/>
            </p:nvSpPr>
            <p:spPr bwMode="auto">
              <a:xfrm>
                <a:off x="1371600" y="31337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40" name="Oval 4"/>
              <p:cNvSpPr>
                <a:spLocks noChangeArrowheads="1"/>
              </p:cNvSpPr>
              <p:nvPr/>
            </p:nvSpPr>
            <p:spPr bwMode="auto">
              <a:xfrm>
                <a:off x="2438400" y="3209925"/>
                <a:ext cx="249238" cy="25082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41" name="Line 25"/>
              <p:cNvSpPr>
                <a:spLocks noChangeShapeType="1"/>
              </p:cNvSpPr>
              <p:nvPr/>
            </p:nvSpPr>
            <p:spPr bwMode="auto">
              <a:xfrm flipH="1" flipV="1">
                <a:off x="4038600" y="4800600"/>
                <a:ext cx="838200" cy="228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Line 26"/>
              <p:cNvSpPr>
                <a:spLocks noChangeShapeType="1"/>
              </p:cNvSpPr>
              <p:nvPr/>
            </p:nvSpPr>
            <p:spPr bwMode="auto">
              <a:xfrm>
                <a:off x="4830763" y="45069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Line 27"/>
              <p:cNvSpPr>
                <a:spLocks noChangeShapeType="1"/>
              </p:cNvSpPr>
              <p:nvPr/>
            </p:nvSpPr>
            <p:spPr bwMode="auto">
              <a:xfrm flipH="1">
                <a:off x="4830763" y="3581400"/>
                <a:ext cx="503237" cy="9255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Line 29"/>
              <p:cNvSpPr>
                <a:spLocks noChangeShapeType="1"/>
              </p:cNvSpPr>
              <p:nvPr/>
            </p:nvSpPr>
            <p:spPr bwMode="auto">
              <a:xfrm flipH="1">
                <a:off x="4876800" y="43434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Oval 2"/>
              <p:cNvSpPr>
                <a:spLocks noChangeArrowheads="1"/>
              </p:cNvSpPr>
              <p:nvPr/>
            </p:nvSpPr>
            <p:spPr bwMode="auto">
              <a:xfrm>
                <a:off x="4684713" y="48450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6" name="Oval 4"/>
              <p:cNvSpPr>
                <a:spLocks noChangeArrowheads="1"/>
              </p:cNvSpPr>
              <p:nvPr/>
            </p:nvSpPr>
            <p:spPr bwMode="auto">
              <a:xfrm>
                <a:off x="5181600" y="41910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7" name="Oval 4"/>
              <p:cNvSpPr>
                <a:spLocks noChangeArrowheads="1"/>
              </p:cNvSpPr>
              <p:nvPr/>
            </p:nvSpPr>
            <p:spPr bwMode="auto">
              <a:xfrm>
                <a:off x="3886200" y="45720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8" name="Oval 4"/>
              <p:cNvSpPr>
                <a:spLocks noChangeArrowheads="1"/>
              </p:cNvSpPr>
              <p:nvPr/>
            </p:nvSpPr>
            <p:spPr bwMode="auto">
              <a:xfrm>
                <a:off x="3886200" y="3962400"/>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9" name="Oval 4"/>
              <p:cNvSpPr>
                <a:spLocks noChangeArrowheads="1"/>
              </p:cNvSpPr>
              <p:nvPr/>
            </p:nvSpPr>
            <p:spPr bwMode="auto">
              <a:xfrm>
                <a:off x="4684713" y="43354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0" name="Line 58"/>
              <p:cNvSpPr>
                <a:spLocks noChangeShapeType="1"/>
              </p:cNvSpPr>
              <p:nvPr/>
            </p:nvSpPr>
            <p:spPr bwMode="auto">
              <a:xfrm flipV="1">
                <a:off x="3124200" y="4038600"/>
                <a:ext cx="304800" cy="609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Line 59"/>
              <p:cNvSpPr>
                <a:spLocks noChangeShapeType="1"/>
              </p:cNvSpPr>
              <p:nvPr/>
            </p:nvSpPr>
            <p:spPr bwMode="auto">
              <a:xfrm>
                <a:off x="2544763" y="47355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Line 60"/>
              <p:cNvSpPr>
                <a:spLocks noChangeShapeType="1"/>
              </p:cNvSpPr>
              <p:nvPr/>
            </p:nvSpPr>
            <p:spPr bwMode="auto">
              <a:xfrm flipH="1">
                <a:off x="2590800" y="45720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Oval 2"/>
              <p:cNvSpPr>
                <a:spLocks noChangeArrowheads="1"/>
              </p:cNvSpPr>
              <p:nvPr/>
            </p:nvSpPr>
            <p:spPr bwMode="auto">
              <a:xfrm>
                <a:off x="2398713" y="50736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54" name="Oval 4"/>
              <p:cNvSpPr>
                <a:spLocks noChangeArrowheads="1"/>
              </p:cNvSpPr>
              <p:nvPr/>
            </p:nvSpPr>
            <p:spPr bwMode="auto">
              <a:xfrm>
                <a:off x="2895600" y="4419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55" name="Oval 4"/>
              <p:cNvSpPr>
                <a:spLocks noChangeArrowheads="1"/>
              </p:cNvSpPr>
              <p:nvPr/>
            </p:nvSpPr>
            <p:spPr bwMode="auto">
              <a:xfrm>
                <a:off x="3200400" y="37338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56" name="Oval 4"/>
              <p:cNvSpPr>
                <a:spLocks noChangeArrowheads="1"/>
              </p:cNvSpPr>
              <p:nvPr/>
            </p:nvSpPr>
            <p:spPr bwMode="auto">
              <a:xfrm>
                <a:off x="2398713" y="45640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695" name="Group 36"/>
            <p:cNvGrpSpPr>
              <a:grpSpLocks/>
            </p:cNvGrpSpPr>
            <p:nvPr/>
          </p:nvGrpSpPr>
          <p:grpSpPr bwMode="auto">
            <a:xfrm rot="13359104">
              <a:off x="2809875" y="1219200"/>
              <a:ext cx="3522663" cy="1839913"/>
              <a:chOff x="2807" y="515"/>
              <a:chExt cx="2219" cy="1159"/>
            </a:xfrm>
            <a:grpFill/>
          </p:grpSpPr>
          <p:cxnSp>
            <p:nvCxnSpPr>
              <p:cNvPr id="696" name="Straight Connector 4"/>
              <p:cNvCxnSpPr/>
              <p:nvPr/>
            </p:nvCxnSpPr>
            <p:spPr>
              <a:xfrm>
                <a:off x="2899" y="1137"/>
                <a:ext cx="340" cy="109"/>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97" name="Line 38"/>
              <p:cNvSpPr>
                <a:spLocks noChangeShapeType="1"/>
              </p:cNvSpPr>
              <p:nvPr/>
            </p:nvSpPr>
            <p:spPr bwMode="auto">
              <a:xfrm flipV="1">
                <a:off x="3239" y="816"/>
                <a:ext cx="697" cy="42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Line 39"/>
              <p:cNvSpPr>
                <a:spLocks noChangeShapeType="1"/>
              </p:cNvSpPr>
              <p:nvPr/>
            </p:nvSpPr>
            <p:spPr bwMode="auto">
              <a:xfrm>
                <a:off x="3239" y="1245"/>
                <a:ext cx="697" cy="24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Line 40"/>
              <p:cNvSpPr>
                <a:spLocks noChangeShapeType="1"/>
              </p:cNvSpPr>
              <p:nvPr/>
            </p:nvSpPr>
            <p:spPr bwMode="auto">
              <a:xfrm flipV="1">
                <a:off x="3239" y="715"/>
                <a:ext cx="200" cy="53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Line 41"/>
              <p:cNvSpPr>
                <a:spLocks noChangeShapeType="1"/>
              </p:cNvSpPr>
              <p:nvPr/>
            </p:nvSpPr>
            <p:spPr bwMode="auto">
              <a:xfrm flipV="1">
                <a:off x="3239" y="1200"/>
                <a:ext cx="601" cy="4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Line 42"/>
              <p:cNvSpPr>
                <a:spLocks noChangeShapeType="1"/>
              </p:cNvSpPr>
              <p:nvPr/>
            </p:nvSpPr>
            <p:spPr bwMode="auto">
              <a:xfrm>
                <a:off x="2899" y="823"/>
                <a:ext cx="340" cy="42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Line 43"/>
              <p:cNvSpPr>
                <a:spLocks noChangeShapeType="1"/>
              </p:cNvSpPr>
              <p:nvPr/>
            </p:nvSpPr>
            <p:spPr bwMode="auto">
              <a:xfrm flipH="1">
                <a:off x="2880" y="576"/>
                <a:ext cx="336" cy="24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Line 44"/>
              <p:cNvSpPr>
                <a:spLocks noChangeShapeType="1"/>
              </p:cNvSpPr>
              <p:nvPr/>
            </p:nvSpPr>
            <p:spPr bwMode="auto">
              <a:xfrm flipV="1">
                <a:off x="3239" y="864"/>
                <a:ext cx="889" cy="3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Line 45"/>
              <p:cNvSpPr>
                <a:spLocks noChangeShapeType="1"/>
              </p:cNvSpPr>
              <p:nvPr/>
            </p:nvSpPr>
            <p:spPr bwMode="auto">
              <a:xfrm flipH="1">
                <a:off x="2899" y="768"/>
                <a:ext cx="1181" cy="5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Line 46"/>
              <p:cNvSpPr>
                <a:spLocks noChangeShapeType="1"/>
              </p:cNvSpPr>
              <p:nvPr/>
            </p:nvSpPr>
            <p:spPr bwMode="auto">
              <a:xfrm flipV="1">
                <a:off x="4224" y="816"/>
                <a:ext cx="624" cy="33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Line 47"/>
              <p:cNvSpPr>
                <a:spLocks noChangeShapeType="1"/>
              </p:cNvSpPr>
              <p:nvPr/>
            </p:nvSpPr>
            <p:spPr bwMode="auto">
              <a:xfrm flipH="1">
                <a:off x="3871" y="1152"/>
                <a:ext cx="353" cy="35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Oval 2"/>
              <p:cNvSpPr>
                <a:spLocks noChangeArrowheads="1"/>
              </p:cNvSpPr>
              <p:nvPr/>
            </p:nvSpPr>
            <p:spPr bwMode="auto">
              <a:xfrm>
                <a:off x="2807" y="1036"/>
                <a:ext cx="185" cy="18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08" name="Oval 3"/>
              <p:cNvSpPr>
                <a:spLocks noChangeArrowheads="1"/>
              </p:cNvSpPr>
              <p:nvPr/>
            </p:nvSpPr>
            <p:spPr bwMode="auto">
              <a:xfrm>
                <a:off x="3120" y="515"/>
                <a:ext cx="129" cy="12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09" name="Oval 4"/>
              <p:cNvSpPr>
                <a:spLocks noChangeArrowheads="1"/>
              </p:cNvSpPr>
              <p:nvPr/>
            </p:nvSpPr>
            <p:spPr bwMode="auto">
              <a:xfrm>
                <a:off x="3936" y="624"/>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0" name="Oval 4"/>
              <p:cNvSpPr>
                <a:spLocks noChangeArrowheads="1"/>
              </p:cNvSpPr>
              <p:nvPr/>
            </p:nvSpPr>
            <p:spPr bwMode="auto">
              <a:xfrm>
                <a:off x="4800" y="672"/>
                <a:ext cx="226" cy="22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1" name="Oval 4"/>
              <p:cNvSpPr>
                <a:spLocks noChangeArrowheads="1"/>
              </p:cNvSpPr>
              <p:nvPr/>
            </p:nvSpPr>
            <p:spPr bwMode="auto">
              <a:xfrm>
                <a:off x="4128" y="1056"/>
                <a:ext cx="271" cy="2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2" name="Oval 4"/>
              <p:cNvSpPr>
                <a:spLocks noChangeArrowheads="1"/>
              </p:cNvSpPr>
              <p:nvPr/>
            </p:nvSpPr>
            <p:spPr bwMode="auto">
              <a:xfrm>
                <a:off x="3719" y="1366"/>
                <a:ext cx="305" cy="30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3" name="Oval 4"/>
              <p:cNvSpPr>
                <a:spLocks noChangeArrowheads="1"/>
              </p:cNvSpPr>
              <p:nvPr/>
            </p:nvSpPr>
            <p:spPr bwMode="auto">
              <a:xfrm>
                <a:off x="3296" y="624"/>
                <a:ext cx="238" cy="23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4" name="Oval 4"/>
              <p:cNvSpPr>
                <a:spLocks noChangeArrowheads="1"/>
              </p:cNvSpPr>
              <p:nvPr/>
            </p:nvSpPr>
            <p:spPr bwMode="auto">
              <a:xfrm>
                <a:off x="2807" y="715"/>
                <a:ext cx="243" cy="244"/>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5" name="Oval 4"/>
              <p:cNvSpPr>
                <a:spLocks noChangeArrowheads="1"/>
              </p:cNvSpPr>
              <p:nvPr/>
            </p:nvSpPr>
            <p:spPr bwMode="auto">
              <a:xfrm>
                <a:off x="3120" y="1056"/>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716" name="Oval 4"/>
              <p:cNvSpPr>
                <a:spLocks noChangeArrowheads="1"/>
              </p:cNvSpPr>
              <p:nvPr/>
            </p:nvSpPr>
            <p:spPr bwMode="auto">
              <a:xfrm>
                <a:off x="3792" y="1104"/>
                <a:ext cx="157" cy="15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grpSp>
        <p:nvGrpSpPr>
          <p:cNvPr id="857" name="Group 856"/>
          <p:cNvGrpSpPr/>
          <p:nvPr/>
        </p:nvGrpSpPr>
        <p:grpSpPr>
          <a:xfrm rot="8338656">
            <a:off x="3170288" y="5237577"/>
            <a:ext cx="1699493" cy="1356083"/>
            <a:chOff x="874713" y="1219200"/>
            <a:chExt cx="5838818" cy="4658993"/>
          </a:xfrm>
          <a:solidFill>
            <a:srgbClr val="00B050"/>
          </a:solidFill>
        </p:grpSpPr>
        <p:grpSp>
          <p:nvGrpSpPr>
            <p:cNvPr id="858" name="Group 857"/>
            <p:cNvGrpSpPr/>
            <p:nvPr/>
          </p:nvGrpSpPr>
          <p:grpSpPr>
            <a:xfrm>
              <a:off x="874713" y="1447800"/>
              <a:ext cx="5838818" cy="4430393"/>
              <a:chOff x="874713" y="1447800"/>
              <a:chExt cx="5838818" cy="4430393"/>
            </a:xfrm>
            <a:grpFill/>
          </p:grpSpPr>
          <p:grpSp>
            <p:nvGrpSpPr>
              <p:cNvPr id="877" name="Group 876"/>
              <p:cNvGrpSpPr/>
              <p:nvPr/>
            </p:nvGrpSpPr>
            <p:grpSpPr>
              <a:xfrm>
                <a:off x="1719263" y="1908629"/>
                <a:ext cx="2839808" cy="3969564"/>
                <a:chOff x="1719263" y="1908629"/>
                <a:chExt cx="2839808" cy="3969564"/>
              </a:xfrm>
              <a:grpFill/>
            </p:grpSpPr>
            <p:sp>
              <p:nvSpPr>
                <p:cNvPr id="923" name="Line 3"/>
                <p:cNvSpPr>
                  <a:spLocks noChangeShapeType="1"/>
                </p:cNvSpPr>
                <p:nvPr/>
              </p:nvSpPr>
              <p:spPr bwMode="auto">
                <a:xfrm>
                  <a:off x="1719263" y="3502498"/>
                  <a:ext cx="385066" cy="989481"/>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Line 3"/>
                <p:cNvSpPr>
                  <a:spLocks noChangeShapeType="1"/>
                </p:cNvSpPr>
                <p:nvPr/>
              </p:nvSpPr>
              <p:spPr bwMode="auto">
                <a:xfrm flipV="1">
                  <a:off x="2703066" y="1908629"/>
                  <a:ext cx="739427" cy="19027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5" name="Line 3"/>
                <p:cNvSpPr>
                  <a:spLocks noChangeShapeType="1"/>
                </p:cNvSpPr>
                <p:nvPr/>
              </p:nvSpPr>
              <p:spPr bwMode="auto">
                <a:xfrm>
                  <a:off x="2714458" y="2208509"/>
                  <a:ext cx="306555" cy="62041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6" name="Line 3"/>
                <p:cNvSpPr>
                  <a:spLocks noChangeShapeType="1"/>
                </p:cNvSpPr>
                <p:nvPr/>
              </p:nvSpPr>
              <p:spPr bwMode="auto">
                <a:xfrm flipV="1">
                  <a:off x="3411300" y="4851400"/>
                  <a:ext cx="806687" cy="34348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Line 3"/>
                <p:cNvSpPr>
                  <a:spLocks noChangeShapeType="1"/>
                </p:cNvSpPr>
                <p:nvPr/>
              </p:nvSpPr>
              <p:spPr bwMode="auto">
                <a:xfrm flipH="1" flipV="1">
                  <a:off x="4128859" y="4851400"/>
                  <a:ext cx="145164" cy="81089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Oval 4"/>
                <p:cNvSpPr>
                  <a:spLocks noChangeArrowheads="1"/>
                </p:cNvSpPr>
                <p:nvPr/>
              </p:nvSpPr>
              <p:spPr bwMode="auto">
                <a:xfrm>
                  <a:off x="2530474" y="19304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9" name="Oval 4"/>
                <p:cNvSpPr>
                  <a:spLocks noChangeArrowheads="1"/>
                </p:cNvSpPr>
                <p:nvPr/>
              </p:nvSpPr>
              <p:spPr bwMode="auto">
                <a:xfrm>
                  <a:off x="1859355" y="4249338"/>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0" name="Oval 4"/>
                <p:cNvSpPr>
                  <a:spLocks noChangeArrowheads="1"/>
                </p:cNvSpPr>
                <p:nvPr/>
              </p:nvSpPr>
              <p:spPr bwMode="auto">
                <a:xfrm>
                  <a:off x="4128858" y="5446393"/>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1" name="Oval 4"/>
                <p:cNvSpPr>
                  <a:spLocks noChangeArrowheads="1"/>
                </p:cNvSpPr>
                <p:nvPr/>
              </p:nvSpPr>
              <p:spPr bwMode="auto">
                <a:xfrm>
                  <a:off x="3217051" y="4992687"/>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8" name="Group 877"/>
              <p:cNvGrpSpPr/>
              <p:nvPr/>
            </p:nvGrpSpPr>
            <p:grpSpPr>
              <a:xfrm>
                <a:off x="3299928" y="1758416"/>
                <a:ext cx="3413603" cy="2154784"/>
                <a:chOff x="3299928" y="1758416"/>
                <a:chExt cx="3413603" cy="2154784"/>
              </a:xfrm>
              <a:grpFill/>
            </p:grpSpPr>
            <p:sp>
              <p:nvSpPr>
                <p:cNvPr id="919" name="Line 5"/>
                <p:cNvSpPr>
                  <a:spLocks noChangeShapeType="1"/>
                </p:cNvSpPr>
                <p:nvPr/>
              </p:nvSpPr>
              <p:spPr bwMode="auto">
                <a:xfrm>
                  <a:off x="3429000" y="1923701"/>
                  <a:ext cx="761999" cy="147713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Line 5"/>
                <p:cNvSpPr>
                  <a:spLocks noChangeShapeType="1"/>
                </p:cNvSpPr>
                <p:nvPr/>
              </p:nvSpPr>
              <p:spPr bwMode="auto">
                <a:xfrm>
                  <a:off x="5396706" y="2637631"/>
                  <a:ext cx="1078185" cy="989014"/>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Oval 4"/>
                <p:cNvSpPr>
                  <a:spLocks noChangeArrowheads="1"/>
                </p:cNvSpPr>
                <p:nvPr/>
              </p:nvSpPr>
              <p:spPr bwMode="auto">
                <a:xfrm rot="13359104">
                  <a:off x="6126156" y="3322650"/>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22" name="Oval 4"/>
                <p:cNvSpPr>
                  <a:spLocks noChangeArrowheads="1"/>
                </p:cNvSpPr>
                <p:nvPr/>
              </p:nvSpPr>
              <p:spPr bwMode="auto">
                <a:xfrm rot="13359104">
                  <a:off x="3299928" y="1758416"/>
                  <a:ext cx="328794" cy="330571"/>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sp>
            <p:nvSpPr>
              <p:cNvPr id="879" name="Line 2"/>
              <p:cNvSpPr>
                <a:spLocks noChangeShapeType="1"/>
              </p:cNvSpPr>
              <p:nvPr/>
            </p:nvSpPr>
            <p:spPr bwMode="auto">
              <a:xfrm flipH="1" flipV="1">
                <a:off x="3124200" y="4648200"/>
                <a:ext cx="914400" cy="1524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Line 3"/>
              <p:cNvSpPr>
                <a:spLocks noChangeShapeType="1"/>
              </p:cNvSpPr>
              <p:nvPr/>
            </p:nvSpPr>
            <p:spPr bwMode="auto">
              <a:xfrm flipH="1">
                <a:off x="2590800" y="3886200"/>
                <a:ext cx="0" cy="838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Line 5"/>
              <p:cNvSpPr>
                <a:spLocks noChangeShapeType="1"/>
              </p:cNvSpPr>
              <p:nvPr/>
            </p:nvSpPr>
            <p:spPr bwMode="auto">
              <a:xfrm flipH="1" flipV="1">
                <a:off x="3124200" y="3429000"/>
                <a:ext cx="1143000" cy="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Line 6"/>
              <p:cNvSpPr>
                <a:spLocks noChangeShapeType="1"/>
              </p:cNvSpPr>
              <p:nvPr/>
            </p:nvSpPr>
            <p:spPr bwMode="auto">
              <a:xfrm>
                <a:off x="4114800" y="4114800"/>
                <a:ext cx="685800" cy="4572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3" name="Straight Connector 882"/>
              <p:cNvCxnSpPr/>
              <p:nvPr/>
            </p:nvCxnSpPr>
            <p:spPr>
              <a:xfrm>
                <a:off x="1020763" y="3260725"/>
                <a:ext cx="539750" cy="173038"/>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84" name="Line 8"/>
              <p:cNvSpPr>
                <a:spLocks noChangeShapeType="1"/>
              </p:cNvSpPr>
              <p:nvPr/>
            </p:nvSpPr>
            <p:spPr bwMode="auto">
              <a:xfrm flipV="1">
                <a:off x="1560513" y="2752725"/>
                <a:ext cx="1106487" cy="6810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Line 9"/>
              <p:cNvSpPr>
                <a:spLocks noChangeShapeType="1"/>
              </p:cNvSpPr>
              <p:nvPr/>
            </p:nvSpPr>
            <p:spPr bwMode="auto">
              <a:xfrm>
                <a:off x="1560513" y="3433763"/>
                <a:ext cx="1106487" cy="38576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6" name="Line 10"/>
              <p:cNvSpPr>
                <a:spLocks noChangeShapeType="1"/>
              </p:cNvSpPr>
              <p:nvPr/>
            </p:nvSpPr>
            <p:spPr bwMode="auto">
              <a:xfrm flipV="1">
                <a:off x="1560513" y="2592388"/>
                <a:ext cx="317500" cy="84137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7" name="Line 11"/>
              <p:cNvSpPr>
                <a:spLocks noChangeShapeType="1"/>
              </p:cNvSpPr>
              <p:nvPr/>
            </p:nvSpPr>
            <p:spPr bwMode="auto">
              <a:xfrm flipV="1">
                <a:off x="1560513" y="3362325"/>
                <a:ext cx="954087" cy="714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8" name="Line 12"/>
              <p:cNvSpPr>
                <a:spLocks noChangeShapeType="1"/>
              </p:cNvSpPr>
              <p:nvPr/>
            </p:nvSpPr>
            <p:spPr bwMode="auto">
              <a:xfrm>
                <a:off x="1020763" y="2763838"/>
                <a:ext cx="539750" cy="669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Line 13"/>
              <p:cNvSpPr>
                <a:spLocks noChangeShapeType="1"/>
              </p:cNvSpPr>
              <p:nvPr/>
            </p:nvSpPr>
            <p:spPr bwMode="auto">
              <a:xfrm flipH="1">
                <a:off x="990600" y="1447800"/>
                <a:ext cx="2057400" cy="130492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Line 14"/>
              <p:cNvSpPr>
                <a:spLocks noChangeShapeType="1"/>
              </p:cNvSpPr>
              <p:nvPr/>
            </p:nvSpPr>
            <p:spPr bwMode="auto">
              <a:xfrm flipV="1">
                <a:off x="1560513" y="2828925"/>
                <a:ext cx="1411287" cy="604838"/>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Line 15"/>
              <p:cNvSpPr>
                <a:spLocks noChangeShapeType="1"/>
              </p:cNvSpPr>
              <p:nvPr/>
            </p:nvSpPr>
            <p:spPr bwMode="auto">
              <a:xfrm flipH="1">
                <a:off x="1020763" y="2676525"/>
                <a:ext cx="1874837" cy="873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Line 16"/>
              <p:cNvSpPr>
                <a:spLocks noChangeShapeType="1"/>
              </p:cNvSpPr>
              <p:nvPr/>
            </p:nvSpPr>
            <p:spPr bwMode="auto">
              <a:xfrm flipH="1">
                <a:off x="2563813" y="3286125"/>
                <a:ext cx="560387" cy="569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Oval 2"/>
              <p:cNvSpPr>
                <a:spLocks noChangeArrowheads="1"/>
              </p:cNvSpPr>
              <p:nvPr/>
            </p:nvSpPr>
            <p:spPr bwMode="auto">
              <a:xfrm>
                <a:off x="874713" y="3101975"/>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4" name="Oval 4"/>
              <p:cNvSpPr>
                <a:spLocks noChangeArrowheads="1"/>
              </p:cNvSpPr>
              <p:nvPr/>
            </p:nvSpPr>
            <p:spPr bwMode="auto">
              <a:xfrm>
                <a:off x="2667000" y="24479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5" name="Oval 4"/>
              <p:cNvSpPr>
                <a:spLocks noChangeArrowheads="1"/>
              </p:cNvSpPr>
              <p:nvPr/>
            </p:nvSpPr>
            <p:spPr bwMode="auto">
              <a:xfrm>
                <a:off x="2971800" y="3133725"/>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6" name="Oval 4"/>
              <p:cNvSpPr>
                <a:spLocks noChangeArrowheads="1"/>
              </p:cNvSpPr>
              <p:nvPr/>
            </p:nvSpPr>
            <p:spPr bwMode="auto">
              <a:xfrm>
                <a:off x="2322513" y="3625850"/>
                <a:ext cx="484187"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7" name="Oval 4"/>
              <p:cNvSpPr>
                <a:spLocks noChangeArrowheads="1"/>
              </p:cNvSpPr>
              <p:nvPr/>
            </p:nvSpPr>
            <p:spPr bwMode="auto">
              <a:xfrm>
                <a:off x="1651000" y="2447925"/>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8" name="Oval 4"/>
              <p:cNvSpPr>
                <a:spLocks noChangeArrowheads="1"/>
              </p:cNvSpPr>
              <p:nvPr/>
            </p:nvSpPr>
            <p:spPr bwMode="auto">
              <a:xfrm>
                <a:off x="874713" y="2592388"/>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99" name="Oval 4"/>
              <p:cNvSpPr>
                <a:spLocks noChangeArrowheads="1"/>
              </p:cNvSpPr>
              <p:nvPr/>
            </p:nvSpPr>
            <p:spPr bwMode="auto">
              <a:xfrm>
                <a:off x="1371600" y="3133725"/>
                <a:ext cx="587375" cy="5905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00" name="Oval 4"/>
              <p:cNvSpPr>
                <a:spLocks noChangeArrowheads="1"/>
              </p:cNvSpPr>
              <p:nvPr/>
            </p:nvSpPr>
            <p:spPr bwMode="auto">
              <a:xfrm>
                <a:off x="2438400" y="3209925"/>
                <a:ext cx="249238" cy="25082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01" name="Line 25"/>
              <p:cNvSpPr>
                <a:spLocks noChangeShapeType="1"/>
              </p:cNvSpPr>
              <p:nvPr/>
            </p:nvSpPr>
            <p:spPr bwMode="auto">
              <a:xfrm flipH="1" flipV="1">
                <a:off x="4038600" y="4800600"/>
                <a:ext cx="838200" cy="228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Line 26"/>
              <p:cNvSpPr>
                <a:spLocks noChangeShapeType="1"/>
              </p:cNvSpPr>
              <p:nvPr/>
            </p:nvSpPr>
            <p:spPr bwMode="auto">
              <a:xfrm>
                <a:off x="4830763" y="45069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Line 27"/>
              <p:cNvSpPr>
                <a:spLocks noChangeShapeType="1"/>
              </p:cNvSpPr>
              <p:nvPr/>
            </p:nvSpPr>
            <p:spPr bwMode="auto">
              <a:xfrm flipH="1">
                <a:off x="4830763" y="3581400"/>
                <a:ext cx="503237" cy="9255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Line 28"/>
              <p:cNvSpPr>
                <a:spLocks noChangeShapeType="1"/>
              </p:cNvSpPr>
              <p:nvPr/>
            </p:nvSpPr>
            <p:spPr bwMode="auto">
              <a:xfrm flipH="1" flipV="1">
                <a:off x="4267200" y="3429000"/>
                <a:ext cx="533400" cy="11430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Line 29"/>
              <p:cNvSpPr>
                <a:spLocks noChangeShapeType="1"/>
              </p:cNvSpPr>
              <p:nvPr/>
            </p:nvSpPr>
            <p:spPr bwMode="auto">
              <a:xfrm flipH="1">
                <a:off x="4876800" y="43434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Oval 2"/>
              <p:cNvSpPr>
                <a:spLocks noChangeArrowheads="1"/>
              </p:cNvSpPr>
              <p:nvPr/>
            </p:nvSpPr>
            <p:spPr bwMode="auto">
              <a:xfrm>
                <a:off x="4684713" y="48450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7" name="Oval 4"/>
              <p:cNvSpPr>
                <a:spLocks noChangeArrowheads="1"/>
              </p:cNvSpPr>
              <p:nvPr/>
            </p:nvSpPr>
            <p:spPr bwMode="auto">
              <a:xfrm>
                <a:off x="4038600" y="3249613"/>
                <a:ext cx="358775" cy="3587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8" name="Oval 4"/>
              <p:cNvSpPr>
                <a:spLocks noChangeArrowheads="1"/>
              </p:cNvSpPr>
              <p:nvPr/>
            </p:nvSpPr>
            <p:spPr bwMode="auto">
              <a:xfrm>
                <a:off x="5181600" y="41910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9" name="Oval 4"/>
              <p:cNvSpPr>
                <a:spLocks noChangeArrowheads="1"/>
              </p:cNvSpPr>
              <p:nvPr/>
            </p:nvSpPr>
            <p:spPr bwMode="auto">
              <a:xfrm>
                <a:off x="3886200" y="45720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0" name="Oval 4"/>
              <p:cNvSpPr>
                <a:spLocks noChangeArrowheads="1"/>
              </p:cNvSpPr>
              <p:nvPr/>
            </p:nvSpPr>
            <p:spPr bwMode="auto">
              <a:xfrm>
                <a:off x="3886200" y="3962400"/>
                <a:ext cx="377825" cy="379413"/>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1" name="Oval 4"/>
              <p:cNvSpPr>
                <a:spLocks noChangeArrowheads="1"/>
              </p:cNvSpPr>
              <p:nvPr/>
            </p:nvSpPr>
            <p:spPr bwMode="auto">
              <a:xfrm>
                <a:off x="4684713" y="43354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2" name="Line 58"/>
              <p:cNvSpPr>
                <a:spLocks noChangeShapeType="1"/>
              </p:cNvSpPr>
              <p:nvPr/>
            </p:nvSpPr>
            <p:spPr bwMode="auto">
              <a:xfrm flipV="1">
                <a:off x="3124200" y="4038600"/>
                <a:ext cx="304800" cy="60960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3" name="Line 59"/>
              <p:cNvSpPr>
                <a:spLocks noChangeShapeType="1"/>
              </p:cNvSpPr>
              <p:nvPr/>
            </p:nvSpPr>
            <p:spPr bwMode="auto">
              <a:xfrm>
                <a:off x="2544763" y="4735513"/>
                <a:ext cx="46037" cy="522287"/>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4" name="Line 60"/>
              <p:cNvSpPr>
                <a:spLocks noChangeShapeType="1"/>
              </p:cNvSpPr>
              <p:nvPr/>
            </p:nvSpPr>
            <p:spPr bwMode="auto">
              <a:xfrm flipH="1">
                <a:off x="2590800" y="4572000"/>
                <a:ext cx="533400" cy="18891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5" name="Oval 2"/>
              <p:cNvSpPr>
                <a:spLocks noChangeArrowheads="1"/>
              </p:cNvSpPr>
              <p:nvPr/>
            </p:nvSpPr>
            <p:spPr bwMode="auto">
              <a:xfrm>
                <a:off x="2398713" y="5073650"/>
                <a:ext cx="293687" cy="295275"/>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16" name="Oval 4"/>
              <p:cNvSpPr>
                <a:spLocks noChangeArrowheads="1"/>
              </p:cNvSpPr>
              <p:nvPr/>
            </p:nvSpPr>
            <p:spPr bwMode="auto">
              <a:xfrm>
                <a:off x="2895600" y="4419600"/>
                <a:ext cx="430213" cy="43180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17" name="Oval 4"/>
              <p:cNvSpPr>
                <a:spLocks noChangeArrowheads="1"/>
              </p:cNvSpPr>
              <p:nvPr/>
            </p:nvSpPr>
            <p:spPr bwMode="auto">
              <a:xfrm>
                <a:off x="3200400" y="3733800"/>
                <a:ext cx="484188" cy="4889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918" name="Oval 4"/>
              <p:cNvSpPr>
                <a:spLocks noChangeArrowheads="1"/>
              </p:cNvSpPr>
              <p:nvPr/>
            </p:nvSpPr>
            <p:spPr bwMode="auto">
              <a:xfrm>
                <a:off x="2398713" y="4564063"/>
                <a:ext cx="385762" cy="387350"/>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nvGrpSpPr>
            <p:cNvPr id="859" name="Group 36"/>
            <p:cNvGrpSpPr>
              <a:grpSpLocks/>
            </p:cNvGrpSpPr>
            <p:nvPr/>
          </p:nvGrpSpPr>
          <p:grpSpPr bwMode="auto">
            <a:xfrm rot="13359104">
              <a:off x="2809875" y="1219200"/>
              <a:ext cx="3522663" cy="1839913"/>
              <a:chOff x="2807" y="515"/>
              <a:chExt cx="2219" cy="1159"/>
            </a:xfrm>
            <a:grpFill/>
          </p:grpSpPr>
          <p:cxnSp>
            <p:nvCxnSpPr>
              <p:cNvPr id="860" name="Straight Connector 4"/>
              <p:cNvCxnSpPr/>
              <p:nvPr/>
            </p:nvCxnSpPr>
            <p:spPr>
              <a:xfrm>
                <a:off x="2899" y="1137"/>
                <a:ext cx="340" cy="109"/>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61" name="Line 39"/>
              <p:cNvSpPr>
                <a:spLocks noChangeShapeType="1"/>
              </p:cNvSpPr>
              <p:nvPr/>
            </p:nvSpPr>
            <p:spPr bwMode="auto">
              <a:xfrm>
                <a:off x="3239" y="1245"/>
                <a:ext cx="697" cy="243"/>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Line 40"/>
              <p:cNvSpPr>
                <a:spLocks noChangeShapeType="1"/>
              </p:cNvSpPr>
              <p:nvPr/>
            </p:nvSpPr>
            <p:spPr bwMode="auto">
              <a:xfrm flipV="1">
                <a:off x="3239" y="715"/>
                <a:ext cx="200" cy="53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Line 41"/>
              <p:cNvSpPr>
                <a:spLocks noChangeShapeType="1"/>
              </p:cNvSpPr>
              <p:nvPr/>
            </p:nvSpPr>
            <p:spPr bwMode="auto">
              <a:xfrm flipV="1">
                <a:off x="3239" y="1200"/>
                <a:ext cx="601" cy="45"/>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Line 42"/>
              <p:cNvSpPr>
                <a:spLocks noChangeShapeType="1"/>
              </p:cNvSpPr>
              <p:nvPr/>
            </p:nvSpPr>
            <p:spPr bwMode="auto">
              <a:xfrm>
                <a:off x="2899" y="823"/>
                <a:ext cx="340" cy="422"/>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Line 43"/>
              <p:cNvSpPr>
                <a:spLocks noChangeShapeType="1"/>
              </p:cNvSpPr>
              <p:nvPr/>
            </p:nvSpPr>
            <p:spPr bwMode="auto">
              <a:xfrm flipH="1">
                <a:off x="2880" y="576"/>
                <a:ext cx="336" cy="240"/>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Line 46"/>
              <p:cNvSpPr>
                <a:spLocks noChangeShapeType="1"/>
              </p:cNvSpPr>
              <p:nvPr/>
            </p:nvSpPr>
            <p:spPr bwMode="auto">
              <a:xfrm flipV="1">
                <a:off x="4224" y="816"/>
                <a:ext cx="624" cy="336"/>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Line 47"/>
              <p:cNvSpPr>
                <a:spLocks noChangeShapeType="1"/>
              </p:cNvSpPr>
              <p:nvPr/>
            </p:nvSpPr>
            <p:spPr bwMode="auto">
              <a:xfrm flipH="1">
                <a:off x="3871" y="1152"/>
                <a:ext cx="353" cy="359"/>
              </a:xfrm>
              <a:prstGeom prst="line">
                <a:avLst/>
              </a:prstGeom>
              <a:gr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8" name="Oval 2"/>
              <p:cNvSpPr>
                <a:spLocks noChangeArrowheads="1"/>
              </p:cNvSpPr>
              <p:nvPr/>
            </p:nvSpPr>
            <p:spPr bwMode="auto">
              <a:xfrm>
                <a:off x="2807" y="1036"/>
                <a:ext cx="185" cy="18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69" name="Oval 3"/>
              <p:cNvSpPr>
                <a:spLocks noChangeArrowheads="1"/>
              </p:cNvSpPr>
              <p:nvPr/>
            </p:nvSpPr>
            <p:spPr bwMode="auto">
              <a:xfrm>
                <a:off x="3120" y="515"/>
                <a:ext cx="129" cy="12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0" name="Oval 4"/>
              <p:cNvSpPr>
                <a:spLocks noChangeArrowheads="1"/>
              </p:cNvSpPr>
              <p:nvPr/>
            </p:nvSpPr>
            <p:spPr bwMode="auto">
              <a:xfrm>
                <a:off x="4800" y="672"/>
                <a:ext cx="226" cy="226"/>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1" name="Oval 4"/>
              <p:cNvSpPr>
                <a:spLocks noChangeArrowheads="1"/>
              </p:cNvSpPr>
              <p:nvPr/>
            </p:nvSpPr>
            <p:spPr bwMode="auto">
              <a:xfrm>
                <a:off x="4128" y="1056"/>
                <a:ext cx="271" cy="2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2" name="Oval 4"/>
              <p:cNvSpPr>
                <a:spLocks noChangeArrowheads="1"/>
              </p:cNvSpPr>
              <p:nvPr/>
            </p:nvSpPr>
            <p:spPr bwMode="auto">
              <a:xfrm>
                <a:off x="3719" y="1366"/>
                <a:ext cx="305" cy="30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3" name="Oval 4"/>
              <p:cNvSpPr>
                <a:spLocks noChangeArrowheads="1"/>
              </p:cNvSpPr>
              <p:nvPr/>
            </p:nvSpPr>
            <p:spPr bwMode="auto">
              <a:xfrm>
                <a:off x="3296" y="624"/>
                <a:ext cx="238" cy="239"/>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4" name="Oval 4"/>
              <p:cNvSpPr>
                <a:spLocks noChangeArrowheads="1"/>
              </p:cNvSpPr>
              <p:nvPr/>
            </p:nvSpPr>
            <p:spPr bwMode="auto">
              <a:xfrm>
                <a:off x="2807" y="715"/>
                <a:ext cx="243" cy="244"/>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5" name="Oval 4"/>
              <p:cNvSpPr>
                <a:spLocks noChangeArrowheads="1"/>
              </p:cNvSpPr>
              <p:nvPr/>
            </p:nvSpPr>
            <p:spPr bwMode="auto">
              <a:xfrm>
                <a:off x="3120" y="1056"/>
                <a:ext cx="370" cy="372"/>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sp>
            <p:nvSpPr>
              <p:cNvPr id="876" name="Oval 4"/>
              <p:cNvSpPr>
                <a:spLocks noChangeArrowheads="1"/>
              </p:cNvSpPr>
              <p:nvPr/>
            </p:nvSpPr>
            <p:spPr bwMode="auto">
              <a:xfrm>
                <a:off x="3792" y="1104"/>
                <a:ext cx="157" cy="158"/>
              </a:xfrm>
              <a:prstGeom prst="ellipse">
                <a:avLst/>
              </a:prstGeom>
              <a:grp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FF9900"/>
                  </a:solidFill>
                  <a:effectLst/>
                  <a:uLnTx/>
                  <a:uFillTx/>
                  <a:latin typeface="Calibri" pitchFamily="34" charset="0"/>
                  <a:ea typeface="+mn-ea"/>
                  <a:cs typeface="Arial" charset="0"/>
                </a:endParaRPr>
              </a:p>
            </p:txBody>
          </p:sp>
        </p:grpSp>
      </p:grpSp>
      <p:sp>
        <p:nvSpPr>
          <p:cNvPr id="932" name="Right Arrow 931"/>
          <p:cNvSpPr/>
          <p:nvPr/>
        </p:nvSpPr>
        <p:spPr>
          <a:xfrm>
            <a:off x="5439229" y="4001381"/>
            <a:ext cx="1242031" cy="836709"/>
          </a:xfrm>
          <a:prstGeom prst="rightArrow">
            <a:avLst/>
          </a:prstGeom>
          <a:solidFill>
            <a:srgbClr val="3A85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0897" y="224070"/>
            <a:ext cx="11486147" cy="4203029"/>
          </a:xfrm>
        </p:spPr>
        <p:txBody>
          <a:bodyPr>
            <a:normAutofit/>
          </a:bodyPr>
          <a:lstStyle/>
          <a:p>
            <a:r>
              <a:rPr lang="en-US" sz="4800" dirty="0">
                <a:solidFill>
                  <a:srgbClr val="004F81"/>
                </a:solidFill>
              </a:rPr>
              <a:t>The IOC Ocean InfoHub Project</a:t>
            </a:r>
          </a:p>
          <a:p>
            <a:endParaRPr lang="en-US" sz="1800" dirty="0">
              <a:solidFill>
                <a:srgbClr val="004F81"/>
              </a:solidFill>
            </a:endParaRPr>
          </a:p>
          <a:p>
            <a:endParaRPr lang="en-US" sz="1800" dirty="0">
              <a:solidFill>
                <a:srgbClr val="00206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31985" cy="969540"/>
          </a:xfrm>
          <a:prstGeom prst="rect">
            <a:avLst/>
          </a:prstGeom>
        </p:spPr>
      </p:pic>
      <p:sp>
        <p:nvSpPr>
          <p:cNvPr id="9" name="Content Placeholder 2"/>
          <p:cNvSpPr txBox="1">
            <a:spLocks/>
          </p:cNvSpPr>
          <p:nvPr/>
        </p:nvSpPr>
        <p:spPr>
          <a:xfrm>
            <a:off x="5789853" y="1150001"/>
            <a:ext cx="6273926" cy="2407367"/>
          </a:xfrm>
          <a:prstGeom prst="rect">
            <a:avLst/>
          </a:prstGeom>
          <a:solidFill>
            <a:srgbClr val="004F81"/>
          </a:solidFill>
          <a:ln>
            <a:solidFill>
              <a:srgbClr val="BFE2FF"/>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dirty="0">
                <a:solidFill>
                  <a:schemeClr val="bg1"/>
                </a:solidFill>
              </a:rPr>
              <a:t>The IOC Ocean InfoHub Project (OIH) is a global initiative to improve access to marine and coastal data and information. </a:t>
            </a:r>
          </a:p>
          <a:p>
            <a:pPr algn="l"/>
            <a:r>
              <a:rPr lang="en-US" sz="2000" dirty="0">
                <a:solidFill>
                  <a:schemeClr val="bg1"/>
                </a:solidFill>
              </a:rPr>
              <a:t>It is a three year project that commenced in April 2020</a:t>
            </a:r>
          </a:p>
          <a:p>
            <a:pPr algn="l"/>
            <a:r>
              <a:rPr lang="en-US" sz="2000" dirty="0">
                <a:solidFill>
                  <a:schemeClr val="bg1"/>
                </a:solidFill>
              </a:rPr>
              <a:t>The intention is to </a:t>
            </a:r>
            <a:r>
              <a:rPr lang="en-US" sz="2000" b="1" dirty="0">
                <a:solidFill>
                  <a:schemeClr val="bg1"/>
                </a:solidFill>
              </a:rPr>
              <a:t>develop interoperability between existing information systems</a:t>
            </a:r>
            <a:r>
              <a:rPr lang="en-US" sz="2000" dirty="0">
                <a:solidFill>
                  <a:schemeClr val="bg1"/>
                </a:solidFill>
              </a:rPr>
              <a:t>, thus improving the flow of information to end users. </a:t>
            </a:r>
          </a:p>
          <a:p>
            <a:pPr algn="l"/>
            <a:endParaRPr lang="en-US" sz="2000" dirty="0">
              <a:solidFill>
                <a:schemeClr val="bg1"/>
              </a:solidFill>
            </a:endParaRPr>
          </a:p>
          <a:p>
            <a:pPr algn="l"/>
            <a:endParaRPr lang="en-US" sz="2000" dirty="0">
              <a:solidFill>
                <a:schemeClr val="bg1"/>
              </a:solidFill>
            </a:endParaRPr>
          </a:p>
        </p:txBody>
      </p:sp>
      <p:sp>
        <p:nvSpPr>
          <p:cNvPr id="22" name="Content Placeholder 2">
            <a:extLst>
              <a:ext uri="{FF2B5EF4-FFF2-40B4-BE49-F238E27FC236}">
                <a16:creationId xmlns:a16="http://schemas.microsoft.com/office/drawing/2014/main" id="{73C1AF07-ADB3-FB44-B503-7A74D1659911}"/>
              </a:ext>
            </a:extLst>
          </p:cNvPr>
          <p:cNvSpPr txBox="1">
            <a:spLocks/>
          </p:cNvSpPr>
          <p:nvPr/>
        </p:nvSpPr>
        <p:spPr>
          <a:xfrm>
            <a:off x="444956" y="976315"/>
            <a:ext cx="4648530" cy="3249696"/>
          </a:xfrm>
          <a:prstGeom prst="rect">
            <a:avLst/>
          </a:prstGeom>
          <a:solidFill>
            <a:schemeClr val="accent1">
              <a:lumMod val="40000"/>
              <a:lumOff val="60000"/>
            </a:schemeClr>
          </a:solidFill>
          <a:ln>
            <a:solidFill>
              <a:schemeClr val="accent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1800" dirty="0">
                <a:solidFill>
                  <a:srgbClr val="02365A"/>
                </a:solidFill>
              </a:rPr>
              <a:t>The OIH/ODIS will first work with global IOC-associated online resources </a:t>
            </a:r>
            <a:r>
              <a:rPr lang="mr-IN" sz="1800" dirty="0">
                <a:solidFill>
                  <a:srgbClr val="02365A"/>
                </a:solidFill>
              </a:rPr>
              <a:t>–</a:t>
            </a:r>
            <a:r>
              <a:rPr lang="en-US" sz="1800" dirty="0">
                <a:solidFill>
                  <a:srgbClr val="02365A"/>
                </a:solidFill>
              </a:rPr>
              <a:t> including:</a:t>
            </a:r>
            <a:endParaRPr lang="en-US" sz="1400" dirty="0">
              <a:solidFill>
                <a:srgbClr val="02365A"/>
              </a:solidFill>
            </a:endParaRPr>
          </a:p>
          <a:p>
            <a:pPr lvl="1" algn="l">
              <a:lnSpc>
                <a:spcPct val="100000"/>
              </a:lnSpc>
            </a:pPr>
            <a:r>
              <a:rPr lang="en-US" sz="1400" dirty="0" err="1">
                <a:solidFill>
                  <a:srgbClr val="02365A"/>
                </a:solidFill>
              </a:rPr>
              <a:t>OceanExpert</a:t>
            </a:r>
            <a:r>
              <a:rPr lang="en-US" sz="1400" dirty="0">
                <a:solidFill>
                  <a:srgbClr val="02365A"/>
                </a:solidFill>
              </a:rPr>
              <a:t> : </a:t>
            </a:r>
            <a:r>
              <a:rPr lang="en-US" sz="1400" i="1" dirty="0">
                <a:solidFill>
                  <a:srgbClr val="02365A"/>
                </a:solidFill>
              </a:rPr>
              <a:t>People</a:t>
            </a:r>
          </a:p>
          <a:p>
            <a:pPr lvl="1" algn="l">
              <a:lnSpc>
                <a:spcPct val="100000"/>
              </a:lnSpc>
            </a:pPr>
            <a:r>
              <a:rPr lang="en-US" sz="1400" dirty="0" err="1">
                <a:solidFill>
                  <a:srgbClr val="02365A"/>
                </a:solidFill>
              </a:rPr>
              <a:t>AquaDocs</a:t>
            </a:r>
            <a:r>
              <a:rPr lang="en-US" sz="1400" dirty="0">
                <a:solidFill>
                  <a:srgbClr val="02365A"/>
                </a:solidFill>
              </a:rPr>
              <a:t> : </a:t>
            </a:r>
            <a:r>
              <a:rPr lang="en-US" sz="1400" i="1" dirty="0">
                <a:solidFill>
                  <a:srgbClr val="02365A"/>
                </a:solidFill>
              </a:rPr>
              <a:t>Documents and Publications</a:t>
            </a:r>
          </a:p>
          <a:p>
            <a:pPr lvl="1" algn="l">
              <a:lnSpc>
                <a:spcPct val="100000"/>
              </a:lnSpc>
            </a:pPr>
            <a:r>
              <a:rPr lang="en-US" sz="1400" dirty="0">
                <a:solidFill>
                  <a:srgbClr val="02365A"/>
                </a:solidFill>
              </a:rPr>
              <a:t>The GOOS/IODE Ocean Best Practices System </a:t>
            </a:r>
          </a:p>
          <a:p>
            <a:pPr lvl="1" algn="l">
              <a:lnSpc>
                <a:spcPct val="100000"/>
              </a:lnSpc>
            </a:pPr>
            <a:r>
              <a:rPr lang="en-US" sz="1400" dirty="0">
                <a:solidFill>
                  <a:srgbClr val="02365A"/>
                </a:solidFill>
              </a:rPr>
              <a:t>Data: the Ocean Biodiversity Information System (OBIS) </a:t>
            </a:r>
          </a:p>
          <a:p>
            <a:pPr lvl="1" algn="l">
              <a:lnSpc>
                <a:spcPct val="100000"/>
              </a:lnSpc>
            </a:pPr>
            <a:r>
              <a:rPr lang="en-US" sz="1400" dirty="0">
                <a:solidFill>
                  <a:srgbClr val="02365A"/>
                </a:solidFill>
              </a:rPr>
              <a:t>Data: the World Ocean Database (WOD) </a:t>
            </a:r>
          </a:p>
          <a:p>
            <a:pPr algn="l">
              <a:lnSpc>
                <a:spcPct val="100000"/>
              </a:lnSpc>
            </a:pPr>
            <a:r>
              <a:rPr lang="en-US" sz="1400" dirty="0">
                <a:solidFill>
                  <a:srgbClr val="02365A"/>
                </a:solidFill>
              </a:rPr>
              <a:t>extended by partnerships with </a:t>
            </a:r>
            <a:r>
              <a:rPr lang="en-US" sz="1400" dirty="0" err="1">
                <a:solidFill>
                  <a:srgbClr val="02365A"/>
                </a:solidFill>
              </a:rPr>
              <a:t>EurOcean</a:t>
            </a:r>
            <a:r>
              <a:rPr lang="en-US" sz="1400" dirty="0">
                <a:solidFill>
                  <a:srgbClr val="02365A"/>
                </a:solidFill>
              </a:rPr>
              <a:t>, </a:t>
            </a:r>
            <a:r>
              <a:rPr lang="en-US" sz="1400" dirty="0" err="1">
                <a:solidFill>
                  <a:srgbClr val="02365A"/>
                </a:solidFill>
              </a:rPr>
              <a:t>Marinetraining.eu</a:t>
            </a:r>
            <a:r>
              <a:rPr lang="en-US" sz="1400" dirty="0">
                <a:solidFill>
                  <a:srgbClr val="02365A"/>
                </a:solidFill>
              </a:rPr>
              <a:t>, EMODNET, and other sources in the IOC ODIS </a:t>
            </a:r>
            <a:r>
              <a:rPr lang="en-US" sz="1400" dirty="0" err="1">
                <a:solidFill>
                  <a:srgbClr val="02365A"/>
                </a:solidFill>
              </a:rPr>
              <a:t>ODIScat</a:t>
            </a:r>
            <a:r>
              <a:rPr lang="en-US" sz="1400" dirty="0">
                <a:solidFill>
                  <a:srgbClr val="02365A"/>
                </a:solidFill>
              </a:rPr>
              <a:t>.</a:t>
            </a:r>
            <a:endParaRPr lang="en-US" sz="1100" dirty="0">
              <a:solidFill>
                <a:srgbClr val="02365A"/>
              </a:solidFill>
            </a:endParaRPr>
          </a:p>
        </p:txBody>
      </p:sp>
      <p:pic>
        <p:nvPicPr>
          <p:cNvPr id="5" name="Picture 4">
            <a:extLst>
              <a:ext uri="{FF2B5EF4-FFF2-40B4-BE49-F238E27FC236}">
                <a16:creationId xmlns:a16="http://schemas.microsoft.com/office/drawing/2014/main" id="{68963265-ECEB-6241-AB2C-81908D4FDD45}"/>
              </a:ext>
            </a:extLst>
          </p:cNvPr>
          <p:cNvPicPr>
            <a:picLocks noChangeAspect="1"/>
          </p:cNvPicPr>
          <p:nvPr/>
        </p:nvPicPr>
        <p:blipFill>
          <a:blip r:embed="rId3"/>
          <a:stretch>
            <a:fillRect/>
          </a:stretch>
        </p:blipFill>
        <p:spPr>
          <a:xfrm>
            <a:off x="2649475" y="4043850"/>
            <a:ext cx="9542525" cy="3013429"/>
          </a:xfrm>
          <a:prstGeom prst="rect">
            <a:avLst/>
          </a:prstGeom>
          <a:ln>
            <a:solidFill>
              <a:schemeClr val="accent1">
                <a:shade val="50000"/>
              </a:schemeClr>
            </a:solidFill>
          </a:ln>
        </p:spPr>
      </p:pic>
      <p:pic>
        <p:nvPicPr>
          <p:cNvPr id="4" name="Picture 3">
            <a:extLst>
              <a:ext uri="{FF2B5EF4-FFF2-40B4-BE49-F238E27FC236}">
                <a16:creationId xmlns:a16="http://schemas.microsoft.com/office/drawing/2014/main" id="{C0D22757-814F-404D-8C68-E1D7D0AC948B}"/>
              </a:ext>
            </a:extLst>
          </p:cNvPr>
          <p:cNvPicPr>
            <a:picLocks noChangeAspect="1"/>
          </p:cNvPicPr>
          <p:nvPr/>
        </p:nvPicPr>
        <p:blipFill>
          <a:blip r:embed="rId4"/>
          <a:stretch>
            <a:fillRect/>
          </a:stretch>
        </p:blipFill>
        <p:spPr>
          <a:xfrm>
            <a:off x="0" y="5646425"/>
            <a:ext cx="3485072" cy="1109396"/>
          </a:xfrm>
          <a:prstGeom prst="rect">
            <a:avLst/>
          </a:prstGeom>
          <a:solidFill>
            <a:schemeClr val="accent1">
              <a:lumMod val="60000"/>
              <a:lumOff val="40000"/>
            </a:schemeClr>
          </a:solidFill>
        </p:spPr>
      </p:pic>
    </p:spTree>
    <p:extLst>
      <p:ext uri="{BB962C8B-B14F-4D97-AF65-F5344CB8AC3E}">
        <p14:creationId xmlns:p14="http://schemas.microsoft.com/office/powerpoint/2010/main" val="356709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03" y="213608"/>
            <a:ext cx="2199190"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ONE PLANET</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p>
          <a:p>
            <a:pPr marL="0" marR="0" indent="0" algn="l" defTabSz="1300480" rtl="0" fontAlgn="auto" latinLnBrk="0" hangingPunct="0">
              <a:lnSpc>
                <a:spcPct val="100000"/>
              </a:lnSpc>
              <a:spcBef>
                <a:spcPts val="0"/>
              </a:spcBef>
              <a:spcAft>
                <a:spcPts val="0"/>
              </a:spcAft>
              <a:buClrTx/>
              <a:buSzTx/>
              <a:buFontTx/>
              <a:buNone/>
              <a:tabLst/>
            </a:pPr>
            <a:r>
              <a:rPr lang="en-US" sz="2400" b="1" dirty="0">
                <a:solidFill>
                  <a:srgbClr val="41B7C8"/>
                </a:solidFill>
                <a:latin typeface="Arial" panose="020B0604020202020204" pitchFamily="34" charset="0"/>
                <a:cs typeface="Arial" panose="020B0604020202020204" pitchFamily="34" charset="0"/>
                <a:sym typeface="Roboto"/>
              </a:rPr>
              <a:t>ONE OCEAN</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graphicFrame>
        <p:nvGraphicFramePr>
          <p:cNvPr id="4" name="Table 3">
            <a:extLst>
              <a:ext uri="{FF2B5EF4-FFF2-40B4-BE49-F238E27FC236}">
                <a16:creationId xmlns:a16="http://schemas.microsoft.com/office/drawing/2014/main" id="{D0741A07-8F02-4AFD-BB8E-C428D10679D6}"/>
              </a:ext>
            </a:extLst>
          </p:cNvPr>
          <p:cNvGraphicFramePr>
            <a:graphicFrameLocks noGrp="1"/>
          </p:cNvGraphicFramePr>
          <p:nvPr/>
        </p:nvGraphicFramePr>
        <p:xfrm>
          <a:off x="2196327" y="2319352"/>
          <a:ext cx="8050695" cy="3281680"/>
        </p:xfrm>
        <a:graphic>
          <a:graphicData uri="http://schemas.openxmlformats.org/drawingml/2006/table">
            <a:tbl>
              <a:tblPr bandRow="1">
                <a:tableStyleId>{5C22544A-7EE6-4342-B048-85BDC9FD1C3A}</a:tableStyleId>
              </a:tblPr>
              <a:tblGrid>
                <a:gridCol w="8050695">
                  <a:extLst>
                    <a:ext uri="{9D8B030D-6E8A-4147-A177-3AD203B41FA5}">
                      <a16:colId xmlns:a16="http://schemas.microsoft.com/office/drawing/2014/main" val="4258933832"/>
                    </a:ext>
                  </a:extLst>
                </a:gridCol>
              </a:tblGrid>
              <a:tr h="1416678">
                <a:tc>
                  <a:txBody>
                    <a:bodyPr/>
                    <a:lstStyle/>
                    <a:p>
                      <a:pPr algn="ctr">
                        <a:spcAft>
                          <a:spcPts val="800"/>
                        </a:spcAft>
                        <a:tabLst>
                          <a:tab pos="450215" algn="l"/>
                        </a:tabLst>
                      </a:pPr>
                      <a:r>
                        <a:rPr lang="en-GB" sz="1600" b="1" dirty="0">
                          <a:effectLst/>
                          <a:latin typeface="+mn-lt"/>
                        </a:rPr>
                        <a:t>VISION</a:t>
                      </a:r>
                    </a:p>
                    <a:p>
                      <a:pPr algn="ctr">
                        <a:spcAft>
                          <a:spcPts val="0"/>
                        </a:spcAft>
                        <a:tabLst>
                          <a:tab pos="450215" algn="l"/>
                        </a:tabLst>
                      </a:pPr>
                      <a:r>
                        <a:rPr lang="en-GB" sz="1800" dirty="0">
                          <a:effectLst/>
                          <a:latin typeface="+mn-lt"/>
                        </a:rPr>
                        <a:t>To bring together governments and the science community in achieving </a:t>
                      </a:r>
                    </a:p>
                    <a:p>
                      <a:pPr algn="ctr">
                        <a:spcAft>
                          <a:spcPts val="0"/>
                        </a:spcAft>
                        <a:tabLst>
                          <a:tab pos="450215" algn="l"/>
                        </a:tabLst>
                      </a:pPr>
                      <a:r>
                        <a:rPr lang="en-GB" sz="1800" dirty="0">
                          <a:effectLst/>
                          <a:latin typeface="+mn-lt"/>
                        </a:rPr>
                        <a:t>‘The Ocean We Need for the Future We Want’.  </a:t>
                      </a:r>
                    </a:p>
                    <a:p>
                      <a:pPr algn="ctr">
                        <a:spcAft>
                          <a:spcPts val="800"/>
                        </a:spcAft>
                        <a:tabLst>
                          <a:tab pos="450215" algn="l"/>
                        </a:tabLst>
                      </a:pPr>
                      <a:endParaRPr lang="en-GB" sz="1100" dirty="0">
                        <a:effectLst/>
                        <a:latin typeface="+mn-lt"/>
                        <a:ea typeface="Times New Roman" panose="02020603050405020304" pitchFamily="18" charset="0"/>
                      </a:endParaRPr>
                    </a:p>
                    <a:p>
                      <a:pPr algn="ctr">
                        <a:spcAft>
                          <a:spcPts val="800"/>
                        </a:spcAft>
                        <a:tabLst>
                          <a:tab pos="450215" algn="l"/>
                        </a:tabLst>
                      </a:pPr>
                      <a:endParaRPr lang="en-GB" sz="1100" dirty="0">
                        <a:effectLst/>
                        <a:latin typeface="+mn-lt"/>
                        <a:ea typeface="Times New Roman" panose="02020603050405020304" pitchFamily="18" charset="0"/>
                      </a:endParaRPr>
                    </a:p>
                    <a:p>
                      <a:pPr algn="ctr">
                        <a:spcAft>
                          <a:spcPts val="800"/>
                        </a:spcAft>
                        <a:tabLst>
                          <a:tab pos="450215" algn="l"/>
                        </a:tabLst>
                      </a:pPr>
                      <a:r>
                        <a:rPr lang="en-GB" sz="1600" b="1" dirty="0">
                          <a:effectLst/>
                          <a:latin typeface="+mn-lt"/>
                          <a:ea typeface="Times New Roman" panose="02020603050405020304" pitchFamily="18" charset="0"/>
                        </a:rPr>
                        <a:t>MISSION</a:t>
                      </a:r>
                    </a:p>
                    <a:p>
                      <a:pPr algn="ctr">
                        <a:spcAft>
                          <a:spcPts val="800"/>
                        </a:spcAft>
                        <a:tabLst>
                          <a:tab pos="450215" algn="l"/>
                        </a:tabLst>
                      </a:pPr>
                      <a:r>
                        <a:rPr lang="en-US" sz="1600" dirty="0">
                          <a:effectLst/>
                          <a:latin typeface="+mn-lt"/>
                          <a:ea typeface="Times New Roman" panose="02020603050405020304" pitchFamily="18" charset="0"/>
                        </a:rPr>
                        <a:t>The purpose of the Commission is to promote international cooperation and to coordinate </a:t>
                      </a:r>
                      <a:r>
                        <a:rPr lang="en-US" sz="1600" dirty="0" err="1">
                          <a:effectLst/>
                          <a:latin typeface="+mn-lt"/>
                          <a:ea typeface="Times New Roman" panose="02020603050405020304" pitchFamily="18" charset="0"/>
                        </a:rPr>
                        <a:t>programmes</a:t>
                      </a:r>
                      <a:r>
                        <a:rPr lang="en-US" sz="1600" dirty="0">
                          <a:effectLst/>
                          <a:latin typeface="+mn-lt"/>
                          <a:ea typeface="Times New Roman" panose="02020603050405020304" pitchFamily="18" charset="0"/>
                        </a:rPr>
                        <a:t> in research, services and capacity-building, in order to learn more about the nature and resources of the ocean and coastal areas and to apply that knowledge for the improvement of management, sustainable development, the protection of the marine environment, and the decision-making processes of its Member States.</a:t>
                      </a:r>
                      <a:endParaRPr lang="en-GB" sz="1600" dirty="0">
                        <a:effectLst/>
                        <a:latin typeface="+mn-lt"/>
                        <a:ea typeface="Times New Roman" panose="02020603050405020304" pitchFamily="18" charset="0"/>
                      </a:endParaRPr>
                    </a:p>
                    <a:p>
                      <a:pPr algn="ctr">
                        <a:spcAft>
                          <a:spcPts val="800"/>
                        </a:spcAft>
                        <a:tabLst>
                          <a:tab pos="450215" algn="l"/>
                        </a:tabLst>
                      </a:pPr>
                      <a:endParaRPr lang="fr-FR" sz="1200" dirty="0">
                        <a:effectLst/>
                        <a:latin typeface="+mn-lt"/>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3085874"/>
                  </a:ext>
                </a:extLst>
              </a:tr>
            </a:tbl>
          </a:graphicData>
        </a:graphic>
      </p:graphicFrame>
    </p:spTree>
    <p:extLst>
      <p:ext uri="{BB962C8B-B14F-4D97-AF65-F5344CB8AC3E}">
        <p14:creationId xmlns:p14="http://schemas.microsoft.com/office/powerpoint/2010/main" val="255749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831F3F6-76E5-8642-ACCB-914C8F3833B2}"/>
              </a:ext>
            </a:extLst>
          </p:cNvPr>
          <p:cNvPicPr/>
          <p:nvPr/>
        </p:nvPicPr>
        <p:blipFill>
          <a:blip r:embed="rId2">
            <a:extLst>
              <a:ext uri="{28A0092B-C50C-407E-A947-70E740481C1C}">
                <a14:useLocalDpi xmlns:a14="http://schemas.microsoft.com/office/drawing/2010/main"/>
              </a:ext>
            </a:extLst>
          </a:blip>
          <a:stretch>
            <a:fillRect/>
          </a:stretch>
        </p:blipFill>
        <p:spPr>
          <a:xfrm>
            <a:off x="3016628" y="1073216"/>
            <a:ext cx="5083357" cy="4275708"/>
          </a:xfrm>
          <a:prstGeom prst="rect">
            <a:avLst/>
          </a:prstGeom>
        </p:spPr>
      </p:pic>
      <p:sp>
        <p:nvSpPr>
          <p:cNvPr id="15" name="Arc 14"/>
          <p:cNvSpPr/>
          <p:nvPr/>
        </p:nvSpPr>
        <p:spPr>
          <a:xfrm>
            <a:off x="4918720" y="599139"/>
            <a:ext cx="3426107" cy="3426107"/>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c 15"/>
          <p:cNvSpPr/>
          <p:nvPr/>
        </p:nvSpPr>
        <p:spPr>
          <a:xfrm rot="15537809">
            <a:off x="2793454" y="776226"/>
            <a:ext cx="3426107" cy="3426107"/>
          </a:xfrm>
          <a:prstGeom prst="arc">
            <a:avLst>
              <a:gd name="adj1" fmla="val 14512294"/>
              <a:gd name="adj2" fmla="val 0"/>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rot="19305351">
            <a:off x="2466363" y="768934"/>
            <a:ext cx="14413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 Systems</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8" name="TextBox 17"/>
          <p:cNvSpPr txBox="1"/>
          <p:nvPr/>
        </p:nvSpPr>
        <p:spPr>
          <a:xfrm rot="2963613">
            <a:off x="7292807" y="1011045"/>
            <a:ext cx="1883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(some) partners</a:t>
            </a:r>
            <a:endPar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19" name="Picture 18"/>
          <p:cNvPicPr>
            <a:picLocks noChangeAspect="1"/>
          </p:cNvPicPr>
          <p:nvPr/>
        </p:nvPicPr>
        <p:blipFill>
          <a:blip r:embed="rId3"/>
          <a:stretch>
            <a:fillRect/>
          </a:stretch>
        </p:blipFill>
        <p:spPr>
          <a:xfrm>
            <a:off x="8419598" y="189131"/>
            <a:ext cx="3424216" cy="581678"/>
          </a:xfrm>
          <a:prstGeom prst="rect">
            <a:avLst/>
          </a:prstGeom>
        </p:spPr>
      </p:pic>
    </p:spTree>
    <p:extLst>
      <p:ext uri="{BB962C8B-B14F-4D97-AF65-F5344CB8AC3E}">
        <p14:creationId xmlns:p14="http://schemas.microsoft.com/office/powerpoint/2010/main" val="419022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2318C4-EB47-1C47-B8BF-147774E4E873}"/>
              </a:ext>
            </a:extLst>
          </p:cNvPr>
          <p:cNvSpPr/>
          <p:nvPr/>
        </p:nvSpPr>
        <p:spPr>
          <a:xfrm>
            <a:off x="0" y="0"/>
            <a:ext cx="12192000" cy="6858000"/>
          </a:xfrm>
          <a:prstGeom prst="rect">
            <a:avLst/>
          </a:prstGeom>
          <a:gradFill>
            <a:gsLst>
              <a:gs pos="0">
                <a:srgbClr val="00B5DC"/>
              </a:gs>
              <a:gs pos="100000">
                <a:srgbClr val="005FA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Rectangle 9">
            <a:extLst>
              <a:ext uri="{FF2B5EF4-FFF2-40B4-BE49-F238E27FC236}">
                <a16:creationId xmlns:a16="http://schemas.microsoft.com/office/drawing/2014/main" id="{6D16A386-3736-E340-B414-A72A93B435ED}"/>
              </a:ext>
            </a:extLst>
          </p:cNvPr>
          <p:cNvSpPr/>
          <p:nvPr/>
        </p:nvSpPr>
        <p:spPr>
          <a:xfrm>
            <a:off x="5133987" y="1093021"/>
            <a:ext cx="6625063" cy="2554545"/>
          </a:xfrm>
          <a:prstGeom prst="rect">
            <a:avLst/>
          </a:prstGeom>
        </p:spPr>
        <p:txBody>
          <a:bodyPr wrap="square">
            <a:spAutoFit/>
          </a:bodyPr>
          <a:lstStyle/>
          <a:p>
            <a:pPr algn="r"/>
            <a:r>
              <a:rPr lang="en-US" sz="3200" dirty="0">
                <a:solidFill>
                  <a:schemeClr val="bg1"/>
                </a:solidFill>
              </a:rPr>
              <a:t>For 21 years now, we have been building a central global platform that provides free access to the world’s ocean biodiversity and biogeographic data. </a:t>
            </a:r>
          </a:p>
        </p:txBody>
      </p:sp>
      <p:grpSp>
        <p:nvGrpSpPr>
          <p:cNvPr id="17" name="Group 16">
            <a:extLst>
              <a:ext uri="{FF2B5EF4-FFF2-40B4-BE49-F238E27FC236}">
                <a16:creationId xmlns:a16="http://schemas.microsoft.com/office/drawing/2014/main" id="{F4375156-D100-4641-8717-0B95782307EF}"/>
              </a:ext>
            </a:extLst>
          </p:cNvPr>
          <p:cNvGrpSpPr/>
          <p:nvPr/>
        </p:nvGrpSpPr>
        <p:grpSpPr>
          <a:xfrm>
            <a:off x="6960096" y="5229200"/>
            <a:ext cx="7264522" cy="3351467"/>
            <a:chOff x="-1714773" y="2686335"/>
            <a:chExt cx="13609102" cy="5867753"/>
          </a:xfrm>
        </p:grpSpPr>
        <p:pic>
          <p:nvPicPr>
            <p:cNvPr id="13" name="Picture 12">
              <a:extLst>
                <a:ext uri="{FF2B5EF4-FFF2-40B4-BE49-F238E27FC236}">
                  <a16:creationId xmlns:a16="http://schemas.microsoft.com/office/drawing/2014/main" id="{8645E448-9C46-DC44-AD15-B1F7CC872A1A}"/>
                </a:ext>
              </a:extLst>
            </p:cNvPr>
            <p:cNvPicPr>
              <a:picLocks noChangeAspect="1"/>
            </p:cNvPicPr>
            <p:nvPr/>
          </p:nvPicPr>
          <p:blipFill>
            <a:blip r:embed="rId3"/>
            <a:stretch>
              <a:fillRect/>
            </a:stretch>
          </p:blipFill>
          <p:spPr>
            <a:xfrm>
              <a:off x="5465750" y="2686335"/>
              <a:ext cx="6428579" cy="3380545"/>
            </a:xfrm>
            <a:prstGeom prst="rect">
              <a:avLst/>
            </a:prstGeom>
          </p:spPr>
        </p:pic>
        <p:pic>
          <p:nvPicPr>
            <p:cNvPr id="8" name="Picture 7">
              <a:extLst>
                <a:ext uri="{FF2B5EF4-FFF2-40B4-BE49-F238E27FC236}">
                  <a16:creationId xmlns:a16="http://schemas.microsoft.com/office/drawing/2014/main" id="{298EB68B-C09B-3149-BA25-2C66DF3DC71E}"/>
                </a:ext>
              </a:extLst>
            </p:cNvPr>
            <p:cNvPicPr>
              <a:picLocks noChangeAspect="1"/>
            </p:cNvPicPr>
            <p:nvPr/>
          </p:nvPicPr>
          <p:blipFill>
            <a:blip r:embed="rId3"/>
            <a:stretch>
              <a:fillRect/>
            </a:stretch>
          </p:blipFill>
          <p:spPr>
            <a:xfrm>
              <a:off x="-1714773" y="3538269"/>
              <a:ext cx="9538281" cy="5015819"/>
            </a:xfrm>
            <a:prstGeom prst="rect">
              <a:avLst/>
            </a:prstGeom>
          </p:spPr>
        </p:pic>
      </p:grpSp>
      <p:grpSp>
        <p:nvGrpSpPr>
          <p:cNvPr id="16" name="Group 15">
            <a:extLst>
              <a:ext uri="{FF2B5EF4-FFF2-40B4-BE49-F238E27FC236}">
                <a16:creationId xmlns:a16="http://schemas.microsoft.com/office/drawing/2014/main" id="{A33F5D4F-9088-354D-AED0-B938C204A37D}"/>
              </a:ext>
            </a:extLst>
          </p:cNvPr>
          <p:cNvGrpSpPr/>
          <p:nvPr/>
        </p:nvGrpSpPr>
        <p:grpSpPr>
          <a:xfrm>
            <a:off x="4521697" y="4459690"/>
            <a:ext cx="6265954" cy="2698157"/>
            <a:chOff x="-1798855" y="2759908"/>
            <a:chExt cx="13651143" cy="5878263"/>
          </a:xfrm>
        </p:grpSpPr>
        <p:pic>
          <p:nvPicPr>
            <p:cNvPr id="14" name="Picture 13">
              <a:extLst>
                <a:ext uri="{FF2B5EF4-FFF2-40B4-BE49-F238E27FC236}">
                  <a16:creationId xmlns:a16="http://schemas.microsoft.com/office/drawing/2014/main" id="{DFA25FCC-2E62-2B41-A147-386D76715871}"/>
                </a:ext>
              </a:extLst>
            </p:cNvPr>
            <p:cNvPicPr>
              <a:picLocks noChangeAspect="1"/>
            </p:cNvPicPr>
            <p:nvPr/>
          </p:nvPicPr>
          <p:blipFill>
            <a:blip r:embed="rId3"/>
            <a:stretch>
              <a:fillRect/>
            </a:stretch>
          </p:blipFill>
          <p:spPr>
            <a:xfrm>
              <a:off x="5423709" y="2759908"/>
              <a:ext cx="6428579" cy="3380545"/>
            </a:xfrm>
            <a:prstGeom prst="rect">
              <a:avLst/>
            </a:prstGeom>
          </p:spPr>
        </p:pic>
        <p:pic>
          <p:nvPicPr>
            <p:cNvPr id="15" name="Picture 14">
              <a:extLst>
                <a:ext uri="{FF2B5EF4-FFF2-40B4-BE49-F238E27FC236}">
                  <a16:creationId xmlns:a16="http://schemas.microsoft.com/office/drawing/2014/main" id="{C004B675-1FB4-D640-B424-D14A6330421B}"/>
                </a:ext>
              </a:extLst>
            </p:cNvPr>
            <p:cNvPicPr>
              <a:picLocks noChangeAspect="1"/>
            </p:cNvPicPr>
            <p:nvPr/>
          </p:nvPicPr>
          <p:blipFill>
            <a:blip r:embed="rId3"/>
            <a:stretch>
              <a:fillRect/>
            </a:stretch>
          </p:blipFill>
          <p:spPr>
            <a:xfrm>
              <a:off x="-1798855" y="3622352"/>
              <a:ext cx="9538281" cy="5015819"/>
            </a:xfrm>
            <a:prstGeom prst="rect">
              <a:avLst/>
            </a:prstGeom>
          </p:spPr>
        </p:pic>
      </p:grpSp>
      <p:grpSp>
        <p:nvGrpSpPr>
          <p:cNvPr id="18" name="Group 17">
            <a:extLst>
              <a:ext uri="{FF2B5EF4-FFF2-40B4-BE49-F238E27FC236}">
                <a16:creationId xmlns:a16="http://schemas.microsoft.com/office/drawing/2014/main" id="{3B3D50B3-BF0A-0144-A9BE-C8421626B927}"/>
              </a:ext>
            </a:extLst>
          </p:cNvPr>
          <p:cNvGrpSpPr/>
          <p:nvPr/>
        </p:nvGrpSpPr>
        <p:grpSpPr>
          <a:xfrm>
            <a:off x="704103" y="3231309"/>
            <a:ext cx="7264522" cy="3351467"/>
            <a:chOff x="-1714773" y="2686335"/>
            <a:chExt cx="13609102" cy="5867753"/>
          </a:xfrm>
        </p:grpSpPr>
        <p:pic>
          <p:nvPicPr>
            <p:cNvPr id="19" name="Picture 18">
              <a:extLst>
                <a:ext uri="{FF2B5EF4-FFF2-40B4-BE49-F238E27FC236}">
                  <a16:creationId xmlns:a16="http://schemas.microsoft.com/office/drawing/2014/main" id="{274D3624-6172-394E-919E-0BFEF915A429}"/>
                </a:ext>
              </a:extLst>
            </p:cNvPr>
            <p:cNvPicPr>
              <a:picLocks noChangeAspect="1"/>
            </p:cNvPicPr>
            <p:nvPr/>
          </p:nvPicPr>
          <p:blipFill>
            <a:blip r:embed="rId3"/>
            <a:stretch>
              <a:fillRect/>
            </a:stretch>
          </p:blipFill>
          <p:spPr>
            <a:xfrm>
              <a:off x="5465750" y="2686335"/>
              <a:ext cx="6428579" cy="3380545"/>
            </a:xfrm>
            <a:prstGeom prst="rect">
              <a:avLst/>
            </a:prstGeom>
          </p:spPr>
        </p:pic>
        <p:pic>
          <p:nvPicPr>
            <p:cNvPr id="20" name="Picture 19">
              <a:extLst>
                <a:ext uri="{FF2B5EF4-FFF2-40B4-BE49-F238E27FC236}">
                  <a16:creationId xmlns:a16="http://schemas.microsoft.com/office/drawing/2014/main" id="{0599437D-6173-D54B-8852-87A70650DB99}"/>
                </a:ext>
              </a:extLst>
            </p:cNvPr>
            <p:cNvPicPr>
              <a:picLocks noChangeAspect="1"/>
            </p:cNvPicPr>
            <p:nvPr/>
          </p:nvPicPr>
          <p:blipFill>
            <a:blip r:embed="rId3"/>
            <a:stretch>
              <a:fillRect/>
            </a:stretch>
          </p:blipFill>
          <p:spPr>
            <a:xfrm>
              <a:off x="-1714773" y="3538269"/>
              <a:ext cx="9538281" cy="5015819"/>
            </a:xfrm>
            <a:prstGeom prst="rect">
              <a:avLst/>
            </a:prstGeom>
          </p:spPr>
        </p:pic>
      </p:grpSp>
      <p:grpSp>
        <p:nvGrpSpPr>
          <p:cNvPr id="21" name="Group 20">
            <a:extLst>
              <a:ext uri="{FF2B5EF4-FFF2-40B4-BE49-F238E27FC236}">
                <a16:creationId xmlns:a16="http://schemas.microsoft.com/office/drawing/2014/main" id="{6A7F9BBE-AC20-0246-8BBF-DA76C96E2C92}"/>
              </a:ext>
            </a:extLst>
          </p:cNvPr>
          <p:cNvGrpSpPr/>
          <p:nvPr/>
        </p:nvGrpSpPr>
        <p:grpSpPr>
          <a:xfrm>
            <a:off x="-1734296" y="2461799"/>
            <a:ext cx="6265954" cy="2698157"/>
            <a:chOff x="-1798855" y="2759908"/>
            <a:chExt cx="13651143" cy="5878263"/>
          </a:xfrm>
        </p:grpSpPr>
        <p:pic>
          <p:nvPicPr>
            <p:cNvPr id="22" name="Picture 21">
              <a:extLst>
                <a:ext uri="{FF2B5EF4-FFF2-40B4-BE49-F238E27FC236}">
                  <a16:creationId xmlns:a16="http://schemas.microsoft.com/office/drawing/2014/main" id="{203CC26F-FE19-D948-8319-1F4626AA1738}"/>
                </a:ext>
              </a:extLst>
            </p:cNvPr>
            <p:cNvPicPr>
              <a:picLocks noChangeAspect="1"/>
            </p:cNvPicPr>
            <p:nvPr/>
          </p:nvPicPr>
          <p:blipFill>
            <a:blip r:embed="rId3"/>
            <a:stretch>
              <a:fillRect/>
            </a:stretch>
          </p:blipFill>
          <p:spPr>
            <a:xfrm>
              <a:off x="5423709" y="2759908"/>
              <a:ext cx="6428579" cy="3380545"/>
            </a:xfrm>
            <a:prstGeom prst="rect">
              <a:avLst/>
            </a:prstGeom>
          </p:spPr>
        </p:pic>
        <p:pic>
          <p:nvPicPr>
            <p:cNvPr id="23" name="Picture 22">
              <a:extLst>
                <a:ext uri="{FF2B5EF4-FFF2-40B4-BE49-F238E27FC236}">
                  <a16:creationId xmlns:a16="http://schemas.microsoft.com/office/drawing/2014/main" id="{7514208C-5761-C64A-9368-E40155093498}"/>
                </a:ext>
              </a:extLst>
            </p:cNvPr>
            <p:cNvPicPr>
              <a:picLocks noChangeAspect="1"/>
            </p:cNvPicPr>
            <p:nvPr/>
          </p:nvPicPr>
          <p:blipFill>
            <a:blip r:embed="rId3"/>
            <a:stretch>
              <a:fillRect/>
            </a:stretch>
          </p:blipFill>
          <p:spPr>
            <a:xfrm>
              <a:off x="-1798855" y="3622352"/>
              <a:ext cx="9538281" cy="5015819"/>
            </a:xfrm>
            <a:prstGeom prst="rect">
              <a:avLst/>
            </a:prstGeom>
          </p:spPr>
        </p:pic>
      </p:grpSp>
      <p:pic>
        <p:nvPicPr>
          <p:cNvPr id="4" name="Picture 3" descr="Shape&#10;&#10;Description automatically generated with medium confidence">
            <a:extLst>
              <a:ext uri="{FF2B5EF4-FFF2-40B4-BE49-F238E27FC236}">
                <a16:creationId xmlns:a16="http://schemas.microsoft.com/office/drawing/2014/main" id="{01FBF352-1FFC-7C45-A079-248627029447}"/>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09296" y="94894"/>
            <a:ext cx="6081136" cy="1030701"/>
          </a:xfrm>
          <a:prstGeom prst="rect">
            <a:avLst/>
          </a:prstGeom>
        </p:spPr>
      </p:pic>
    </p:spTree>
    <p:extLst>
      <p:ext uri="{BB962C8B-B14F-4D97-AF65-F5344CB8AC3E}">
        <p14:creationId xmlns:p14="http://schemas.microsoft.com/office/powerpoint/2010/main" val="344172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2CC9B22-3C8F-40C7-B21C-7FB50976B8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1" y="-3632"/>
            <a:ext cx="12196109" cy="68608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25F1BB29-3369-EA4B-B64B-623FCABBF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75" y="138399"/>
            <a:ext cx="2691279" cy="567351"/>
          </a:xfrm>
          <a:prstGeom prst="rect">
            <a:avLst/>
          </a:prstGeom>
        </p:spPr>
      </p:pic>
      <p:sp>
        <p:nvSpPr>
          <p:cNvPr id="13" name="TextBox 12">
            <a:extLst>
              <a:ext uri="{FF2B5EF4-FFF2-40B4-BE49-F238E27FC236}">
                <a16:creationId xmlns:a16="http://schemas.microsoft.com/office/drawing/2014/main" id="{AC56E44B-11F7-727F-C432-7AA50FE6E274}"/>
              </a:ext>
            </a:extLst>
          </p:cNvPr>
          <p:cNvSpPr txBox="1"/>
          <p:nvPr/>
        </p:nvSpPr>
        <p:spPr>
          <a:xfrm>
            <a:off x="2266950" y="775825"/>
            <a:ext cx="9789084" cy="5301962"/>
          </a:xfrm>
          <a:prstGeom prst="rect">
            <a:avLst/>
          </a:prstGeom>
          <a:solidFill>
            <a:schemeClr val="bg1">
              <a:alpha val="83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Roboto"/>
            </a:endParaRPr>
          </a:p>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rPr>
              <a:t>Ocean Biodiversity Information System (OBIS) is a </a:t>
            </a:r>
            <a:r>
              <a:rPr kumimoji="0" lang="en-GB" sz="2400" b="1" i="0" u="none" strike="noStrike" cap="none" spc="0" normalizeH="0" baseline="0" dirty="0">
                <a:ln>
                  <a:noFill/>
                </a:ln>
                <a:solidFill>
                  <a:srgbClr val="000000"/>
                </a:solidFill>
                <a:effectLst/>
                <a:uFillTx/>
                <a:latin typeface="+mn-lt"/>
                <a:ea typeface="+mn-ea"/>
                <a:cs typeface="+mn-cs"/>
                <a:sym typeface="Roboto"/>
              </a:rPr>
              <a:t>data clearing-house </a:t>
            </a:r>
            <a:r>
              <a:rPr kumimoji="0" lang="en-GB" sz="2400" b="0" i="0" u="none" strike="noStrike" cap="none" spc="0" normalizeH="0" baseline="0" dirty="0">
                <a:ln>
                  <a:noFill/>
                </a:ln>
                <a:solidFill>
                  <a:srgbClr val="000000"/>
                </a:solidFill>
                <a:effectLst/>
                <a:uFillTx/>
                <a:latin typeface="+mn-lt"/>
                <a:ea typeface="+mn-ea"/>
                <a:cs typeface="+mn-cs"/>
                <a:sym typeface="Roboto"/>
              </a:rPr>
              <a:t>on marine biodiversity. OBIS connects a myriad of stakeholders at national, regional and international level and plays a role in developing standards, protocols, tools and training in managing biodiversity observation data to support research, ecosystem assessments and management.</a:t>
            </a:r>
          </a:p>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Roboto"/>
            </a:endParaRPr>
          </a:p>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rPr>
              <a:t>The volume of new biodiversity data explodes </a:t>
            </a:r>
            <a:r>
              <a:rPr kumimoji="0" lang="en-GB" sz="2400" i="0" u="none" strike="noStrike" cap="none" spc="0" normalizeH="0" baseline="0" dirty="0">
                <a:ln>
                  <a:noFill/>
                </a:ln>
                <a:solidFill>
                  <a:srgbClr val="000000"/>
                </a:solidFill>
                <a:effectLst/>
                <a:uFillTx/>
                <a:latin typeface="+mn-lt"/>
                <a:ea typeface="+mn-ea"/>
                <a:cs typeface="+mn-cs"/>
                <a:sym typeface="Roboto"/>
              </a:rPr>
              <a:t>(&gt;100 million records</a:t>
            </a:r>
            <a:r>
              <a:rPr kumimoji="0" lang="en-GB" sz="2400" b="0" i="0" u="none" strike="noStrike" cap="none" spc="0" normalizeH="0" baseline="0" dirty="0">
                <a:ln>
                  <a:noFill/>
                </a:ln>
                <a:solidFill>
                  <a:srgbClr val="000000"/>
                </a:solidFill>
                <a:effectLst/>
                <a:uFillTx/>
                <a:latin typeface="+mn-lt"/>
                <a:ea typeface="+mn-ea"/>
                <a:cs typeface="+mn-cs"/>
                <a:sym typeface="Roboto"/>
              </a:rPr>
              <a:t>)</a:t>
            </a:r>
          </a:p>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rPr>
              <a:t>New technologies (acoustics, optics, genetics) result in a ten-fold of new data published in OBIS. </a:t>
            </a:r>
          </a:p>
          <a:p>
            <a:pPr marL="0" marR="0" indent="0" algn="l" defTabSz="1300480" rtl="0" fontAlgn="auto" latinLnBrk="0" hangingPunct="0">
              <a:lnSpc>
                <a:spcPct val="100000"/>
              </a:lnSpc>
              <a:spcBef>
                <a:spcPts val="0"/>
              </a:spcBef>
              <a:spcAft>
                <a:spcPts val="0"/>
              </a:spcAft>
              <a:buClrTx/>
              <a:buSzTx/>
              <a:buFontTx/>
              <a:buNone/>
              <a:tabLst/>
            </a:pPr>
            <a:endParaRPr lang="en-GB" sz="2400" dirty="0">
              <a:solidFill>
                <a:srgbClr val="000000"/>
              </a:solidFill>
              <a:sym typeface="Roboto"/>
            </a:endParaRPr>
          </a:p>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rPr>
              <a:t>In the past 2 years OBIS published the same amount of new data compared to the previous 20 years combined.</a:t>
            </a:r>
          </a:p>
        </p:txBody>
      </p:sp>
      <p:sp>
        <p:nvSpPr>
          <p:cNvPr id="14" name="TextBox 13">
            <a:extLst>
              <a:ext uri="{FF2B5EF4-FFF2-40B4-BE49-F238E27FC236}">
                <a16:creationId xmlns:a16="http://schemas.microsoft.com/office/drawing/2014/main" id="{019735EF-52F5-37F7-4111-08625C5BDC36}"/>
              </a:ext>
            </a:extLst>
          </p:cNvPr>
          <p:cNvSpPr txBox="1"/>
          <p:nvPr/>
        </p:nvSpPr>
        <p:spPr>
          <a:xfrm>
            <a:off x="4934066" y="275177"/>
            <a:ext cx="5124450"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hlinkClick r:id="rId5"/>
              </a:rPr>
              <a:t>http://www.obis.org</a:t>
            </a:r>
            <a:r>
              <a:rPr kumimoji="0" lang="en-BE" sz="2400" b="0" i="0" u="none" strike="noStrike" cap="none" spc="0" normalizeH="0" baseline="0" dirty="0">
                <a:ln>
                  <a:noFill/>
                </a:ln>
                <a:solidFill>
                  <a:srgbClr val="000000"/>
                </a:solidFill>
                <a:effectLst/>
                <a:uFillTx/>
                <a:latin typeface="+mn-lt"/>
                <a:ea typeface="+mn-ea"/>
                <a:cs typeface="+mn-cs"/>
                <a:sym typeface="Roboto"/>
              </a:rPr>
              <a:t> </a:t>
            </a:r>
          </a:p>
        </p:txBody>
      </p:sp>
    </p:spTree>
    <p:extLst>
      <p:ext uri="{BB962C8B-B14F-4D97-AF65-F5344CB8AC3E}">
        <p14:creationId xmlns:p14="http://schemas.microsoft.com/office/powerpoint/2010/main" val="2403107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2CC9B22-3C8F-40C7-B21C-7FB50976B8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1" y="-3632"/>
            <a:ext cx="12196109" cy="68608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25F1BB29-3369-EA4B-B64B-623FCABBF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75" y="138399"/>
            <a:ext cx="2691279" cy="567351"/>
          </a:xfrm>
          <a:prstGeom prst="rect">
            <a:avLst/>
          </a:prstGeom>
        </p:spPr>
      </p:pic>
      <p:sp>
        <p:nvSpPr>
          <p:cNvPr id="14" name="TextBox 13">
            <a:extLst>
              <a:ext uri="{FF2B5EF4-FFF2-40B4-BE49-F238E27FC236}">
                <a16:creationId xmlns:a16="http://schemas.microsoft.com/office/drawing/2014/main" id="{019735EF-52F5-37F7-4111-08625C5BDC36}"/>
              </a:ext>
            </a:extLst>
          </p:cNvPr>
          <p:cNvSpPr txBox="1"/>
          <p:nvPr/>
        </p:nvSpPr>
        <p:spPr>
          <a:xfrm>
            <a:off x="3005875" y="793159"/>
            <a:ext cx="5124450"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hlinkClick r:id="rId5"/>
              </a:rPr>
              <a:t>http://www.obis.org</a:t>
            </a:r>
            <a:r>
              <a:rPr kumimoji="0" lang="en-BE" sz="2400" b="0" i="0" u="none" strike="noStrike" cap="none" spc="0" normalizeH="0" baseline="0" dirty="0">
                <a:ln>
                  <a:noFill/>
                </a:ln>
                <a:solidFill>
                  <a:srgbClr val="000000"/>
                </a:solidFill>
                <a:effectLst/>
                <a:uFillTx/>
                <a:latin typeface="+mn-lt"/>
                <a:ea typeface="+mn-ea"/>
                <a:cs typeface="+mn-cs"/>
                <a:sym typeface="Roboto"/>
              </a:rPr>
              <a:t> </a:t>
            </a:r>
          </a:p>
        </p:txBody>
      </p:sp>
      <p:pic>
        <p:nvPicPr>
          <p:cNvPr id="3" name="Picture 2">
            <a:extLst>
              <a:ext uri="{FF2B5EF4-FFF2-40B4-BE49-F238E27FC236}">
                <a16:creationId xmlns:a16="http://schemas.microsoft.com/office/drawing/2014/main" id="{4C995A6C-DF8B-EF21-7D78-4D7FF5D369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5481" y="855333"/>
            <a:ext cx="4191522" cy="2787362"/>
          </a:xfrm>
          <a:prstGeom prst="rect">
            <a:avLst/>
          </a:prstGeom>
        </p:spPr>
      </p:pic>
      <p:pic>
        <p:nvPicPr>
          <p:cNvPr id="4" name="Picture 3">
            <a:extLst>
              <a:ext uri="{FF2B5EF4-FFF2-40B4-BE49-F238E27FC236}">
                <a16:creationId xmlns:a16="http://schemas.microsoft.com/office/drawing/2014/main" id="{186D1065-528F-46C9-287B-4D87F33E7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5481" y="4070638"/>
            <a:ext cx="4191521" cy="2787362"/>
          </a:xfrm>
          <a:prstGeom prst="rect">
            <a:avLst/>
          </a:prstGeom>
        </p:spPr>
      </p:pic>
      <p:sp>
        <p:nvSpPr>
          <p:cNvPr id="5" name="TextBox 4">
            <a:extLst>
              <a:ext uri="{FF2B5EF4-FFF2-40B4-BE49-F238E27FC236}">
                <a16:creationId xmlns:a16="http://schemas.microsoft.com/office/drawing/2014/main" id="{27494A75-260B-BDB5-5312-4D5E27BC564A}"/>
              </a:ext>
            </a:extLst>
          </p:cNvPr>
          <p:cNvSpPr txBox="1"/>
          <p:nvPr/>
        </p:nvSpPr>
        <p:spPr>
          <a:xfrm>
            <a:off x="7321194" y="438909"/>
            <a:ext cx="4191520" cy="400110"/>
          </a:xfrm>
          <a:prstGeom prst="rect">
            <a:avLst/>
          </a:prstGeom>
          <a:noFill/>
        </p:spPr>
        <p:txBody>
          <a:bodyPr wrap="square" rtlCol="0">
            <a:spAutoFit/>
          </a:bodyPr>
          <a:lstStyle/>
          <a:p>
            <a:pPr algn="ctr"/>
            <a:r>
              <a:rPr lang="en-US" sz="2000" dirty="0">
                <a:solidFill>
                  <a:srgbClr val="FF0000"/>
                </a:solidFill>
              </a:rPr>
              <a:t>Extinction intensity in tropical areas</a:t>
            </a:r>
          </a:p>
        </p:txBody>
      </p:sp>
      <p:sp>
        <p:nvSpPr>
          <p:cNvPr id="6" name="TextBox 5">
            <a:extLst>
              <a:ext uri="{FF2B5EF4-FFF2-40B4-BE49-F238E27FC236}">
                <a16:creationId xmlns:a16="http://schemas.microsoft.com/office/drawing/2014/main" id="{F6D2C6E0-E835-4354-A0FB-5BCA5462C46D}"/>
              </a:ext>
            </a:extLst>
          </p:cNvPr>
          <p:cNvSpPr txBox="1"/>
          <p:nvPr/>
        </p:nvSpPr>
        <p:spPr>
          <a:xfrm>
            <a:off x="7519916" y="3642695"/>
            <a:ext cx="4413106" cy="400110"/>
          </a:xfrm>
          <a:prstGeom prst="rect">
            <a:avLst/>
          </a:prstGeom>
          <a:solidFill>
            <a:srgbClr val="FFFFFF"/>
          </a:solidFill>
        </p:spPr>
        <p:txBody>
          <a:bodyPr wrap="square" rtlCol="0">
            <a:spAutoFit/>
          </a:bodyPr>
          <a:lstStyle/>
          <a:p>
            <a:pPr algn="ctr"/>
            <a:r>
              <a:rPr lang="en-US" sz="2000" dirty="0">
                <a:solidFill>
                  <a:srgbClr val="FF0000"/>
                </a:solidFill>
              </a:rPr>
              <a:t>Invasion intensity in polar regions</a:t>
            </a:r>
          </a:p>
        </p:txBody>
      </p:sp>
      <p:cxnSp>
        <p:nvCxnSpPr>
          <p:cNvPr id="7" name="Elbow Connector 6">
            <a:extLst>
              <a:ext uri="{FF2B5EF4-FFF2-40B4-BE49-F238E27FC236}">
                <a16:creationId xmlns:a16="http://schemas.microsoft.com/office/drawing/2014/main" id="{DB232F08-5067-6499-D98B-C60A1B92F6BB}"/>
              </a:ext>
            </a:extLst>
          </p:cNvPr>
          <p:cNvCxnSpPr>
            <a:cxnSpLocks/>
            <a:stCxn id="5" idx="1"/>
            <a:endCxn id="3" idx="1"/>
          </p:cNvCxnSpPr>
          <p:nvPr/>
        </p:nvCxnSpPr>
        <p:spPr>
          <a:xfrm rot="10800000" flipV="1">
            <a:off x="7225482" y="638964"/>
            <a:ext cx="95713" cy="1610050"/>
          </a:xfrm>
          <a:prstGeom prst="bentConnector3">
            <a:avLst>
              <a:gd name="adj1" fmla="val 33883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40E9DB78-CA1A-2761-E778-FB746CA00E79}"/>
              </a:ext>
            </a:extLst>
          </p:cNvPr>
          <p:cNvCxnSpPr>
            <a:cxnSpLocks/>
            <a:stCxn id="6" idx="1"/>
            <a:endCxn id="4" idx="1"/>
          </p:cNvCxnSpPr>
          <p:nvPr/>
        </p:nvCxnSpPr>
        <p:spPr>
          <a:xfrm rot="10800000" flipV="1">
            <a:off x="7225482" y="3842749"/>
            <a:ext cx="294435" cy="1621569"/>
          </a:xfrm>
          <a:prstGeom prst="bentConnector3">
            <a:avLst>
              <a:gd name="adj1" fmla="val 17764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560470-489D-54C3-C27D-F135E6C6CA40}"/>
              </a:ext>
            </a:extLst>
          </p:cNvPr>
          <p:cNvSpPr txBox="1"/>
          <p:nvPr/>
        </p:nvSpPr>
        <p:spPr>
          <a:xfrm>
            <a:off x="613462" y="2249014"/>
            <a:ext cx="6096000" cy="2893100"/>
          </a:xfrm>
          <a:prstGeom prst="rect">
            <a:avLst/>
          </a:prstGeom>
          <a:solidFill>
            <a:srgbClr val="FFFFFF"/>
          </a:solidFill>
        </p:spPr>
        <p:txBody>
          <a:bodyPr wrap="square">
            <a:spAutoFit/>
          </a:bodyPr>
          <a:lstStyle/>
          <a:p>
            <a:r>
              <a:rPr lang="en-BE" sz="2400" dirty="0"/>
              <a:t>These maps, based on OBIS data for over 800 fish and invertebrate species, show the </a:t>
            </a:r>
            <a:r>
              <a:rPr lang="en-BE" sz="2800" b="1" dirty="0"/>
              <a:t>calculated extinction and invasion intensity </a:t>
            </a:r>
            <a:r>
              <a:rPr lang="en-BE" sz="2400" dirty="0"/>
              <a:t>between 2000 and 2050 under RCP 8.5 climate change scenarios</a:t>
            </a:r>
            <a:r>
              <a:rPr lang="en-BE" dirty="0"/>
              <a:t>.</a:t>
            </a:r>
          </a:p>
          <a:p>
            <a:endParaRPr lang="en-BE" dirty="0"/>
          </a:p>
          <a:p>
            <a:r>
              <a:rPr kumimoji="0" lang="en-GB" sz="1800" cap="none" spc="0" normalizeH="0" baseline="0" dirty="0">
                <a:ln>
                  <a:noFill/>
                </a:ln>
                <a:solidFill>
                  <a:srgbClr val="000000"/>
                </a:solidFill>
                <a:uFillTx/>
                <a:latin typeface="Source Sans Pro" panose="020B0503030403020204" pitchFamily="34" charset="0"/>
                <a:ea typeface="+mn-ea"/>
                <a:cs typeface="+mn-cs"/>
                <a:sym typeface="Roboto"/>
              </a:rPr>
              <a:t>RCP: </a:t>
            </a:r>
            <a:r>
              <a:rPr lang="en-GB" sz="1800" b="0" i="0" u="none" strike="noStrike" dirty="0">
                <a:solidFill>
                  <a:srgbClr val="525352"/>
                </a:solidFill>
                <a:effectLst/>
                <a:latin typeface="karmina-sans"/>
              </a:rPr>
              <a:t>Representative Concentration Pathways</a:t>
            </a:r>
            <a:endParaRPr kumimoji="0" lang="en-BE" sz="1800" b="0" i="0" u="none" strike="noStrike" cap="none" spc="0" normalizeH="0" baseline="0" dirty="0">
              <a:ln>
                <a:noFill/>
              </a:ln>
              <a:solidFill>
                <a:srgbClr val="000000"/>
              </a:solidFill>
              <a:effectLst/>
              <a:uFillTx/>
              <a:latin typeface="+mn-lt"/>
              <a:ea typeface="+mn-ea"/>
              <a:cs typeface="+mn-cs"/>
              <a:sym typeface="Roboto"/>
            </a:endParaRPr>
          </a:p>
          <a:p>
            <a:endParaRPr lang="en-BE" dirty="0"/>
          </a:p>
        </p:txBody>
      </p:sp>
    </p:spTree>
    <p:extLst>
      <p:ext uri="{BB962C8B-B14F-4D97-AF65-F5344CB8AC3E}">
        <p14:creationId xmlns:p14="http://schemas.microsoft.com/office/powerpoint/2010/main" val="256830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ABB3B0D0-74CA-004C-B8D5-204F77D9B4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537" y="295508"/>
            <a:ext cx="5044804" cy="1569867"/>
          </a:xfrm>
          <a:prstGeom prst="rect">
            <a:avLst/>
          </a:prstGeom>
        </p:spPr>
      </p:pic>
      <p:sp>
        <p:nvSpPr>
          <p:cNvPr id="4" name="TextBox 3">
            <a:extLst>
              <a:ext uri="{FF2B5EF4-FFF2-40B4-BE49-F238E27FC236}">
                <a16:creationId xmlns:a16="http://schemas.microsoft.com/office/drawing/2014/main" id="{88871C17-7EF6-F84B-A3A6-2C1C483D0213}"/>
              </a:ext>
            </a:extLst>
          </p:cNvPr>
          <p:cNvSpPr txBox="1"/>
          <p:nvPr/>
        </p:nvSpPr>
        <p:spPr>
          <a:xfrm>
            <a:off x="597408" y="1950720"/>
            <a:ext cx="10704576" cy="45325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000" dirty="0">
                <a:solidFill>
                  <a:srgbClr val="000000"/>
                </a:solidFill>
                <a:sym typeface="Roboto"/>
              </a:rPr>
              <a:t>PacMAN is a 3-year project funded by the Flanders Unesco Science Trust Fund (FUST)</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000" dirty="0">
                <a:solidFill>
                  <a:srgbClr val="000000"/>
                </a:solidFill>
                <a:sym typeface="Roboto"/>
              </a:rPr>
              <a:t>Address the threat of invasive marine species for small island developing states (SIDS), with the initial location at Suva port in Fiji:</a:t>
            </a:r>
          </a:p>
          <a:p>
            <a:pPr marR="0" algn="l" defTabSz="1300480" rtl="0" fontAlgn="auto" latinLnBrk="0" hangingPunct="0">
              <a:lnSpc>
                <a:spcPct val="100000"/>
              </a:lnSpc>
              <a:spcBef>
                <a:spcPts val="0"/>
              </a:spcBef>
              <a:spcAft>
                <a:spcPts val="0"/>
              </a:spcAft>
              <a:buClrTx/>
              <a:buSzTx/>
              <a:tabLst/>
            </a:pPr>
            <a:endParaRPr lang="en-BE" sz="2000" dirty="0">
              <a:solidFill>
                <a:srgbClr val="000000"/>
              </a:solidFill>
              <a:sym typeface="Roboto"/>
            </a:endParaRPr>
          </a:p>
          <a:p>
            <a:pPr marL="800100" lvl="1" indent="-342900" defTabSz="1300480" hangingPunct="0">
              <a:buFont typeface="Arial" panose="020B0604020202020204" pitchFamily="34" charset="0"/>
              <a:buChar char="•"/>
            </a:pPr>
            <a:r>
              <a:rPr kumimoji="0" lang="en-BE" b="0" i="0" u="none" strike="noStrike" cap="none" spc="0" normalizeH="0" baseline="0" dirty="0">
                <a:ln>
                  <a:noFill/>
                </a:ln>
                <a:solidFill>
                  <a:srgbClr val="000000"/>
                </a:solidFill>
                <a:effectLst/>
                <a:uFillTx/>
                <a:latin typeface="+mn-lt"/>
                <a:ea typeface="+mn-ea"/>
                <a:cs typeface="+mn-cs"/>
                <a:sym typeface="Roboto"/>
              </a:rPr>
              <a:t>The project will measure baseline biodiversity and detect marine invasive species through the use of </a:t>
            </a:r>
            <a:r>
              <a:rPr kumimoji="0" lang="en-BE" b="1" i="0" u="none" strike="noStrike" cap="none" spc="0" normalizeH="0" baseline="0" dirty="0">
                <a:ln>
                  <a:noFill/>
                </a:ln>
                <a:solidFill>
                  <a:srgbClr val="000000"/>
                </a:solidFill>
                <a:effectLst/>
                <a:uFillTx/>
                <a:latin typeface="+mn-lt"/>
                <a:ea typeface="+mn-ea"/>
                <a:cs typeface="+mn-cs"/>
                <a:sym typeface="Roboto"/>
              </a:rPr>
              <a:t>environmental DNA sampling</a:t>
            </a:r>
            <a:r>
              <a:rPr kumimoji="0" lang="en-BE" b="0" i="0" u="none" strike="noStrike" cap="none" spc="0" normalizeH="0" baseline="0" dirty="0">
                <a:ln>
                  <a:noFill/>
                </a:ln>
                <a:solidFill>
                  <a:srgbClr val="000000"/>
                </a:solidFill>
                <a:effectLst/>
                <a:uFillTx/>
                <a:latin typeface="+mn-lt"/>
                <a:ea typeface="+mn-ea"/>
                <a:cs typeface="+mn-cs"/>
                <a:sym typeface="Roboto"/>
              </a:rPr>
              <a:t>, metabarcoding and quantitative PCR. </a:t>
            </a:r>
          </a:p>
          <a:p>
            <a:pPr marL="800100" lvl="1" indent="-342900" defTabSz="1300480" hangingPunct="0">
              <a:buFont typeface="Arial" panose="020B0604020202020204" pitchFamily="34" charset="0"/>
              <a:buChar char="•"/>
            </a:pPr>
            <a:r>
              <a:rPr lang="en-BE" dirty="0">
                <a:solidFill>
                  <a:srgbClr val="000000"/>
                </a:solidFill>
                <a:sym typeface="Roboto"/>
              </a:rPr>
              <a:t>Strong </a:t>
            </a:r>
            <a:r>
              <a:rPr lang="en-BE" b="1" dirty="0">
                <a:solidFill>
                  <a:srgbClr val="000000"/>
                </a:solidFill>
                <a:sym typeface="Roboto"/>
              </a:rPr>
              <a:t>local stakeholder involvement </a:t>
            </a:r>
            <a:r>
              <a:rPr lang="en-BE" dirty="0">
                <a:solidFill>
                  <a:srgbClr val="000000"/>
                </a:solidFill>
                <a:sym typeface="Roboto"/>
              </a:rPr>
              <a:t>to understand the needs of the community, the current state, and to ensure ownership of the project results</a:t>
            </a:r>
          </a:p>
          <a:p>
            <a:pPr marL="800100" lvl="1" indent="-342900" defTabSz="1300480" hangingPunct="0">
              <a:buFont typeface="Arial" panose="020B0604020202020204" pitchFamily="34" charset="0"/>
              <a:buChar char="•"/>
            </a:pPr>
            <a:r>
              <a:rPr lang="en-BE" b="1" dirty="0">
                <a:solidFill>
                  <a:srgbClr val="000000"/>
                </a:solidFill>
                <a:sym typeface="Roboto"/>
              </a:rPr>
              <a:t>Training</a:t>
            </a:r>
            <a:r>
              <a:rPr lang="en-BE" dirty="0">
                <a:solidFill>
                  <a:srgbClr val="000000"/>
                </a:solidFill>
                <a:sym typeface="Roboto"/>
              </a:rPr>
              <a:t> </a:t>
            </a:r>
            <a:r>
              <a:rPr lang="en-BE" b="1" dirty="0">
                <a:solidFill>
                  <a:srgbClr val="000000"/>
                </a:solidFill>
                <a:sym typeface="Roboto"/>
              </a:rPr>
              <a:t>program </a:t>
            </a:r>
            <a:r>
              <a:rPr lang="en-BE" dirty="0">
                <a:solidFill>
                  <a:srgbClr val="000000"/>
                </a:solidFill>
                <a:sym typeface="Roboto"/>
              </a:rPr>
              <a:t>for local scientists and environmental managers on project protocols through the OceanTeacher Glo</a:t>
            </a:r>
            <a:r>
              <a:rPr lang="en-GB" dirty="0" err="1">
                <a:solidFill>
                  <a:srgbClr val="000000"/>
                </a:solidFill>
                <a:sym typeface="Roboto"/>
              </a:rPr>
              <a:t>ba</a:t>
            </a:r>
            <a:r>
              <a:rPr lang="en-BE" dirty="0">
                <a:solidFill>
                  <a:srgbClr val="000000"/>
                </a:solidFill>
                <a:sym typeface="Roboto"/>
              </a:rPr>
              <a:t>l Academy (OTGA) – in collaboration with RTC SPC.</a:t>
            </a:r>
          </a:p>
          <a:p>
            <a:pPr marL="800100" lvl="1" indent="-342900" defTabSz="1300480" hangingPunct="0">
              <a:buFont typeface="Arial" panose="020B0604020202020204" pitchFamily="34" charset="0"/>
              <a:buChar char="•"/>
            </a:pPr>
            <a:r>
              <a:rPr lang="en-BE" b="1" dirty="0">
                <a:solidFill>
                  <a:srgbClr val="000000"/>
                </a:solidFill>
                <a:sym typeface="Roboto"/>
              </a:rPr>
              <a:t>Sustainable data management </a:t>
            </a:r>
            <a:r>
              <a:rPr lang="en-BE" dirty="0">
                <a:solidFill>
                  <a:srgbClr val="000000"/>
                </a:solidFill>
                <a:sym typeface="Roboto"/>
              </a:rPr>
              <a:t>and sharing data processing pipelines through the Ocean Biodiversity information system (OBIS)</a:t>
            </a:r>
          </a:p>
          <a:p>
            <a:pPr marL="800100" lvl="1" indent="-342900" defTabSz="1300480" hangingPunct="0">
              <a:buFont typeface="Arial" panose="020B0604020202020204" pitchFamily="34" charset="0"/>
              <a:buChar char="•"/>
            </a:pPr>
            <a:r>
              <a:rPr lang="en-BE" dirty="0">
                <a:solidFill>
                  <a:srgbClr val="000000"/>
                </a:solidFill>
                <a:sym typeface="Roboto"/>
              </a:rPr>
              <a:t>Developing a </a:t>
            </a:r>
            <a:r>
              <a:rPr lang="en-BE" b="1" dirty="0">
                <a:solidFill>
                  <a:srgbClr val="000000"/>
                </a:solidFill>
                <a:sym typeface="Roboto"/>
              </a:rPr>
              <a:t>decision support tool </a:t>
            </a:r>
            <a:r>
              <a:rPr lang="en-BE" dirty="0">
                <a:solidFill>
                  <a:srgbClr val="000000"/>
                </a:solidFill>
                <a:sym typeface="Roboto"/>
              </a:rPr>
              <a:t>to provide early warnings of invasive species presence</a:t>
            </a:r>
          </a:p>
          <a:p>
            <a:pPr marL="800100" lvl="1" indent="-342900" defTabSz="1300480" hangingPunct="0">
              <a:buFont typeface="Arial" panose="020B0604020202020204" pitchFamily="34" charset="0"/>
              <a:buChar char="•"/>
            </a:pPr>
            <a:endParaRPr lang="en-BE" sz="2000" dirty="0">
              <a:solidFill>
                <a:srgbClr val="000000"/>
              </a:solidFill>
              <a:sym typeface="Roboto"/>
            </a:endParaRPr>
          </a:p>
          <a:p>
            <a:pPr marL="800100" lvl="1" indent="-342900" defTabSz="1300480" hangingPunct="0">
              <a:buFont typeface="Arial" panose="020B0604020202020204" pitchFamily="34" charset="0"/>
              <a:buChar char="•"/>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
        <p:nvSpPr>
          <p:cNvPr id="2" name="TextBox 1">
            <a:extLst>
              <a:ext uri="{FF2B5EF4-FFF2-40B4-BE49-F238E27FC236}">
                <a16:creationId xmlns:a16="http://schemas.microsoft.com/office/drawing/2014/main" id="{E40129CE-D64E-5E45-8996-8E91E9035F9A}"/>
              </a:ext>
            </a:extLst>
          </p:cNvPr>
          <p:cNvSpPr txBox="1"/>
          <p:nvPr/>
        </p:nvSpPr>
        <p:spPr>
          <a:xfrm>
            <a:off x="6495393" y="645451"/>
            <a:ext cx="3594538" cy="962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r" defTabSz="1300480" rtl="0" fontAlgn="auto" latinLnBrk="0" hangingPunct="0">
              <a:lnSpc>
                <a:spcPct val="100000"/>
              </a:lnSpc>
              <a:spcBef>
                <a:spcPts val="0"/>
              </a:spcBef>
              <a:spcAft>
                <a:spcPts val="0"/>
              </a:spcAft>
              <a:buClrTx/>
              <a:buSzTx/>
              <a:buFontTx/>
              <a:buNone/>
              <a:tabLst/>
            </a:pPr>
            <a:r>
              <a:rPr kumimoji="0" lang="en-GB" b="0" i="0" u="none" strike="noStrike" cap="none" spc="300" normalizeH="0" baseline="0" dirty="0">
                <a:ln>
                  <a:noFill/>
                </a:ln>
                <a:solidFill>
                  <a:srgbClr val="000000"/>
                </a:solidFill>
                <a:effectLst/>
                <a:uFillTx/>
                <a:latin typeface="+mn-lt"/>
                <a:ea typeface="+mn-ea"/>
                <a:cs typeface="+mn-cs"/>
                <a:sym typeface="Roboto"/>
              </a:rPr>
              <a:t>OBIS in</a:t>
            </a:r>
            <a:r>
              <a:rPr kumimoji="0" lang="en-BE" b="0" i="0" u="none" strike="noStrike" cap="none" spc="300" normalizeH="0" baseline="0" dirty="0">
                <a:ln>
                  <a:noFill/>
                </a:ln>
                <a:solidFill>
                  <a:srgbClr val="000000"/>
                </a:solidFill>
                <a:effectLst/>
                <a:uFillTx/>
                <a:latin typeface="+mn-lt"/>
                <a:ea typeface="+mn-ea"/>
                <a:cs typeface="+mn-cs"/>
                <a:sym typeface="Roboto"/>
              </a:rPr>
              <a:t> partnership with the University of the South Pacific</a:t>
            </a:r>
          </a:p>
        </p:txBody>
      </p:sp>
    </p:spTree>
    <p:extLst>
      <p:ext uri="{BB962C8B-B14F-4D97-AF65-F5344CB8AC3E}">
        <p14:creationId xmlns:p14="http://schemas.microsoft.com/office/powerpoint/2010/main" val="404007674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7276542" cy="1331645"/>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2400" b="1" dirty="0">
                <a:solidFill>
                  <a:srgbClr val="002060"/>
                </a:solidFill>
                <a:latin typeface="Arial" panose="020B0604020202020204" pitchFamily="34" charset="0"/>
                <a:cs typeface="Arial" panose="020B0604020202020204" pitchFamily="34" charset="0"/>
                <a:sym typeface="Roboto"/>
              </a:rPr>
              <a:t>eDNA Expeditions in Marine World Heritage sites</a:t>
            </a:r>
          </a:p>
          <a:p>
            <a:r>
              <a:rPr lang="en-GB" b="1" dirty="0">
                <a:solidFill>
                  <a:srgbClr val="41B7C8"/>
                </a:solidFill>
                <a:latin typeface="Arial" panose="020B0604020202020204" pitchFamily="34" charset="0"/>
                <a:cs typeface="Arial" panose="020B0604020202020204" pitchFamily="34" charset="0"/>
              </a:rPr>
              <a:t>Engaging citizen-scientists in revealing the richness and </a:t>
            </a:r>
          </a:p>
          <a:p>
            <a:r>
              <a:rPr lang="en-GB" b="1" dirty="0">
                <a:solidFill>
                  <a:srgbClr val="41B7C8"/>
                </a:solidFill>
                <a:latin typeface="Arial" panose="020B0604020202020204" pitchFamily="34" charset="0"/>
                <a:cs typeface="Arial" panose="020B0604020202020204" pitchFamily="34" charset="0"/>
              </a:rPr>
              <a:t>vulnerability of biodiversity for the conservation of UNESCO </a:t>
            </a:r>
          </a:p>
          <a:p>
            <a:r>
              <a:rPr lang="en-GB" b="1" dirty="0">
                <a:solidFill>
                  <a:srgbClr val="41B7C8"/>
                </a:solidFill>
                <a:latin typeface="Arial" panose="020B0604020202020204" pitchFamily="34" charset="0"/>
                <a:cs typeface="Arial" panose="020B0604020202020204" pitchFamily="34" charset="0"/>
              </a:rPr>
              <a:t>sites in a changing climate</a:t>
            </a:r>
          </a:p>
        </p:txBody>
      </p:sp>
      <p:sp>
        <p:nvSpPr>
          <p:cNvPr id="4" name="TextBox 3">
            <a:extLst>
              <a:ext uri="{FF2B5EF4-FFF2-40B4-BE49-F238E27FC236}">
                <a16:creationId xmlns:a16="http://schemas.microsoft.com/office/drawing/2014/main" id="{C3572096-BBBF-B949-A2B3-054CE085C450}"/>
              </a:ext>
            </a:extLst>
          </p:cNvPr>
          <p:cNvSpPr txBox="1"/>
          <p:nvPr/>
        </p:nvSpPr>
        <p:spPr>
          <a:xfrm>
            <a:off x="496985" y="1533378"/>
            <a:ext cx="10704576" cy="47479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000" b="1" dirty="0">
                <a:solidFill>
                  <a:srgbClr val="000000"/>
                </a:solidFill>
                <a:sym typeface="Roboto"/>
              </a:rPr>
              <a:t>eDNA expeditions </a:t>
            </a:r>
            <a:r>
              <a:rPr lang="en-BE" sz="2000" dirty="0">
                <a:solidFill>
                  <a:srgbClr val="000000"/>
                </a:solidFill>
                <a:sym typeface="Roboto"/>
              </a:rPr>
              <a:t>is a 2-year joint project between the Ocean Biodiversity Information System (OBIS) and the Marine Programme of the World Heritage Centre, funded by the Flanders Unesco Science Trust Fund (FUST) and Flanders General Trust Fund (FUT). </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BE" sz="2000" dirty="0">
                <a:solidFill>
                  <a:srgbClr val="000000"/>
                </a:solidFill>
                <a:sym typeface="Roboto"/>
              </a:rPr>
              <a:t>A </a:t>
            </a:r>
            <a:r>
              <a:rPr lang="en-BE" sz="2000" b="1" dirty="0">
                <a:solidFill>
                  <a:srgbClr val="000000"/>
                </a:solidFill>
                <a:sym typeface="Roboto"/>
              </a:rPr>
              <a:t>citizen science project </a:t>
            </a:r>
            <a:r>
              <a:rPr lang="en-BE" sz="2000" dirty="0">
                <a:solidFill>
                  <a:srgbClr val="000000"/>
                </a:solidFill>
                <a:sym typeface="Roboto"/>
              </a:rPr>
              <a:t>aimed at creating baseline information on the diversity of marine fish and endangered species at flagship marine protected sites:</a:t>
            </a:r>
          </a:p>
          <a:p>
            <a:pPr marL="800100" lvl="1" indent="-342900" defTabSz="1300480" hangingPunct="0">
              <a:buFont typeface="Arial" panose="020B0604020202020204" pitchFamily="34" charset="0"/>
              <a:buChar char="•"/>
            </a:pPr>
            <a:r>
              <a:rPr lang="en-BE" sz="2000" dirty="0">
                <a:solidFill>
                  <a:srgbClr val="000000"/>
                </a:solidFill>
                <a:sym typeface="Roboto"/>
              </a:rPr>
              <a:t>Citizens, led by the local site managers, will collect </a:t>
            </a:r>
            <a:r>
              <a:rPr lang="en-BE" sz="2000" b="1" dirty="0">
                <a:solidFill>
                  <a:srgbClr val="000000"/>
                </a:solidFill>
                <a:sym typeface="Roboto"/>
              </a:rPr>
              <a:t>environmental DNA </a:t>
            </a:r>
            <a:r>
              <a:rPr lang="en-BE" sz="2000" dirty="0">
                <a:solidFill>
                  <a:srgbClr val="000000"/>
                </a:solidFill>
                <a:sym typeface="Roboto"/>
              </a:rPr>
              <a:t>samples of the protected area </a:t>
            </a:r>
          </a:p>
          <a:p>
            <a:pPr marL="800100" lvl="1" indent="-342900" defTabSz="1300480" hangingPunct="0">
              <a:buFont typeface="Arial" panose="020B0604020202020204" pitchFamily="34" charset="0"/>
              <a:buChar char="•"/>
            </a:pPr>
            <a:r>
              <a:rPr lang="en-BE" sz="2000" dirty="0">
                <a:solidFill>
                  <a:srgbClr val="000000"/>
                </a:solidFill>
                <a:sym typeface="Roboto"/>
              </a:rPr>
              <a:t>Samples will be sent to a central laboratory for processing and sequencing</a:t>
            </a:r>
          </a:p>
          <a:p>
            <a:pPr marL="800100" lvl="1" indent="-342900" defTabSz="1300480" hangingPunct="0">
              <a:buFont typeface="Arial" panose="020B0604020202020204" pitchFamily="34" charset="0"/>
              <a:buChar char="•"/>
            </a:pPr>
            <a:r>
              <a:rPr lang="en-BE" sz="2000" b="1" dirty="0">
                <a:solidFill>
                  <a:srgbClr val="000000"/>
                </a:solidFill>
                <a:sym typeface="Roboto"/>
              </a:rPr>
              <a:t>The data collected will be made available </a:t>
            </a:r>
            <a:r>
              <a:rPr lang="en-BE" sz="2000" dirty="0">
                <a:solidFill>
                  <a:srgbClr val="000000"/>
                </a:solidFill>
                <a:sym typeface="Roboto"/>
              </a:rPr>
              <a:t>through OBIS and a dedicated web portal for the project</a:t>
            </a:r>
          </a:p>
          <a:p>
            <a:pPr marL="800100" lvl="1" indent="-342900" defTabSz="1300480" hangingPunct="0">
              <a:buFont typeface="Arial" panose="020B0604020202020204" pitchFamily="34" charset="0"/>
              <a:buChar char="•"/>
            </a:pPr>
            <a:r>
              <a:rPr lang="en-BE" sz="2000" dirty="0">
                <a:solidFill>
                  <a:srgbClr val="000000"/>
                </a:solidFill>
                <a:sym typeface="Roboto"/>
              </a:rPr>
              <a:t>Strengthening the network with the site managers across the globe as well as the international eDNA scientific community</a:t>
            </a:r>
          </a:p>
          <a:p>
            <a:pPr marL="800100" lvl="1" indent="-342900" defTabSz="1300480" hangingPunct="0">
              <a:buFont typeface="Arial" panose="020B0604020202020204" pitchFamily="34" charset="0"/>
              <a:buChar char="•"/>
            </a:pPr>
            <a:r>
              <a:rPr lang="en-BE" sz="2000" b="1" dirty="0">
                <a:solidFill>
                  <a:srgbClr val="000000"/>
                </a:solidFill>
                <a:sym typeface="Roboto"/>
              </a:rPr>
              <a:t>Strong communication </a:t>
            </a:r>
            <a:r>
              <a:rPr lang="en-BE" sz="2000" dirty="0">
                <a:solidFill>
                  <a:srgbClr val="000000"/>
                </a:solidFill>
                <a:sym typeface="Roboto"/>
              </a:rPr>
              <a:t>of the scientific results of the project, to inspire the next generation of ocean scientists, and show the importance of marine protected areas as refugia for ocean life.</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54998468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gdc82c4f9ce_0_128" descr="Logo&#10;&#10;Description automatically generated">
            <a:extLst>
              <a:ext uri="{FF2B5EF4-FFF2-40B4-BE49-F238E27FC236}">
                <a16:creationId xmlns:a16="http://schemas.microsoft.com/office/drawing/2014/main" id="{6F571DDF-D40E-4D7F-A6C9-7D00D9E7BAD4}"/>
              </a:ext>
            </a:extLst>
          </p:cNvPr>
          <p:cNvPicPr preferRelativeResize="0"/>
          <p:nvPr/>
        </p:nvPicPr>
        <p:blipFill rotWithShape="1">
          <a:blip r:embed="rId2">
            <a:alphaModFix/>
          </a:blip>
          <a:srcRect/>
          <a:stretch/>
        </p:blipFill>
        <p:spPr>
          <a:xfrm>
            <a:off x="2171985" y="-79686"/>
            <a:ext cx="2737369" cy="1276350"/>
          </a:xfrm>
          <a:prstGeom prst="rect">
            <a:avLst/>
          </a:prstGeom>
          <a:noFill/>
          <a:ln>
            <a:noFill/>
          </a:ln>
        </p:spPr>
      </p:pic>
      <p:pic>
        <p:nvPicPr>
          <p:cNvPr id="8" name="Picture 7" descr="A picture containing text, clipart&#10;&#10;Description automatically generated">
            <a:extLst>
              <a:ext uri="{FF2B5EF4-FFF2-40B4-BE49-F238E27FC236}">
                <a16:creationId xmlns:a16="http://schemas.microsoft.com/office/drawing/2014/main" id="{48821D2C-FE3F-4179-B971-9F4E426D1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309" y="163341"/>
            <a:ext cx="2367449" cy="591811"/>
          </a:xfrm>
          <a:prstGeom prst="rect">
            <a:avLst/>
          </a:prstGeom>
        </p:spPr>
      </p:pic>
      <p:pic>
        <p:nvPicPr>
          <p:cNvPr id="4" name="Picture 3" descr="Graphical user interface, application, website&#10;&#10;Description automatically generated">
            <a:extLst>
              <a:ext uri="{FF2B5EF4-FFF2-40B4-BE49-F238E27FC236}">
                <a16:creationId xmlns:a16="http://schemas.microsoft.com/office/drawing/2014/main" id="{F6D83B9E-D82F-4887-BB8E-739A63C52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79" y="1654139"/>
            <a:ext cx="11281024" cy="4458985"/>
          </a:xfrm>
          <a:prstGeom prst="rect">
            <a:avLst/>
          </a:prstGeom>
        </p:spPr>
      </p:pic>
    </p:spTree>
    <p:extLst>
      <p:ext uri="{BB962C8B-B14F-4D97-AF65-F5344CB8AC3E}">
        <p14:creationId xmlns:p14="http://schemas.microsoft.com/office/powerpoint/2010/main" val="89325291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Box 1"/>
          <p:cNvSpPr txBox="1"/>
          <p:nvPr/>
        </p:nvSpPr>
        <p:spPr>
          <a:xfrm>
            <a:off x="496985" y="201732"/>
            <a:ext cx="4085923" cy="50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1300480">
              <a:defRPr sz="2400" b="1">
                <a:solidFill>
                  <a:srgbClr val="002060"/>
                </a:solidFill>
                <a:latin typeface="Arial"/>
                <a:ea typeface="Arial"/>
                <a:cs typeface="Arial"/>
                <a:sym typeface="Arial"/>
              </a:defRPr>
            </a:pPr>
            <a:r>
              <a:rPr dirty="0">
                <a:solidFill>
                  <a:srgbClr val="41B7C8"/>
                </a:solidFill>
              </a:rPr>
              <a:t>IOC CD Strategy 2021-2025</a:t>
            </a:r>
          </a:p>
        </p:txBody>
      </p:sp>
      <p:pic>
        <p:nvPicPr>
          <p:cNvPr id="333" name="Image" descr="Image"/>
          <p:cNvPicPr>
            <a:picLocks noChangeAspect="1"/>
          </p:cNvPicPr>
          <p:nvPr/>
        </p:nvPicPr>
        <p:blipFill>
          <a:blip r:embed="rId2"/>
          <a:stretch>
            <a:fillRect/>
          </a:stretch>
        </p:blipFill>
        <p:spPr>
          <a:xfrm>
            <a:off x="5983617" y="782640"/>
            <a:ext cx="3210111" cy="4545556"/>
          </a:xfrm>
          <a:prstGeom prst="rect">
            <a:avLst/>
          </a:prstGeom>
          <a:ln w="12700">
            <a:miter lim="400000"/>
          </a:ln>
        </p:spPr>
      </p:pic>
      <p:sp>
        <p:nvSpPr>
          <p:cNvPr id="334" name="IOC CD Strategy Vision…"/>
          <p:cNvSpPr txBox="1"/>
          <p:nvPr/>
        </p:nvSpPr>
        <p:spPr>
          <a:xfrm>
            <a:off x="9257187" y="1652163"/>
            <a:ext cx="2855183" cy="1711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400" b="1">
                <a:solidFill>
                  <a:srgbClr val="FFFFFF"/>
                </a:solidFill>
                <a:latin typeface="Arial"/>
                <a:ea typeface="Arial"/>
                <a:cs typeface="Arial"/>
                <a:sym typeface="Arial"/>
              </a:defRPr>
            </a:pPr>
            <a:r>
              <a:t>IOC CD Strategy Vision</a:t>
            </a:r>
          </a:p>
          <a:p>
            <a:pPr algn="ctr" defTabSz="457200">
              <a:defRPr sz="1400" i="1">
                <a:solidFill>
                  <a:srgbClr val="FFFFFF"/>
                </a:solidFill>
                <a:latin typeface="Arial"/>
                <a:ea typeface="Arial"/>
                <a:cs typeface="Arial"/>
                <a:sym typeface="Arial"/>
              </a:defRPr>
            </a:pPr>
            <a:r>
              <a:t>Through international cooperation, IOC assists its Member States to collectively achieve the IOC’S high-level objectives (HLOs), with particular attention to ensuring that all Member States have the capacity to meet them. </a:t>
            </a:r>
          </a:p>
        </p:txBody>
      </p:sp>
      <p:sp>
        <p:nvSpPr>
          <p:cNvPr id="335" name="Text"/>
          <p:cNvSpPr txBox="1"/>
          <p:nvPr/>
        </p:nvSpPr>
        <p:spPr>
          <a:xfrm>
            <a:off x="2387921" y="5711745"/>
            <a:ext cx="557211" cy="350663"/>
          </a:xfrm>
          <a:prstGeom prst="rect">
            <a:avLst/>
          </a:prstGeom>
          <a:ln w="12700">
            <a:miter lim="400000"/>
          </a:ln>
        </p:spPr>
        <p:txBody>
          <a:bodyPr wrap="none" lIns="45719" rIns="45719">
            <a:spAutoFit/>
          </a:bodyPr>
          <a:lstStyle/>
          <a:p>
            <a:pPr algn="ctr" defTabSz="457200">
              <a:defRPr b="1">
                <a:solidFill>
                  <a:srgbClr val="FFFFFF"/>
                </a:solidFill>
                <a:latin typeface="Arial"/>
                <a:ea typeface="Arial"/>
                <a:cs typeface="Arial"/>
                <a:sym typeface="Arial"/>
              </a:defRPr>
            </a:pPr>
            <a:endParaRPr/>
          </a:p>
        </p:txBody>
      </p:sp>
      <p:grpSp>
        <p:nvGrpSpPr>
          <p:cNvPr id="338" name="Image Gallery"/>
          <p:cNvGrpSpPr/>
          <p:nvPr/>
        </p:nvGrpSpPr>
        <p:grpSpPr>
          <a:xfrm>
            <a:off x="100337" y="1652163"/>
            <a:ext cx="5777527" cy="4410245"/>
            <a:chOff x="-17815" y="-206315"/>
            <a:chExt cx="5777525" cy="4410244"/>
          </a:xfrm>
        </p:grpSpPr>
        <p:pic>
          <p:nvPicPr>
            <p:cNvPr id="336" name="Screen Shot 2021-09-27 at 6.20.07 PM.png" descr="Screen Shot 2021-09-27 at 6.20.07 PM.png"/>
            <p:cNvPicPr>
              <a:picLocks noChangeAspect="1"/>
            </p:cNvPicPr>
            <p:nvPr/>
          </p:nvPicPr>
          <p:blipFill>
            <a:blip r:embed="rId3"/>
            <a:srcRect/>
            <a:stretch>
              <a:fillRect/>
            </a:stretch>
          </p:blipFill>
          <p:spPr>
            <a:xfrm>
              <a:off x="-17815" y="-206315"/>
              <a:ext cx="5671772" cy="4060879"/>
            </a:xfrm>
            <a:prstGeom prst="rect">
              <a:avLst/>
            </a:prstGeom>
            <a:ln w="12700" cap="flat">
              <a:noFill/>
              <a:miter lim="400000"/>
            </a:ln>
            <a:effectLst/>
          </p:spPr>
        </p:pic>
        <p:sp>
          <p:nvSpPr>
            <p:cNvPr id="337" name="IN SUM: 6 OUTPUTS, 13 ACTIVITIES, 23 ACTIONS"/>
            <p:cNvSpPr/>
            <p:nvPr/>
          </p:nvSpPr>
          <p:spPr>
            <a:xfrm>
              <a:off x="87938" y="3792307"/>
              <a:ext cx="5671772" cy="411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57200">
                <a:defRPr b="1">
                  <a:latin typeface="Arial"/>
                  <a:ea typeface="Arial"/>
                  <a:cs typeface="Arial"/>
                  <a:sym typeface="Arial"/>
                </a:defRPr>
              </a:lvl1pPr>
            </a:lstStyle>
            <a:p>
              <a:r>
                <a:rPr dirty="0"/>
                <a:t>IN SUM: 6 OUTPUTS, 13 ACTIVITIES, 23 ACTIONS</a:t>
              </a:r>
            </a:p>
          </p:txBody>
        </p:sp>
      </p:grpSp>
      <p:sp>
        <p:nvSpPr>
          <p:cNvPr id="339" name="OUTPUTS OF THE IOC CD STRATEGY"/>
          <p:cNvSpPr txBox="1"/>
          <p:nvPr/>
        </p:nvSpPr>
        <p:spPr>
          <a:xfrm>
            <a:off x="496985" y="1359610"/>
            <a:ext cx="4252874"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b="1">
                <a:latin typeface="Arial"/>
                <a:ea typeface="Arial"/>
                <a:cs typeface="Arial"/>
                <a:sym typeface="Arial"/>
              </a:defRPr>
            </a:lvl1pPr>
          </a:lstStyle>
          <a:p>
            <a:r>
              <a:t>OUTPUTS OF THE IOC CD STRATEGY</a:t>
            </a:r>
          </a:p>
        </p:txBody>
      </p:sp>
      <p:sp>
        <p:nvSpPr>
          <p:cNvPr id="341" name="RECENT UPDATES:…"/>
          <p:cNvSpPr txBox="1"/>
          <p:nvPr/>
        </p:nvSpPr>
        <p:spPr>
          <a:xfrm>
            <a:off x="9168455" y="4553598"/>
            <a:ext cx="9239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000">
                <a:solidFill>
                  <a:srgbClr val="FFFFFF"/>
                </a:solidFill>
              </a:defRPr>
            </a:pPr>
            <a:endParaRPr dirty="0"/>
          </a:p>
        </p:txBody>
      </p:sp>
      <p:sp>
        <p:nvSpPr>
          <p:cNvPr id="2" name="TextBox 1">
            <a:extLst>
              <a:ext uri="{FF2B5EF4-FFF2-40B4-BE49-F238E27FC236}">
                <a16:creationId xmlns:a16="http://schemas.microsoft.com/office/drawing/2014/main" id="{BF8F11B4-DDA5-8142-A0F5-064482E7127B}"/>
              </a:ext>
            </a:extLst>
          </p:cNvPr>
          <p:cNvSpPr txBox="1"/>
          <p:nvPr/>
        </p:nvSpPr>
        <p:spPr>
          <a:xfrm>
            <a:off x="6973209" y="4753653"/>
            <a:ext cx="5436506" cy="105464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GB" sz="2000" dirty="0">
                <a:solidFill>
                  <a:srgbClr val="000000"/>
                </a:solidFill>
                <a:sym typeface="Roboto"/>
              </a:rPr>
              <a:t>Current version extended to 2023</a:t>
            </a:r>
          </a:p>
          <a:p>
            <a:pPr defTabSz="1300480" hangingPunct="0"/>
            <a:r>
              <a:rPr lang="en-GB" sz="2000" dirty="0">
                <a:solidFill>
                  <a:srgbClr val="000000"/>
                </a:solidFill>
                <a:sym typeface="Roboto"/>
              </a:rPr>
              <a:t>Preparations under way for IOC CD Strategy 2023-2030</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42397497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2615779"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OceanTeacher</a:t>
            </a:r>
          </a:p>
          <a:p>
            <a:pPr marL="0" marR="0" indent="0" algn="l" defTabSz="1300480" rtl="0" fontAlgn="auto" latinLnBrk="0" hangingPunct="0">
              <a:lnSpc>
                <a:spcPct val="100000"/>
              </a:lnSpc>
              <a:spcBef>
                <a:spcPts val="0"/>
              </a:spcBef>
              <a:spcAft>
                <a:spcPts val="0"/>
              </a:spcAft>
              <a:buClrTx/>
              <a:buSzTx/>
              <a:buFontTx/>
              <a:buNone/>
              <a:tabLst/>
            </a:pPr>
            <a:r>
              <a:rPr lang="en-US" sz="2400" b="1" dirty="0">
                <a:solidFill>
                  <a:srgbClr val="41B7C8"/>
                </a:solidFill>
                <a:latin typeface="Arial" panose="020B0604020202020204" pitchFamily="34" charset="0"/>
                <a:cs typeface="Arial" panose="020B0604020202020204" pitchFamily="34" charset="0"/>
                <a:sym typeface="Roboto"/>
              </a:rPr>
              <a:t>Global Academy</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7" descr="Picture 7">
            <a:extLst>
              <a:ext uri="{FF2B5EF4-FFF2-40B4-BE49-F238E27FC236}">
                <a16:creationId xmlns:a16="http://schemas.microsoft.com/office/drawing/2014/main" id="{5C059B1D-DEDA-A64B-825E-7C99018D45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521" y="1646737"/>
            <a:ext cx="7677572" cy="4053016"/>
          </a:xfrm>
          <a:prstGeom prst="rect">
            <a:avLst/>
          </a:prstGeom>
          <a:ln w="12700">
            <a:miter lim="400000"/>
          </a:ln>
        </p:spPr>
      </p:pic>
      <p:sp>
        <p:nvSpPr>
          <p:cNvPr id="4" name="Rectangle 1">
            <a:extLst>
              <a:ext uri="{FF2B5EF4-FFF2-40B4-BE49-F238E27FC236}">
                <a16:creationId xmlns:a16="http://schemas.microsoft.com/office/drawing/2014/main" id="{5DA53117-E79B-E245-8701-27076D36A38B}"/>
              </a:ext>
            </a:extLst>
          </p:cNvPr>
          <p:cNvSpPr txBox="1"/>
          <p:nvPr/>
        </p:nvSpPr>
        <p:spPr>
          <a:xfrm>
            <a:off x="6212286" y="5813114"/>
            <a:ext cx="5804891"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a:solidFill>
                  <a:srgbClr val="FFFFFF"/>
                </a:solidFill>
                <a:latin typeface="Roboto"/>
                <a:ea typeface="Roboto"/>
                <a:cs typeface="Roboto"/>
                <a:sym typeface="Roboto"/>
              </a:defRPr>
            </a:lvl1pPr>
          </a:lstStyle>
          <a:p>
            <a:pPr algn="r"/>
            <a:r>
              <a:rPr dirty="0" err="1">
                <a:latin typeface="Avenir Book" panose="02000503020000020003" pitchFamily="2" charset="0"/>
              </a:rPr>
              <a:t>www.ioc-cd.org</a:t>
            </a:r>
            <a:endParaRPr lang="en-US" dirty="0">
              <a:latin typeface="Avenir Book" panose="02000503020000020003" pitchFamily="2" charset="0"/>
            </a:endParaRPr>
          </a:p>
          <a:p>
            <a:pPr algn="r"/>
            <a:r>
              <a:rPr dirty="0" err="1">
                <a:latin typeface="Avenir Book" panose="02000503020000020003" pitchFamily="2" charset="0"/>
              </a:rPr>
              <a:t>www.oceanteacher.org</a:t>
            </a:r>
            <a:r>
              <a:rPr dirty="0">
                <a:latin typeface="Avenir Book" panose="02000503020000020003" pitchFamily="2" charset="0"/>
              </a:rPr>
              <a:t> </a:t>
            </a:r>
            <a:endParaRPr lang="en-US" dirty="0">
              <a:latin typeface="Avenir Book" panose="02000503020000020003" pitchFamily="2" charset="0"/>
            </a:endParaRPr>
          </a:p>
          <a:p>
            <a:pPr algn="r"/>
            <a:r>
              <a:rPr dirty="0" err="1">
                <a:latin typeface="Avenir Book" panose="02000503020000020003" pitchFamily="2" charset="0"/>
              </a:rPr>
              <a:t>ioc.training@unesco.org</a:t>
            </a:r>
            <a:endParaRPr dirty="0">
              <a:latin typeface="Avenir Book" panose="02000503020000020003" pitchFamily="2" charset="0"/>
            </a:endParaRPr>
          </a:p>
        </p:txBody>
      </p:sp>
      <p:pic>
        <p:nvPicPr>
          <p:cNvPr id="5" name="Content Placeholder 6" descr="Content Placeholder 6">
            <a:extLst>
              <a:ext uri="{FF2B5EF4-FFF2-40B4-BE49-F238E27FC236}">
                <a16:creationId xmlns:a16="http://schemas.microsoft.com/office/drawing/2014/main" id="{55902C44-4842-7B40-BADC-8FC6D8DF221E}"/>
              </a:ext>
            </a:extLst>
          </p:cNvPr>
          <p:cNvPicPr>
            <a:picLocks noChangeAspect="1"/>
          </p:cNvPicPr>
          <p:nvPr/>
        </p:nvPicPr>
        <p:blipFill>
          <a:blip r:embed="rId4"/>
          <a:stretch>
            <a:fillRect/>
          </a:stretch>
        </p:blipFill>
        <p:spPr>
          <a:xfrm>
            <a:off x="8296584" y="2592889"/>
            <a:ext cx="3382527" cy="1465764"/>
          </a:xfrm>
          <a:prstGeom prst="rect">
            <a:avLst/>
          </a:prstGeom>
          <a:ln w="12700">
            <a:miter lim="400000"/>
          </a:ln>
        </p:spPr>
      </p:pic>
      <p:sp>
        <p:nvSpPr>
          <p:cNvPr id="6" name="TextBox 8">
            <a:extLst>
              <a:ext uri="{FF2B5EF4-FFF2-40B4-BE49-F238E27FC236}">
                <a16:creationId xmlns:a16="http://schemas.microsoft.com/office/drawing/2014/main" id="{CF48A574-7FDC-7949-AD64-E7FCDD62A77C}"/>
              </a:ext>
            </a:extLst>
          </p:cNvPr>
          <p:cNvSpPr txBox="1"/>
          <p:nvPr/>
        </p:nvSpPr>
        <p:spPr>
          <a:xfrm>
            <a:off x="9392068" y="4184671"/>
            <a:ext cx="2287043"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b="1">
                <a:solidFill>
                  <a:srgbClr val="0070C0"/>
                </a:solidFill>
                <a:latin typeface="Roboto"/>
                <a:ea typeface="Roboto"/>
                <a:cs typeface="Roboto"/>
                <a:sym typeface="Roboto"/>
              </a:defRPr>
            </a:lvl1pPr>
          </a:lstStyle>
          <a:p>
            <a:r>
              <a:t>Delivering as One</a:t>
            </a:r>
          </a:p>
        </p:txBody>
      </p:sp>
      <p:pic>
        <p:nvPicPr>
          <p:cNvPr id="8" name="Picture 7">
            <a:extLst>
              <a:ext uri="{FF2B5EF4-FFF2-40B4-BE49-F238E27FC236}">
                <a16:creationId xmlns:a16="http://schemas.microsoft.com/office/drawing/2014/main" id="{CD6D1259-752C-1A4D-887C-3CA577FE4B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9706" y="6235199"/>
            <a:ext cx="1263336" cy="519598"/>
          </a:xfrm>
          <a:prstGeom prst="rect">
            <a:avLst/>
          </a:prstGeom>
        </p:spPr>
      </p:pic>
      <p:pic>
        <p:nvPicPr>
          <p:cNvPr id="10" name="Picture 9">
            <a:extLst>
              <a:ext uri="{FF2B5EF4-FFF2-40B4-BE49-F238E27FC236}">
                <a16:creationId xmlns:a16="http://schemas.microsoft.com/office/drawing/2014/main" id="{0C77665B-AAAA-2B4A-B4B2-00AAF379DB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823" y="6274777"/>
            <a:ext cx="2333207" cy="480019"/>
          </a:xfrm>
          <a:prstGeom prst="rect">
            <a:avLst/>
          </a:prstGeom>
        </p:spPr>
      </p:pic>
    </p:spTree>
    <p:extLst>
      <p:ext uri="{BB962C8B-B14F-4D97-AF65-F5344CB8AC3E}">
        <p14:creationId xmlns:p14="http://schemas.microsoft.com/office/powerpoint/2010/main" val="151253445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47153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OceanTeacher</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r>
              <a:rPr lang="en-US" sz="2400" b="1" dirty="0">
                <a:solidFill>
                  <a:srgbClr val="41B7C8"/>
                </a:solidFill>
                <a:latin typeface="Arial" panose="020B0604020202020204" pitchFamily="34" charset="0"/>
                <a:cs typeface="Arial" panose="020B0604020202020204" pitchFamily="34" charset="0"/>
                <a:sym typeface="Roboto"/>
              </a:rPr>
              <a:t>Global Academy</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6" descr="Picture 6">
            <a:extLst>
              <a:ext uri="{FF2B5EF4-FFF2-40B4-BE49-F238E27FC236}">
                <a16:creationId xmlns:a16="http://schemas.microsoft.com/office/drawing/2014/main" id="{7C2725AE-0AC8-8741-A9FD-293C65F53930}"/>
              </a:ext>
            </a:extLst>
          </p:cNvPr>
          <p:cNvPicPr>
            <a:picLocks noChangeAspect="1"/>
          </p:cNvPicPr>
          <p:nvPr/>
        </p:nvPicPr>
        <p:blipFill>
          <a:blip r:embed="rId3"/>
          <a:stretch>
            <a:fillRect/>
          </a:stretch>
        </p:blipFill>
        <p:spPr>
          <a:xfrm>
            <a:off x="10977581" y="6416323"/>
            <a:ext cx="961657" cy="327839"/>
          </a:xfrm>
          <a:prstGeom prst="rect">
            <a:avLst/>
          </a:prstGeom>
          <a:ln w="12700">
            <a:miter lim="400000"/>
          </a:ln>
        </p:spPr>
      </p:pic>
      <p:pic>
        <p:nvPicPr>
          <p:cNvPr id="4" name="Picture 7" descr="Picture 7">
            <a:extLst>
              <a:ext uri="{FF2B5EF4-FFF2-40B4-BE49-F238E27FC236}">
                <a16:creationId xmlns:a16="http://schemas.microsoft.com/office/drawing/2014/main" id="{DB40C351-B374-E54C-8994-7A9CF27B4FFC}"/>
              </a:ext>
            </a:extLst>
          </p:cNvPr>
          <p:cNvPicPr>
            <a:picLocks noChangeAspect="1"/>
          </p:cNvPicPr>
          <p:nvPr/>
        </p:nvPicPr>
        <p:blipFill>
          <a:blip r:embed="rId4"/>
          <a:stretch>
            <a:fillRect/>
          </a:stretch>
        </p:blipFill>
        <p:spPr>
          <a:xfrm>
            <a:off x="64347" y="702381"/>
            <a:ext cx="5308386" cy="3782100"/>
          </a:xfrm>
          <a:prstGeom prst="rect">
            <a:avLst/>
          </a:prstGeom>
          <a:ln w="12700">
            <a:miter lim="400000"/>
          </a:ln>
        </p:spPr>
      </p:pic>
      <p:pic>
        <p:nvPicPr>
          <p:cNvPr id="5" name="Picture 8" descr="Picture 8">
            <a:extLst>
              <a:ext uri="{FF2B5EF4-FFF2-40B4-BE49-F238E27FC236}">
                <a16:creationId xmlns:a16="http://schemas.microsoft.com/office/drawing/2014/main" id="{F3F0AE0F-A2F6-2344-8553-7260FBB6F78F}"/>
              </a:ext>
            </a:extLst>
          </p:cNvPr>
          <p:cNvPicPr>
            <a:picLocks noChangeAspect="1"/>
          </p:cNvPicPr>
          <p:nvPr/>
        </p:nvPicPr>
        <p:blipFill>
          <a:blip r:embed="rId5"/>
          <a:stretch>
            <a:fillRect/>
          </a:stretch>
        </p:blipFill>
        <p:spPr>
          <a:xfrm>
            <a:off x="2945840" y="2989166"/>
            <a:ext cx="5856562" cy="3991926"/>
          </a:xfrm>
          <a:prstGeom prst="rect">
            <a:avLst/>
          </a:prstGeom>
          <a:ln w="12700">
            <a:miter lim="400000"/>
          </a:ln>
        </p:spPr>
      </p:pic>
      <p:pic>
        <p:nvPicPr>
          <p:cNvPr id="6" name="Picture 11" descr="Picture 11">
            <a:extLst>
              <a:ext uri="{FF2B5EF4-FFF2-40B4-BE49-F238E27FC236}">
                <a16:creationId xmlns:a16="http://schemas.microsoft.com/office/drawing/2014/main" id="{81B5A8E5-E854-EF46-817F-446A0B37E19D}"/>
              </a:ext>
            </a:extLst>
          </p:cNvPr>
          <p:cNvPicPr>
            <a:picLocks noChangeAspect="1"/>
          </p:cNvPicPr>
          <p:nvPr/>
        </p:nvPicPr>
        <p:blipFill>
          <a:blip r:embed="rId6"/>
          <a:stretch>
            <a:fillRect/>
          </a:stretch>
        </p:blipFill>
        <p:spPr>
          <a:xfrm>
            <a:off x="8802402" y="2231694"/>
            <a:ext cx="3389600" cy="2394611"/>
          </a:xfrm>
          <a:prstGeom prst="rect">
            <a:avLst/>
          </a:prstGeom>
          <a:ln w="12700">
            <a:miter lim="400000"/>
          </a:ln>
        </p:spPr>
      </p:pic>
      <p:sp>
        <p:nvSpPr>
          <p:cNvPr id="7" name="Rectangle 12">
            <a:extLst>
              <a:ext uri="{FF2B5EF4-FFF2-40B4-BE49-F238E27FC236}">
                <a16:creationId xmlns:a16="http://schemas.microsoft.com/office/drawing/2014/main" id="{FC8DE2D7-38CC-274C-A1CE-A0BB2C7ED376}"/>
              </a:ext>
            </a:extLst>
          </p:cNvPr>
          <p:cNvSpPr txBox="1"/>
          <p:nvPr/>
        </p:nvSpPr>
        <p:spPr>
          <a:xfrm>
            <a:off x="10740325" y="4136867"/>
            <a:ext cx="2010077" cy="204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latin typeface="Roboto"/>
                <a:ea typeface="Roboto"/>
                <a:cs typeface="Roboto"/>
                <a:sym typeface="Roboto"/>
              </a:defRPr>
            </a:pPr>
            <a:r>
              <a:t>Moodle:</a:t>
            </a:r>
          </a:p>
          <a:p>
            <a:pPr>
              <a:defRPr b="1">
                <a:latin typeface="Roboto"/>
                <a:ea typeface="Roboto"/>
                <a:cs typeface="Roboto"/>
                <a:sym typeface="Roboto"/>
              </a:defRPr>
            </a:pPr>
            <a:r>
              <a:t>M</a:t>
            </a:r>
            <a:r>
              <a:rPr b="0"/>
              <a:t>odular</a:t>
            </a:r>
          </a:p>
          <a:p>
            <a:pPr>
              <a:defRPr b="1">
                <a:latin typeface="Roboto"/>
                <a:ea typeface="Roboto"/>
                <a:cs typeface="Roboto"/>
                <a:sym typeface="Roboto"/>
              </a:defRPr>
            </a:pPr>
            <a:r>
              <a:t>O</a:t>
            </a:r>
            <a:r>
              <a:rPr b="0"/>
              <a:t>bject</a:t>
            </a:r>
          </a:p>
          <a:p>
            <a:pPr>
              <a:defRPr b="1">
                <a:latin typeface="Roboto"/>
                <a:ea typeface="Roboto"/>
                <a:cs typeface="Roboto"/>
                <a:sym typeface="Roboto"/>
              </a:defRPr>
            </a:pPr>
            <a:r>
              <a:t>O</a:t>
            </a:r>
            <a:r>
              <a:rPr b="0"/>
              <a:t>riented </a:t>
            </a:r>
          </a:p>
          <a:p>
            <a:pPr>
              <a:defRPr b="1">
                <a:latin typeface="Roboto"/>
                <a:ea typeface="Roboto"/>
                <a:cs typeface="Roboto"/>
                <a:sym typeface="Roboto"/>
              </a:defRPr>
            </a:pPr>
            <a:r>
              <a:t>D</a:t>
            </a:r>
            <a:r>
              <a:rPr b="0"/>
              <a:t>ynamic</a:t>
            </a:r>
          </a:p>
          <a:p>
            <a:pPr>
              <a:defRPr b="1">
                <a:latin typeface="Roboto"/>
                <a:ea typeface="Roboto"/>
                <a:cs typeface="Roboto"/>
                <a:sym typeface="Roboto"/>
              </a:defRPr>
            </a:pPr>
            <a:r>
              <a:t>L</a:t>
            </a:r>
            <a:r>
              <a:rPr b="0"/>
              <a:t>earning </a:t>
            </a:r>
          </a:p>
          <a:p>
            <a:pPr>
              <a:defRPr b="1">
                <a:latin typeface="Roboto"/>
                <a:ea typeface="Roboto"/>
                <a:cs typeface="Roboto"/>
                <a:sym typeface="Roboto"/>
              </a:defRPr>
            </a:pPr>
            <a:r>
              <a:t>E</a:t>
            </a:r>
            <a:r>
              <a:rPr b="0"/>
              <a:t>nvironment</a:t>
            </a:r>
          </a:p>
        </p:txBody>
      </p:sp>
      <p:sp>
        <p:nvSpPr>
          <p:cNvPr id="8" name="Rectangle 13">
            <a:extLst>
              <a:ext uri="{FF2B5EF4-FFF2-40B4-BE49-F238E27FC236}">
                <a16:creationId xmlns:a16="http://schemas.microsoft.com/office/drawing/2014/main" id="{C08A7D8B-9B73-8E4F-BFA3-014AFED6075A}"/>
              </a:ext>
            </a:extLst>
          </p:cNvPr>
          <p:cNvSpPr txBox="1"/>
          <p:nvPr/>
        </p:nvSpPr>
        <p:spPr>
          <a:xfrm>
            <a:off x="5811089" y="2356625"/>
            <a:ext cx="2512278"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latin typeface="Roboto"/>
                <a:ea typeface="Roboto"/>
                <a:cs typeface="Roboto"/>
                <a:sym typeface="Roboto"/>
              </a:defRPr>
            </a:pPr>
            <a:r>
              <a:rPr dirty="0"/>
              <a:t>Learn anywhere, </a:t>
            </a:r>
          </a:p>
          <a:p>
            <a:pPr>
              <a:defRPr b="1">
                <a:latin typeface="Roboto"/>
                <a:ea typeface="Roboto"/>
                <a:cs typeface="Roboto"/>
                <a:sym typeface="Roboto"/>
              </a:defRPr>
            </a:pPr>
            <a:r>
              <a:rPr dirty="0"/>
              <a:t>anytime</a:t>
            </a:r>
          </a:p>
        </p:txBody>
      </p:sp>
      <p:pic>
        <p:nvPicPr>
          <p:cNvPr id="9" name="Graphic 14" descr="Graphic 14">
            <a:extLst>
              <a:ext uri="{FF2B5EF4-FFF2-40B4-BE49-F238E27FC236}">
                <a16:creationId xmlns:a16="http://schemas.microsoft.com/office/drawing/2014/main" id="{128D907D-60E2-D544-A78C-562BF318C0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45602" y="1807079"/>
            <a:ext cx="488110" cy="488112"/>
          </a:xfrm>
          <a:prstGeom prst="rect">
            <a:avLst/>
          </a:prstGeom>
          <a:ln w="12700">
            <a:miter lim="400000"/>
          </a:ln>
        </p:spPr>
      </p:pic>
      <p:sp>
        <p:nvSpPr>
          <p:cNvPr id="10" name="Rectangle 15">
            <a:extLst>
              <a:ext uri="{FF2B5EF4-FFF2-40B4-BE49-F238E27FC236}">
                <a16:creationId xmlns:a16="http://schemas.microsoft.com/office/drawing/2014/main" id="{98900E6D-E2A7-FB40-9837-94058CE03E06}"/>
              </a:ext>
            </a:extLst>
          </p:cNvPr>
          <p:cNvSpPr txBox="1"/>
          <p:nvPr/>
        </p:nvSpPr>
        <p:spPr>
          <a:xfrm>
            <a:off x="6279431" y="1914438"/>
            <a:ext cx="1544275"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latin typeface="Roboto"/>
                <a:ea typeface="Roboto"/>
                <a:cs typeface="Roboto"/>
                <a:sym typeface="Roboto"/>
              </a:defRPr>
            </a:lvl1pPr>
          </a:lstStyle>
          <a:p>
            <a:r>
              <a:rPr dirty="0"/>
              <a:t>Open Access</a:t>
            </a:r>
          </a:p>
        </p:txBody>
      </p:sp>
      <p:sp>
        <p:nvSpPr>
          <p:cNvPr id="11" name="TextBox 10">
            <a:extLst>
              <a:ext uri="{FF2B5EF4-FFF2-40B4-BE49-F238E27FC236}">
                <a16:creationId xmlns:a16="http://schemas.microsoft.com/office/drawing/2014/main" id="{D1A03330-D159-9D4B-8983-420D82BDDDDA}"/>
              </a:ext>
            </a:extLst>
          </p:cNvPr>
          <p:cNvSpPr txBox="1"/>
          <p:nvPr/>
        </p:nvSpPr>
        <p:spPr>
          <a:xfrm>
            <a:off x="5745602" y="794084"/>
            <a:ext cx="4252640"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BE" sz="2400" dirty="0">
                <a:solidFill>
                  <a:srgbClr val="000000"/>
                </a:solidFill>
                <a:sym typeface="Roboto"/>
              </a:rPr>
              <a:t>Building human capacity</a:t>
            </a:r>
            <a:br>
              <a:rPr lang="en-BE" sz="2400" dirty="0">
                <a:solidFill>
                  <a:srgbClr val="000000"/>
                </a:solidFill>
                <a:sym typeface="Roboto"/>
              </a:rPr>
            </a:b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0541211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894161-8CF6-CE4A-B6DD-B0F28B54B49C}"/>
              </a:ext>
            </a:extLst>
          </p:cNvPr>
          <p:cNvSpPr txBox="1">
            <a:spLocks/>
          </p:cNvSpPr>
          <p:nvPr/>
        </p:nvSpPr>
        <p:spPr>
          <a:xfrm>
            <a:off x="0" y="92439"/>
            <a:ext cx="12191999"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IOC Functions</a:t>
            </a:r>
            <a:endParaRPr lang="en-US" sz="3600" b="1" dirty="0">
              <a:solidFill>
                <a:srgbClr val="FFC000"/>
              </a:solidFill>
            </a:endParaRPr>
          </a:p>
        </p:txBody>
      </p:sp>
      <p:sp>
        <p:nvSpPr>
          <p:cNvPr id="5" name="Rectangle 4">
            <a:extLst>
              <a:ext uri="{FF2B5EF4-FFF2-40B4-BE49-F238E27FC236}">
                <a16:creationId xmlns:a16="http://schemas.microsoft.com/office/drawing/2014/main" id="{3F2C6769-1706-4346-BFC0-8AA4C51448AB}"/>
              </a:ext>
            </a:extLst>
          </p:cNvPr>
          <p:cNvSpPr/>
          <p:nvPr/>
        </p:nvSpPr>
        <p:spPr>
          <a:xfrm>
            <a:off x="0" y="645460"/>
            <a:ext cx="12219318" cy="6248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7" name="Picture 6" descr="ioc-starfish-functions_v3.jpg">
            <a:extLst>
              <a:ext uri="{FF2B5EF4-FFF2-40B4-BE49-F238E27FC236}">
                <a16:creationId xmlns:a16="http://schemas.microsoft.com/office/drawing/2014/main" id="{D252415D-938D-9F4A-BA6D-520FC7696AE5}"/>
              </a:ext>
            </a:extLst>
          </p:cNvPr>
          <p:cNvPicPr>
            <a:picLocks noChangeAspect="1"/>
          </p:cNvPicPr>
          <p:nvPr/>
        </p:nvPicPr>
        <p:blipFill>
          <a:blip r:embed="rId2" cstate="email">
            <a:extLst>
              <a:ext uri="{28A0092B-C50C-407E-A947-70E740481C1C}">
                <a14:useLocalDpi xmlns:a14="http://schemas.microsoft.com/office/drawing/2010/main"/>
              </a:ext>
            </a:extLst>
          </a:blip>
          <a:srcRect r="-76"/>
          <a:stretch>
            <a:fillRect/>
          </a:stretch>
        </p:blipFill>
        <p:spPr bwMode="auto">
          <a:xfrm>
            <a:off x="3400703" y="788722"/>
            <a:ext cx="6299588" cy="598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8FAEEC6-FF2A-4A46-9A91-D96AE5284D99}"/>
              </a:ext>
            </a:extLst>
          </p:cNvPr>
          <p:cNvSpPr/>
          <p:nvPr/>
        </p:nvSpPr>
        <p:spPr>
          <a:xfrm>
            <a:off x="739879" y="4329503"/>
            <a:ext cx="6632612" cy="2142402"/>
          </a:xfrm>
          <a:prstGeom prst="rect">
            <a:avLst/>
          </a:prstGeom>
          <a:noFill/>
        </p:spPr>
        <p:txBody>
          <a:bodyPr wrap="square" lIns="64283" tIns="32141" rIns="64283" bIns="32141">
            <a:spAutoFit/>
          </a:bodyPr>
          <a:lstStyle/>
          <a:p>
            <a:pPr algn="l"/>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A: IIOE-2, GOAON,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GO</a:t>
            </a:r>
            <a:r>
              <a:rPr lang="en-GB" sz="2250" b="1" baseline="-2500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2</a:t>
            </a: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NE, Time Series,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err="1">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TrendsPO</a:t>
            </a: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Stressors,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Carbon, GESAMP, </a:t>
            </a:r>
          </a:p>
          <a:p>
            <a:pPr algn="l"/>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WCRP, …</a:t>
            </a:r>
          </a:p>
        </p:txBody>
      </p:sp>
      <p:sp>
        <p:nvSpPr>
          <p:cNvPr id="9" name="Rectangle 8">
            <a:extLst>
              <a:ext uri="{FF2B5EF4-FFF2-40B4-BE49-F238E27FC236}">
                <a16:creationId xmlns:a16="http://schemas.microsoft.com/office/drawing/2014/main" id="{8DB67540-B9C4-C642-A378-D0EA45AA1D01}"/>
              </a:ext>
            </a:extLst>
          </p:cNvPr>
          <p:cNvSpPr/>
          <p:nvPr/>
        </p:nvSpPr>
        <p:spPr>
          <a:xfrm>
            <a:off x="340411" y="2355769"/>
            <a:ext cx="2859076" cy="2488650"/>
          </a:xfrm>
          <a:prstGeom prst="rect">
            <a:avLst/>
          </a:prstGeom>
          <a:noFill/>
        </p:spPr>
        <p:txBody>
          <a:bodyPr wrap="square" lIns="64283" tIns="32141" rIns="64283" bIns="32141">
            <a:spAutoFit/>
          </a:bodyPr>
          <a:lstStyle/>
          <a:p>
            <a:pPr algn="l"/>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C: Tsunami,</a:t>
            </a:r>
          </a:p>
          <a:p>
            <a:pPr algn="l"/>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HABs, Ocean</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Prediction</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and Services,</a:t>
            </a:r>
          </a:p>
          <a:p>
            <a:pPr algn="l"/>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WMO/IOC JCB, …</a:t>
            </a:r>
          </a:p>
          <a:p>
            <a:pPr algn="l"/>
            <a:endPar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a:p>
            <a:pPr algn="ct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a:t>
            </a:r>
          </a:p>
        </p:txBody>
      </p:sp>
      <p:sp>
        <p:nvSpPr>
          <p:cNvPr id="10" name="Rectangle 9">
            <a:extLst>
              <a:ext uri="{FF2B5EF4-FFF2-40B4-BE49-F238E27FC236}">
                <a16:creationId xmlns:a16="http://schemas.microsoft.com/office/drawing/2014/main" id="{AD0E8923-CC1A-9F41-9DDF-7E3B6A1AAFA9}"/>
              </a:ext>
            </a:extLst>
          </p:cNvPr>
          <p:cNvSpPr/>
          <p:nvPr/>
        </p:nvSpPr>
        <p:spPr>
          <a:xfrm>
            <a:off x="7573636" y="4709779"/>
            <a:ext cx="3551591" cy="1796153"/>
          </a:xfrm>
          <a:prstGeom prst="rect">
            <a:avLst/>
          </a:prstGeom>
          <a:noFill/>
        </p:spPr>
        <p:txBody>
          <a:bodyPr wrap="square" lIns="64283" tIns="32141" rIns="64283" bIns="32141">
            <a:spAutoFit/>
          </a:bodyPr>
          <a:lstStyle/>
          <a:p>
            <a:pPr algn="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B: GOOS,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GLOSS,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IODE,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OBIS,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a:t>
            </a:r>
          </a:p>
        </p:txBody>
      </p:sp>
      <p:sp>
        <p:nvSpPr>
          <p:cNvPr id="11" name="Rectangle 10">
            <a:extLst>
              <a:ext uri="{FF2B5EF4-FFF2-40B4-BE49-F238E27FC236}">
                <a16:creationId xmlns:a16="http://schemas.microsoft.com/office/drawing/2014/main" id="{D82C78D7-E6F7-5C42-B3D7-9CEF58D6A890}"/>
              </a:ext>
            </a:extLst>
          </p:cNvPr>
          <p:cNvSpPr/>
          <p:nvPr/>
        </p:nvSpPr>
        <p:spPr>
          <a:xfrm>
            <a:off x="9143929" y="2448403"/>
            <a:ext cx="2614684" cy="1796153"/>
          </a:xfrm>
          <a:prstGeom prst="rect">
            <a:avLst/>
          </a:prstGeom>
          <a:noFill/>
        </p:spPr>
        <p:txBody>
          <a:bodyPr wrap="square" lIns="64283" tIns="32141" rIns="64283" bIns="32141">
            <a:spAutoFit/>
          </a:bodyPr>
          <a:lstStyle/>
          <a:p>
            <a:pPr algn="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D: IPCC,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WOA,</a:t>
            </a:r>
          </a:p>
          <a:p>
            <a:pPr algn="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SDG 14.3,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SDG 14.a, GEBCO, …</a:t>
            </a:r>
          </a:p>
        </p:txBody>
      </p:sp>
      <p:sp>
        <p:nvSpPr>
          <p:cNvPr id="12" name="Rectangle 11">
            <a:extLst>
              <a:ext uri="{FF2B5EF4-FFF2-40B4-BE49-F238E27FC236}">
                <a16:creationId xmlns:a16="http://schemas.microsoft.com/office/drawing/2014/main" id="{43F1DFF1-7E51-EB42-830B-019AE3599DB8}"/>
              </a:ext>
            </a:extLst>
          </p:cNvPr>
          <p:cNvSpPr/>
          <p:nvPr/>
        </p:nvSpPr>
        <p:spPr>
          <a:xfrm>
            <a:off x="6705175" y="770570"/>
            <a:ext cx="4362203" cy="1449904"/>
          </a:xfrm>
          <a:prstGeom prst="rect">
            <a:avLst/>
          </a:prstGeom>
          <a:noFill/>
        </p:spPr>
        <p:txBody>
          <a:bodyPr wrap="square" lIns="64283" tIns="32141" rIns="64283" bIns="32141">
            <a:spAutoFit/>
          </a:bodyPr>
          <a:lstStyle/>
          <a:p>
            <a:pPr algn="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F: OTGA, CD, GOSR, TMT, Ocean literacy, </a:t>
            </a:r>
            <a:b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b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Communication, </a:t>
            </a:r>
          </a:p>
          <a:p>
            <a:pPr algn="r"/>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Education, …</a:t>
            </a:r>
          </a:p>
        </p:txBody>
      </p:sp>
      <p:sp>
        <p:nvSpPr>
          <p:cNvPr id="15" name="Rectangle 14">
            <a:extLst>
              <a:ext uri="{FF2B5EF4-FFF2-40B4-BE49-F238E27FC236}">
                <a16:creationId xmlns:a16="http://schemas.microsoft.com/office/drawing/2014/main" id="{25133020-1B66-3840-B1A1-5A0C1E654FDD}"/>
              </a:ext>
            </a:extLst>
          </p:cNvPr>
          <p:cNvSpPr/>
          <p:nvPr/>
        </p:nvSpPr>
        <p:spPr>
          <a:xfrm>
            <a:off x="640457" y="741546"/>
            <a:ext cx="4742273" cy="1449904"/>
          </a:xfrm>
          <a:prstGeom prst="rect">
            <a:avLst/>
          </a:prstGeom>
          <a:noFill/>
        </p:spPr>
        <p:txBody>
          <a:bodyPr wrap="square" lIns="64283" tIns="32141" rIns="64283" bIns="32141">
            <a:spAutoFit/>
          </a:bodyPr>
          <a:lstStyle/>
          <a:p>
            <a:pPr algn="l"/>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E: contributions to 2030 Agenda and SDG 14, UN, UNFCCC + Paris Agreement, BBNJ, CBD, Sendai; </a:t>
            </a:r>
          </a:p>
          <a:p>
            <a:r>
              <a:rPr lang="en-GB" sz="225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Coastal zones, LME, …</a:t>
            </a:r>
          </a:p>
        </p:txBody>
      </p:sp>
    </p:spTree>
    <p:extLst>
      <p:ext uri="{BB962C8B-B14F-4D97-AF65-F5344CB8AC3E}">
        <p14:creationId xmlns:p14="http://schemas.microsoft.com/office/powerpoint/2010/main" val="3018295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16297F-A0C8-0F40-A8F8-E48729BEE6F4}"/>
              </a:ext>
            </a:extLst>
          </p:cNvPr>
          <p:cNvSpPr txBox="1"/>
          <p:nvPr/>
        </p:nvSpPr>
        <p:spPr>
          <a:xfrm>
            <a:off x="496985" y="201733"/>
            <a:ext cx="4715328"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002060"/>
                </a:solidFill>
                <a:effectLst/>
                <a:uFillTx/>
                <a:latin typeface="Arial" panose="020B0604020202020204" pitchFamily="34" charset="0"/>
                <a:cs typeface="Arial" panose="020B0604020202020204" pitchFamily="34" charset="0"/>
                <a:sym typeface="Roboto"/>
              </a:rPr>
              <a:t>OceanTeacher</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r>
              <a:rPr lang="en-US" sz="2400" b="1" dirty="0">
                <a:solidFill>
                  <a:srgbClr val="41B7C8"/>
                </a:solidFill>
                <a:latin typeface="Arial" panose="020B0604020202020204" pitchFamily="34" charset="0"/>
                <a:cs typeface="Arial" panose="020B0604020202020204" pitchFamily="34" charset="0"/>
                <a:sym typeface="Roboto"/>
              </a:rPr>
              <a:t>Courses in data and information management</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4" name="Picture 3" descr="Graphical user interface&#10;&#10;Description automatically generated">
            <a:extLst>
              <a:ext uri="{FF2B5EF4-FFF2-40B4-BE49-F238E27FC236}">
                <a16:creationId xmlns:a16="http://schemas.microsoft.com/office/drawing/2014/main" id="{E9448B3A-1E6B-9F4B-8236-6A641AE20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48" y="1347418"/>
            <a:ext cx="1557740" cy="2849025"/>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3B3A9B64-F9DD-8348-BA8D-155D3B61C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331" y="1461437"/>
            <a:ext cx="1557741" cy="2751335"/>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762FCD0-C564-0F4A-B99B-6BBDA7B51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053" y="1715648"/>
            <a:ext cx="1601276" cy="284902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3FE162F0-B717-C64F-8218-44024BFC0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2522" y="1853500"/>
            <a:ext cx="1575910" cy="2849025"/>
          </a:xfrm>
          <a:prstGeom prst="rect">
            <a:avLst/>
          </a:prstGeom>
        </p:spPr>
      </p:pic>
      <p:pic>
        <p:nvPicPr>
          <p:cNvPr id="12" name="Picture 11" descr="A finger pointing at a screen&#10;&#10;Description automatically generated with low confidence">
            <a:extLst>
              <a:ext uri="{FF2B5EF4-FFF2-40B4-BE49-F238E27FC236}">
                <a16:creationId xmlns:a16="http://schemas.microsoft.com/office/drawing/2014/main" id="{E5DD8A1F-43A7-2F40-AE21-CC3F6CE01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7779" y="2106541"/>
            <a:ext cx="1572828" cy="2849025"/>
          </a:xfrm>
          <a:prstGeom prst="rect">
            <a:avLst/>
          </a:prstGeom>
        </p:spPr>
      </p:pic>
      <p:sp>
        <p:nvSpPr>
          <p:cNvPr id="13" name="TextBox 12">
            <a:extLst>
              <a:ext uri="{FF2B5EF4-FFF2-40B4-BE49-F238E27FC236}">
                <a16:creationId xmlns:a16="http://schemas.microsoft.com/office/drawing/2014/main" id="{9780516F-90B4-4643-92CB-32EB2B7E16E1}"/>
              </a:ext>
            </a:extLst>
          </p:cNvPr>
          <p:cNvSpPr txBox="1"/>
          <p:nvPr/>
        </p:nvSpPr>
        <p:spPr>
          <a:xfrm>
            <a:off x="1088020" y="5208608"/>
            <a:ext cx="5091007"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rPr>
              <a:t>20 different courses related to D&amp;IM</a:t>
            </a:r>
          </a:p>
        </p:txBody>
      </p:sp>
      <p:pic>
        <p:nvPicPr>
          <p:cNvPr id="15" name="Picture 14" descr="Graphical user interface, application&#10;&#10;Description automatically generated">
            <a:extLst>
              <a:ext uri="{FF2B5EF4-FFF2-40B4-BE49-F238E27FC236}">
                <a16:creationId xmlns:a16="http://schemas.microsoft.com/office/drawing/2014/main" id="{AC3C4A49-4EE8-F144-841B-7A302813F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2406" y="2280411"/>
            <a:ext cx="4819594" cy="3428845"/>
          </a:xfrm>
          <a:prstGeom prst="rect">
            <a:avLst/>
          </a:prstGeom>
        </p:spPr>
      </p:pic>
    </p:spTree>
    <p:extLst>
      <p:ext uri="{BB962C8B-B14F-4D97-AF65-F5344CB8AC3E}">
        <p14:creationId xmlns:p14="http://schemas.microsoft.com/office/powerpoint/2010/main" val="382573188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8094073"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defTabSz="1300480" hangingPunct="0"/>
            <a:r>
              <a:rPr lang="en-US" sz="2400" b="1" dirty="0">
                <a:solidFill>
                  <a:srgbClr val="002060"/>
                </a:solidFill>
                <a:latin typeface="Arial" panose="020B0604020202020204" pitchFamily="34" charset="0"/>
                <a:cs typeface="Arial" panose="020B0604020202020204" pitchFamily="34" charset="0"/>
                <a:sym typeface="Roboto"/>
              </a:rPr>
              <a:t>OceanTeacher Global Academy:</a:t>
            </a:r>
          </a:p>
          <a:p>
            <a:pPr defTabSz="1300480" hangingPunct="0"/>
            <a:r>
              <a:rPr kumimoji="0" lang="en-US"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Network of Regional and Specialized Training </a:t>
            </a:r>
            <a:r>
              <a:rPr kumimoji="0" lang="en-US" sz="2400" b="1" i="0" u="none" strike="noStrike" cap="none" spc="0" normalizeH="0" baseline="0" dirty="0" err="1">
                <a:ln>
                  <a:noFill/>
                </a:ln>
                <a:solidFill>
                  <a:srgbClr val="41B7C8"/>
                </a:solidFill>
                <a:effectLst/>
                <a:uFillTx/>
                <a:latin typeface="Arial" panose="020B0604020202020204" pitchFamily="34" charset="0"/>
                <a:cs typeface="Arial" panose="020B0604020202020204" pitchFamily="34" charset="0"/>
                <a:sym typeface="Roboto"/>
              </a:rPr>
              <a:t>Centres</a:t>
            </a:r>
            <a:r>
              <a:rPr kumimoji="0" lang="en-US"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 </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6" descr="Picture 6">
            <a:extLst>
              <a:ext uri="{FF2B5EF4-FFF2-40B4-BE49-F238E27FC236}">
                <a16:creationId xmlns:a16="http://schemas.microsoft.com/office/drawing/2014/main" id="{8A951FC0-5742-7044-90B1-1C2E023E6CB1}"/>
              </a:ext>
            </a:extLst>
          </p:cNvPr>
          <p:cNvPicPr>
            <a:picLocks noChangeAspect="1"/>
          </p:cNvPicPr>
          <p:nvPr/>
        </p:nvPicPr>
        <p:blipFill>
          <a:blip r:embed="rId3"/>
          <a:stretch>
            <a:fillRect/>
          </a:stretch>
        </p:blipFill>
        <p:spPr>
          <a:xfrm>
            <a:off x="496985" y="1504742"/>
            <a:ext cx="9390619" cy="4391536"/>
          </a:xfrm>
          <a:prstGeom prst="rect">
            <a:avLst/>
          </a:prstGeom>
          <a:ln w="12700">
            <a:miter lim="400000"/>
          </a:ln>
        </p:spPr>
      </p:pic>
      <p:pic>
        <p:nvPicPr>
          <p:cNvPr id="4" name="Content Placeholder 6" descr="Content Placeholder 6">
            <a:extLst>
              <a:ext uri="{FF2B5EF4-FFF2-40B4-BE49-F238E27FC236}">
                <a16:creationId xmlns:a16="http://schemas.microsoft.com/office/drawing/2014/main" id="{789FF547-2082-DE48-9735-07ED086BB6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8400" y="5123238"/>
            <a:ext cx="2172114" cy="941253"/>
          </a:xfrm>
          <a:prstGeom prst="rect">
            <a:avLst/>
          </a:prstGeom>
          <a:ln w="12700">
            <a:miter lim="400000"/>
          </a:ln>
        </p:spPr>
      </p:pic>
    </p:spTree>
    <p:extLst>
      <p:ext uri="{BB962C8B-B14F-4D97-AF65-F5344CB8AC3E}">
        <p14:creationId xmlns:p14="http://schemas.microsoft.com/office/powerpoint/2010/main" val="268579320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8D438-B62C-0846-B180-C55086F8A2FD}"/>
              </a:ext>
            </a:extLst>
          </p:cNvPr>
          <p:cNvSpPr txBox="1"/>
          <p:nvPr/>
        </p:nvSpPr>
        <p:spPr>
          <a:xfrm>
            <a:off x="6481135" y="1305341"/>
            <a:ext cx="5260922" cy="3416320"/>
          </a:xfrm>
          <a:prstGeom prst="rect">
            <a:avLst/>
          </a:prstGeom>
          <a:noFill/>
        </p:spPr>
        <p:txBody>
          <a:bodyPr wrap="square" rtlCol="0">
            <a:spAutoFit/>
          </a:bodyPr>
          <a:lstStyle/>
          <a:p>
            <a:pPr algn="ctr"/>
            <a:r>
              <a:rPr lang="en-BE" sz="5400" dirty="0">
                <a:solidFill>
                  <a:schemeClr val="bg1"/>
                </a:solidFill>
              </a:rPr>
              <a:t>UN Decade of Ocean Science for Sustainable Development</a:t>
            </a:r>
          </a:p>
        </p:txBody>
      </p:sp>
    </p:spTree>
    <p:extLst>
      <p:ext uri="{BB962C8B-B14F-4D97-AF65-F5344CB8AC3E}">
        <p14:creationId xmlns:p14="http://schemas.microsoft.com/office/powerpoint/2010/main" val="2792620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Connector 42">
            <a:extLst>
              <a:ext uri="{FF2B5EF4-FFF2-40B4-BE49-F238E27FC236}">
                <a16:creationId xmlns:a16="http://schemas.microsoft.com/office/drawing/2014/main" id="{C216FC7C-1EC8-4CBB-8B31-A66C4B74BCD7}"/>
              </a:ext>
            </a:extLst>
          </p:cNvPr>
          <p:cNvSpPr/>
          <p:nvPr/>
        </p:nvSpPr>
        <p:spPr>
          <a:xfrm>
            <a:off x="5969883" y="5893525"/>
            <a:ext cx="915543" cy="938047"/>
          </a:xfrm>
          <a:prstGeom prst="flowChartConnector">
            <a:avLst/>
          </a:prstGeom>
          <a:solidFill>
            <a:schemeClr val="accent3">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owchart: Connector 41">
            <a:extLst>
              <a:ext uri="{FF2B5EF4-FFF2-40B4-BE49-F238E27FC236}">
                <a16:creationId xmlns:a16="http://schemas.microsoft.com/office/drawing/2014/main" id="{974FD0E2-C135-402A-86A4-E03F29D4B0A1}"/>
              </a:ext>
            </a:extLst>
          </p:cNvPr>
          <p:cNvSpPr/>
          <p:nvPr/>
        </p:nvSpPr>
        <p:spPr>
          <a:xfrm>
            <a:off x="4913377" y="5911142"/>
            <a:ext cx="915543" cy="938047"/>
          </a:xfrm>
          <a:prstGeom prst="flowChartConnector">
            <a:avLst/>
          </a:prstGeom>
          <a:solidFill>
            <a:schemeClr val="accent3">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owchart: Connector 40">
            <a:extLst>
              <a:ext uri="{FF2B5EF4-FFF2-40B4-BE49-F238E27FC236}">
                <a16:creationId xmlns:a16="http://schemas.microsoft.com/office/drawing/2014/main" id="{0C734890-FC94-4B27-9456-B4BFC976B55C}"/>
              </a:ext>
            </a:extLst>
          </p:cNvPr>
          <p:cNvSpPr/>
          <p:nvPr/>
        </p:nvSpPr>
        <p:spPr>
          <a:xfrm>
            <a:off x="3880621" y="5902335"/>
            <a:ext cx="915543" cy="938047"/>
          </a:xfrm>
          <a:prstGeom prst="flowChartConnector">
            <a:avLst/>
          </a:prstGeom>
          <a:solidFill>
            <a:schemeClr val="accent3">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3778431" y="-41090"/>
            <a:ext cx="4475509"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ea typeface="+mn-ea"/>
                <a:cs typeface="Arial" panose="020B0604020202020204" pitchFamily="34" charset="0"/>
                <a:sym typeface="Roboto"/>
              </a:rPr>
              <a:t>10 Ocean Decade Challenges</a:t>
            </a:r>
            <a:endParaRPr kumimoji="0" lang="fr-FR" sz="2800" b="1" i="0" u="none" strike="noStrike" kern="1200" cap="none" spc="0" normalizeH="0" baseline="0" noProof="0" dirty="0">
              <a:ln>
                <a:noFill/>
              </a:ln>
              <a:solidFill>
                <a:srgbClr val="41B7C8"/>
              </a:solidFill>
              <a:effectLst/>
              <a:uLnTx/>
              <a:uFillTx/>
              <a:ea typeface="+mn-ea"/>
              <a:cs typeface="Arial" panose="020B0604020202020204" pitchFamily="34" charset="0"/>
              <a:sym typeface="Roboto"/>
            </a:endParaRPr>
          </a:p>
        </p:txBody>
      </p:sp>
      <p:sp>
        <p:nvSpPr>
          <p:cNvPr id="3" name="TextBox 2"/>
          <p:cNvSpPr txBox="1"/>
          <p:nvPr/>
        </p:nvSpPr>
        <p:spPr>
          <a:xfrm>
            <a:off x="812800" y="1403927"/>
            <a:ext cx="4664364" cy="2382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sym typeface="Roboto"/>
            </a:endParaRPr>
          </a:p>
        </p:txBody>
      </p:sp>
      <p:pic>
        <p:nvPicPr>
          <p:cNvPr id="20" name="Picture 19">
            <a:extLst>
              <a:ext uri="{FF2B5EF4-FFF2-40B4-BE49-F238E27FC236}">
                <a16:creationId xmlns:a16="http://schemas.microsoft.com/office/drawing/2014/main" id="{A18AB71E-EAC1-4ADE-99EE-BA79EDE4CE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5366" y="4366312"/>
            <a:ext cx="1456508" cy="1961114"/>
          </a:xfrm>
          <a:prstGeom prst="rect">
            <a:avLst/>
          </a:prstGeom>
        </p:spPr>
      </p:pic>
      <p:pic>
        <p:nvPicPr>
          <p:cNvPr id="21" name="Picture 20">
            <a:extLst>
              <a:ext uri="{FF2B5EF4-FFF2-40B4-BE49-F238E27FC236}">
                <a16:creationId xmlns:a16="http://schemas.microsoft.com/office/drawing/2014/main" id="{DB9E4226-E9CB-4E3D-A735-6CA087AC6A47}"/>
              </a:ext>
            </a:extLst>
          </p:cNvPr>
          <p:cNvPicPr>
            <a:picLocks noChangeAspect="1"/>
          </p:cNvPicPr>
          <p:nvPr/>
        </p:nvPicPr>
        <p:blipFill>
          <a:blip r:embed="rId3"/>
          <a:stretch>
            <a:fillRect/>
          </a:stretch>
        </p:blipFill>
        <p:spPr>
          <a:xfrm>
            <a:off x="97724" y="3358232"/>
            <a:ext cx="3031991" cy="3484129"/>
          </a:xfrm>
          <a:prstGeom prst="rect">
            <a:avLst/>
          </a:prstGeom>
        </p:spPr>
      </p:pic>
      <p:pic>
        <p:nvPicPr>
          <p:cNvPr id="22" name="Picture 21">
            <a:extLst>
              <a:ext uri="{FF2B5EF4-FFF2-40B4-BE49-F238E27FC236}">
                <a16:creationId xmlns:a16="http://schemas.microsoft.com/office/drawing/2014/main" id="{89AE5DEB-26BF-4939-AB1D-20088DF9679B}"/>
              </a:ext>
            </a:extLst>
          </p:cNvPr>
          <p:cNvPicPr>
            <a:picLocks noChangeAspect="1"/>
          </p:cNvPicPr>
          <p:nvPr/>
        </p:nvPicPr>
        <p:blipFill rotWithShape="1">
          <a:blip r:embed="rId4"/>
          <a:srcRect l="-9850" t="392" r="-1"/>
          <a:stretch/>
        </p:blipFill>
        <p:spPr>
          <a:xfrm>
            <a:off x="-361864" y="-50331"/>
            <a:ext cx="3742221" cy="3698997"/>
          </a:xfrm>
          <a:prstGeom prst="rect">
            <a:avLst/>
          </a:prstGeom>
        </p:spPr>
      </p:pic>
      <p:sp>
        <p:nvSpPr>
          <p:cNvPr id="23" name="TextBox 22">
            <a:extLst>
              <a:ext uri="{FF2B5EF4-FFF2-40B4-BE49-F238E27FC236}">
                <a16:creationId xmlns:a16="http://schemas.microsoft.com/office/drawing/2014/main" id="{F27D7C62-EAA3-4D65-902F-66BB9515F096}"/>
              </a:ext>
            </a:extLst>
          </p:cNvPr>
          <p:cNvSpPr txBox="1"/>
          <p:nvPr/>
        </p:nvSpPr>
        <p:spPr>
          <a:xfrm>
            <a:off x="0" y="190874"/>
            <a:ext cx="3416567" cy="1962589"/>
          </a:xfrm>
          <a:prstGeom prst="rect">
            <a:avLst/>
          </a:prstGeom>
          <a:noFill/>
        </p:spPr>
        <p:txBody>
          <a:bodyPr wrap="square">
            <a:spAutoFit/>
          </a:bodyPr>
          <a:lstStyle/>
          <a:p>
            <a:pPr marL="0" marR="0" lvl="0" indent="0" algn="ctr" defTabSz="914367" rtl="0" eaLnBrk="1" fontAlgn="auto" latinLnBrk="0" hangingPunct="1">
              <a:lnSpc>
                <a:spcPct val="90000"/>
              </a:lnSpc>
              <a:spcBef>
                <a:spcPts val="984"/>
              </a:spcBef>
              <a:spcAft>
                <a:spcPts val="0"/>
              </a:spcAft>
              <a:buClrTx/>
              <a:buSzPct val="100000"/>
              <a:buFont typeface="Arial"/>
              <a:buNone/>
              <a:tabLst/>
              <a:defRPr/>
            </a:pPr>
            <a:r>
              <a:rPr kumimoji="0" lang="en-GB" sz="1400" b="1" i="1" u="none" strike="noStrike" kern="0" cap="none" spc="0" normalizeH="0" baseline="0" noProof="0" dirty="0">
                <a:ln>
                  <a:noFill/>
                </a:ln>
                <a:solidFill>
                  <a:schemeClr val="accent4">
                    <a:lumMod val="60000"/>
                    <a:lumOff val="40000"/>
                  </a:schemeClr>
                </a:solidFill>
                <a:effectLst/>
                <a:uLnTx/>
                <a:uFillTx/>
                <a:latin typeface="Calibri" panose="020F0502020204030204"/>
                <a:ea typeface="+mn-ea"/>
                <a:cs typeface="+mn-cs"/>
                <a:sym typeface="Roboto"/>
              </a:rPr>
              <a:t>Vision</a:t>
            </a:r>
          </a:p>
          <a:p>
            <a:pPr marL="0" marR="0" lvl="0" indent="0" algn="ctr" defTabSz="914367" rtl="0" eaLnBrk="1" fontAlgn="auto" latinLnBrk="0" hangingPunct="1">
              <a:lnSpc>
                <a:spcPct val="90000"/>
              </a:lnSpc>
              <a:spcBef>
                <a:spcPts val="984"/>
              </a:spcBef>
              <a:spcAft>
                <a:spcPts val="0"/>
              </a:spcAft>
              <a:buClrTx/>
              <a:buSzPct val="100000"/>
              <a:buFont typeface="Arial"/>
              <a:buNone/>
              <a:tabLst/>
              <a:defRPr/>
            </a:pPr>
            <a:r>
              <a:rPr kumimoji="0" lang="en-GB" sz="1400" b="1" i="1" u="none" strike="noStrike" kern="0" cap="none" spc="0" normalizeH="0" baseline="0" noProof="0" dirty="0">
                <a:ln>
                  <a:noFill/>
                </a:ln>
                <a:solidFill>
                  <a:prstClr val="white"/>
                </a:solidFill>
                <a:effectLst/>
                <a:uLnTx/>
                <a:uFillTx/>
                <a:latin typeface="Calibri" panose="020F0502020204030204"/>
                <a:ea typeface="+mn-ea"/>
                <a:cs typeface="+mn-cs"/>
                <a:sym typeface="Roboto"/>
              </a:rPr>
              <a:t>The science we need for </a:t>
            </a:r>
          </a:p>
          <a:p>
            <a:pPr marL="0" marR="0" lvl="0" indent="0" algn="ctr" defTabSz="914367" rtl="0" eaLnBrk="1" fontAlgn="auto" latinLnBrk="0" hangingPunct="1">
              <a:lnSpc>
                <a:spcPct val="90000"/>
              </a:lnSpc>
              <a:spcBef>
                <a:spcPts val="984"/>
              </a:spcBef>
              <a:spcAft>
                <a:spcPts val="0"/>
              </a:spcAft>
              <a:buClrTx/>
              <a:buSzPct val="100000"/>
              <a:buFont typeface="Arial"/>
              <a:buNone/>
              <a:tabLst/>
              <a:defRPr/>
            </a:pPr>
            <a:r>
              <a:rPr kumimoji="0" lang="en-GB" sz="1400" b="1" i="1" u="none" strike="noStrike" kern="0" cap="none" spc="0" normalizeH="0" baseline="0" noProof="0" dirty="0">
                <a:ln>
                  <a:noFill/>
                </a:ln>
                <a:solidFill>
                  <a:prstClr val="white"/>
                </a:solidFill>
                <a:effectLst/>
                <a:uLnTx/>
                <a:uFillTx/>
                <a:latin typeface="Calibri" panose="020F0502020204030204"/>
                <a:ea typeface="+mn-ea"/>
                <a:cs typeface="+mn-cs"/>
                <a:sym typeface="Roboto"/>
              </a:rPr>
              <a:t>the ocean we want</a:t>
            </a:r>
          </a:p>
          <a:p>
            <a:pPr marL="0" marR="0" lvl="0" indent="0" algn="ctr" defTabSz="914367" rtl="0" eaLnBrk="1" fontAlgn="auto" latinLnBrk="0" hangingPunct="1">
              <a:lnSpc>
                <a:spcPct val="90000"/>
              </a:lnSpc>
              <a:spcBef>
                <a:spcPts val="984"/>
              </a:spcBef>
              <a:spcAft>
                <a:spcPts val="0"/>
              </a:spcAft>
              <a:buClrTx/>
              <a:buSzPct val="100000"/>
              <a:buFont typeface="Arial"/>
              <a:buNone/>
              <a:tabLst/>
              <a:defRPr/>
            </a:pPr>
            <a:r>
              <a:rPr kumimoji="0" lang="en-GB" sz="1400" b="1" i="1" u="none" strike="noStrike" kern="0" cap="none" spc="0" normalizeH="0" baseline="0" noProof="0" dirty="0">
                <a:ln>
                  <a:noFill/>
                </a:ln>
                <a:solidFill>
                  <a:schemeClr val="accent4">
                    <a:lumMod val="60000"/>
                    <a:lumOff val="40000"/>
                  </a:schemeClr>
                </a:solidFill>
                <a:effectLst/>
                <a:uLnTx/>
                <a:uFillTx/>
                <a:latin typeface="Calibri" panose="020F0502020204030204"/>
                <a:ea typeface="+mn-ea"/>
                <a:cs typeface="+mn-cs"/>
                <a:sym typeface="Roboto"/>
              </a:rPr>
              <a:t>Mission</a:t>
            </a:r>
          </a:p>
          <a:p>
            <a:pPr marL="0" marR="0" lvl="0" indent="0" algn="ctr" defTabSz="914367" rtl="0" eaLnBrk="1" fontAlgn="auto" latinLnBrk="0" hangingPunct="1">
              <a:lnSpc>
                <a:spcPct val="90000"/>
              </a:lnSpc>
              <a:spcBef>
                <a:spcPts val="984"/>
              </a:spcBef>
              <a:spcAft>
                <a:spcPts val="0"/>
              </a:spcAft>
              <a:buClrTx/>
              <a:buSzPct val="100000"/>
              <a:buFont typeface="Arial"/>
              <a:buNone/>
              <a:tabLst/>
              <a:defRPr/>
            </a:pPr>
            <a:r>
              <a:rPr kumimoji="0" lang="en-GB" sz="1400" b="1" i="1" u="none" strike="noStrike" kern="0" cap="none" spc="0" normalizeH="0" baseline="0" noProof="0" dirty="0">
                <a:ln>
                  <a:noFill/>
                </a:ln>
                <a:solidFill>
                  <a:prstClr val="white"/>
                </a:solidFill>
                <a:effectLst/>
                <a:uLnTx/>
                <a:uFillTx/>
                <a:latin typeface="Calibri" panose="020F0502020204030204"/>
                <a:ea typeface="+mn-ea"/>
                <a:cs typeface="+mn-cs"/>
                <a:sym typeface="Roboto"/>
              </a:rPr>
              <a:t>Transformative ocean science solutions for sustainable development, connecting people and our ocean.</a:t>
            </a:r>
            <a:endParaRPr kumimoji="0" lang="en-US" sz="1400" b="1" i="1" u="none" strike="noStrike" kern="0" cap="none" spc="0" normalizeH="0" baseline="0" noProof="0" dirty="0">
              <a:ln>
                <a:noFill/>
              </a:ln>
              <a:solidFill>
                <a:prstClr val="white"/>
              </a:solidFill>
              <a:effectLst/>
              <a:uLnTx/>
              <a:uFillTx/>
              <a:latin typeface="Calibri" panose="020F0502020204030204"/>
              <a:ea typeface="+mn-ea"/>
              <a:cs typeface="+mn-cs"/>
              <a:sym typeface="Roboto"/>
            </a:endParaRPr>
          </a:p>
        </p:txBody>
      </p:sp>
      <p:pic>
        <p:nvPicPr>
          <p:cNvPr id="24" name="Picture 23">
            <a:extLst>
              <a:ext uri="{FF2B5EF4-FFF2-40B4-BE49-F238E27FC236}">
                <a16:creationId xmlns:a16="http://schemas.microsoft.com/office/drawing/2014/main" id="{A49D4F3B-1609-402B-8981-50FC06F39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934" y="1766805"/>
            <a:ext cx="3797342" cy="4596023"/>
          </a:xfrm>
          <a:prstGeom prst="rect">
            <a:avLst/>
          </a:prstGeom>
        </p:spPr>
      </p:pic>
      <p:graphicFrame>
        <p:nvGraphicFramePr>
          <p:cNvPr id="8" name="Diagram 7"/>
          <p:cNvGraphicFramePr/>
          <p:nvPr/>
        </p:nvGraphicFramePr>
        <p:xfrm>
          <a:off x="2377115" y="495450"/>
          <a:ext cx="6888676" cy="49586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18">
            <a:extLst>
              <a:ext uri="{FF2B5EF4-FFF2-40B4-BE49-F238E27FC236}">
                <a16:creationId xmlns:a16="http://schemas.microsoft.com/office/drawing/2014/main" id="{79E18A8D-567E-4E92-8EF4-4A3798EC4559}"/>
              </a:ext>
            </a:extLst>
          </p:cNvPr>
          <p:cNvPicPr>
            <a:picLocks noChangeAspect="1"/>
          </p:cNvPicPr>
          <p:nvPr/>
        </p:nvPicPr>
        <p:blipFill>
          <a:blip r:embed="rId11"/>
          <a:stretch>
            <a:fillRect/>
          </a:stretch>
        </p:blipFill>
        <p:spPr>
          <a:xfrm>
            <a:off x="10699950" y="1825504"/>
            <a:ext cx="1343997" cy="1823162"/>
          </a:xfrm>
          <a:prstGeom prst="rect">
            <a:avLst/>
          </a:prstGeom>
        </p:spPr>
      </p:pic>
      <p:sp>
        <p:nvSpPr>
          <p:cNvPr id="25" name="TextBox 24">
            <a:extLst>
              <a:ext uri="{FF2B5EF4-FFF2-40B4-BE49-F238E27FC236}">
                <a16:creationId xmlns:a16="http://schemas.microsoft.com/office/drawing/2014/main" id="{174B4707-6488-4652-A9A5-560CA85EBC01}"/>
              </a:ext>
            </a:extLst>
          </p:cNvPr>
          <p:cNvSpPr txBox="1"/>
          <p:nvPr/>
        </p:nvSpPr>
        <p:spPr>
          <a:xfrm>
            <a:off x="8226339" y="1236964"/>
            <a:ext cx="4061623"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ea typeface="Roboto"/>
                <a:cs typeface="Arial" panose="020B0604020202020204" pitchFamily="34" charset="0"/>
                <a:sym typeface="Roboto"/>
              </a:rPr>
              <a:t>Decade Action Framework</a:t>
            </a:r>
            <a:endParaRPr kumimoji="0" lang="fr-FR" sz="2800" b="1" i="0" u="none" strike="noStrike" kern="1200" cap="none" spc="0" normalizeH="0" baseline="0" noProof="0" dirty="0">
              <a:ln>
                <a:noFill/>
              </a:ln>
              <a:solidFill>
                <a:srgbClr val="41B7C8"/>
              </a:solidFill>
              <a:effectLst/>
              <a:uLnTx/>
              <a:uFillTx/>
              <a:ea typeface="Roboto"/>
              <a:cs typeface="Arial" panose="020B0604020202020204" pitchFamily="34" charset="0"/>
              <a:sym typeface="Roboto"/>
            </a:endParaRPr>
          </a:p>
        </p:txBody>
      </p:sp>
      <p:sp>
        <p:nvSpPr>
          <p:cNvPr id="28" name="TextBox 27">
            <a:extLst>
              <a:ext uri="{FF2B5EF4-FFF2-40B4-BE49-F238E27FC236}">
                <a16:creationId xmlns:a16="http://schemas.microsoft.com/office/drawing/2014/main" id="{7DC1AAF9-04B5-4B30-8043-5B3CA61AAFA6}"/>
              </a:ext>
            </a:extLst>
          </p:cNvPr>
          <p:cNvSpPr txBox="1"/>
          <p:nvPr/>
        </p:nvSpPr>
        <p:spPr>
          <a:xfrm>
            <a:off x="3560434" y="5467393"/>
            <a:ext cx="6734908" cy="523220"/>
          </a:xfrm>
          <a:prstGeom prst="rect">
            <a:avLst/>
          </a:prstGeom>
          <a:noFill/>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Roboto"/>
              </a:rPr>
              <a:t> Ocean Decade </a:t>
            </a:r>
            <a:r>
              <a:rPr lang="en-US" sz="2800" b="1" dirty="0">
                <a:solidFill>
                  <a:srgbClr val="002060"/>
                </a:solidFill>
                <a:latin typeface="Calibri" panose="020F0502020204030204"/>
                <a:cs typeface="Arial" panose="020B0604020202020204" pitchFamily="34" charset="0"/>
                <a:sym typeface="Roboto"/>
              </a:rPr>
              <a:t>Actions</a:t>
            </a:r>
            <a:endParaRPr kumimoji="0" lang="fr-FR" sz="2800" b="1" i="0" u="none" strike="noStrike" kern="1200" cap="none" spc="0" normalizeH="0" baseline="0" noProof="0" dirty="0">
              <a:ln>
                <a:noFill/>
              </a:ln>
              <a:solidFill>
                <a:srgbClr val="41B7C8"/>
              </a:solidFill>
              <a:effectLst/>
              <a:uLnTx/>
              <a:uFillTx/>
              <a:latin typeface="Calibri" panose="020F0502020204030204"/>
              <a:ea typeface="+mn-ea"/>
              <a:cs typeface="Arial" panose="020B0604020202020204" pitchFamily="34" charset="0"/>
              <a:sym typeface="Roboto"/>
            </a:endParaRPr>
          </a:p>
        </p:txBody>
      </p:sp>
      <p:sp>
        <p:nvSpPr>
          <p:cNvPr id="31" name="Oval 8">
            <a:extLst>
              <a:ext uri="{FF2B5EF4-FFF2-40B4-BE49-F238E27FC236}">
                <a16:creationId xmlns:a16="http://schemas.microsoft.com/office/drawing/2014/main" id="{E2360687-21FA-4D1F-8B71-DA0D98810053}"/>
              </a:ext>
            </a:extLst>
          </p:cNvPr>
          <p:cNvSpPr/>
          <p:nvPr/>
        </p:nvSpPr>
        <p:spPr>
          <a:xfrm>
            <a:off x="3553650" y="5878767"/>
            <a:ext cx="532534" cy="523220"/>
          </a:xfrm>
          <a:prstGeom prst="ellipse">
            <a:avLst/>
          </a:prstGeom>
          <a:solidFill>
            <a:schemeClr val="accent5">
              <a:lumMod val="60000"/>
              <a:lumOff val="40000"/>
            </a:schemeClr>
          </a:solidFill>
          <a:ln w="12700">
            <a:miter lim="400000"/>
          </a:ln>
        </p:spPr>
        <p:txBody>
          <a:bodyPr lIns="65023" tIns="65023" rIns="65023" bIns="65023" anchor="ctr"/>
          <a:lstStyle/>
          <a:p>
            <a:pPr algn="ctr">
              <a:defRPr sz="1800">
                <a:solidFill>
                  <a:srgbClr val="FFFFFF"/>
                </a:solidFill>
              </a:defRPr>
            </a:pPr>
            <a:r>
              <a:rPr lang="fr-FR" b="1" dirty="0">
                <a:solidFill>
                  <a:schemeClr val="accent4">
                    <a:lumMod val="60000"/>
                    <a:lumOff val="40000"/>
                  </a:schemeClr>
                </a:solidFill>
              </a:rPr>
              <a:t>28</a:t>
            </a:r>
            <a:endParaRPr b="1" dirty="0">
              <a:solidFill>
                <a:schemeClr val="accent4">
                  <a:lumMod val="60000"/>
                  <a:lumOff val="40000"/>
                </a:schemeClr>
              </a:solidFill>
            </a:endParaRPr>
          </a:p>
        </p:txBody>
      </p:sp>
      <p:sp>
        <p:nvSpPr>
          <p:cNvPr id="34" name="Oval 8">
            <a:extLst>
              <a:ext uri="{FF2B5EF4-FFF2-40B4-BE49-F238E27FC236}">
                <a16:creationId xmlns:a16="http://schemas.microsoft.com/office/drawing/2014/main" id="{25395C2A-A508-481E-A661-822935A45F69}"/>
              </a:ext>
            </a:extLst>
          </p:cNvPr>
          <p:cNvSpPr/>
          <p:nvPr/>
        </p:nvSpPr>
        <p:spPr>
          <a:xfrm>
            <a:off x="5409715" y="6336887"/>
            <a:ext cx="514796" cy="523220"/>
          </a:xfrm>
          <a:prstGeom prst="ellipse">
            <a:avLst/>
          </a:prstGeom>
          <a:solidFill>
            <a:schemeClr val="accent1">
              <a:lumMod val="50000"/>
            </a:schemeClr>
          </a:solidFill>
          <a:ln w="12700">
            <a:miter lim="400000"/>
          </a:ln>
        </p:spPr>
        <p:txBody>
          <a:bodyPr lIns="65023" tIns="65023" rIns="65023" bIns="65023" anchor="ctr"/>
          <a:lstStyle/>
          <a:p>
            <a:pPr algn="ctr">
              <a:defRPr sz="1800">
                <a:solidFill>
                  <a:srgbClr val="FFFFFF"/>
                </a:solidFill>
              </a:defRPr>
            </a:pPr>
            <a:r>
              <a:rPr lang="fr-FR" b="1" dirty="0">
                <a:solidFill>
                  <a:schemeClr val="accent4">
                    <a:lumMod val="60000"/>
                    <a:lumOff val="40000"/>
                  </a:schemeClr>
                </a:solidFill>
              </a:rPr>
              <a:t>33</a:t>
            </a:r>
            <a:endParaRPr b="1" dirty="0">
              <a:solidFill>
                <a:schemeClr val="accent4">
                  <a:lumMod val="60000"/>
                  <a:lumOff val="40000"/>
                </a:schemeClr>
              </a:solidFill>
            </a:endParaRPr>
          </a:p>
        </p:txBody>
      </p:sp>
      <p:sp>
        <p:nvSpPr>
          <p:cNvPr id="35" name="Oval 8">
            <a:extLst>
              <a:ext uri="{FF2B5EF4-FFF2-40B4-BE49-F238E27FC236}">
                <a16:creationId xmlns:a16="http://schemas.microsoft.com/office/drawing/2014/main" id="{8A7828F2-43D1-48FA-84AC-8BC85B0BA514}"/>
              </a:ext>
            </a:extLst>
          </p:cNvPr>
          <p:cNvSpPr/>
          <p:nvPr/>
        </p:nvSpPr>
        <p:spPr>
          <a:xfrm>
            <a:off x="6714794" y="5893021"/>
            <a:ext cx="458990" cy="434405"/>
          </a:xfrm>
          <a:prstGeom prst="ellipse">
            <a:avLst/>
          </a:prstGeom>
          <a:solidFill>
            <a:schemeClr val="accent1">
              <a:lumMod val="75000"/>
            </a:schemeClr>
          </a:solidFill>
          <a:ln w="12700">
            <a:miter lim="400000"/>
          </a:ln>
        </p:spPr>
        <p:txBody>
          <a:bodyPr lIns="65023" tIns="65023" rIns="65023" bIns="65023" anchor="ctr"/>
          <a:lstStyle/>
          <a:p>
            <a:pPr algn="ctr">
              <a:defRPr sz="1800">
                <a:solidFill>
                  <a:srgbClr val="FFFFFF"/>
                </a:solidFill>
              </a:defRPr>
            </a:pPr>
            <a:r>
              <a:rPr lang="fr-FR" b="1" dirty="0">
                <a:solidFill>
                  <a:schemeClr val="accent4">
                    <a:lumMod val="60000"/>
                    <a:lumOff val="40000"/>
                  </a:schemeClr>
                </a:solidFill>
              </a:rPr>
              <a:t>6</a:t>
            </a:r>
            <a:endParaRPr b="1" dirty="0">
              <a:solidFill>
                <a:schemeClr val="accent4">
                  <a:lumMod val="60000"/>
                  <a:lumOff val="40000"/>
                </a:schemeClr>
              </a:solidFill>
            </a:endParaRPr>
          </a:p>
        </p:txBody>
      </p:sp>
      <p:sp>
        <p:nvSpPr>
          <p:cNvPr id="36" name="TextBox 35">
            <a:extLst>
              <a:ext uri="{FF2B5EF4-FFF2-40B4-BE49-F238E27FC236}">
                <a16:creationId xmlns:a16="http://schemas.microsoft.com/office/drawing/2014/main" id="{B2EF3B39-F995-4552-8BD5-F787DF7FD776}"/>
              </a:ext>
            </a:extLst>
          </p:cNvPr>
          <p:cNvSpPr txBox="1"/>
          <p:nvPr/>
        </p:nvSpPr>
        <p:spPr>
          <a:xfrm>
            <a:off x="3834282" y="6241667"/>
            <a:ext cx="1316747" cy="276999"/>
          </a:xfrm>
          <a:prstGeom prst="rect">
            <a:avLst/>
          </a:prstGeom>
          <a:noFill/>
        </p:spPr>
        <p:txBody>
          <a:bodyPr wrap="square" rtlCol="0">
            <a:spAutoFit/>
          </a:bodyPr>
          <a:lstStyle/>
          <a:p>
            <a:r>
              <a:rPr lang="fr-FR" sz="1200" b="1" dirty="0">
                <a:solidFill>
                  <a:srgbClr val="002060"/>
                </a:solidFill>
              </a:rPr>
              <a:t>Programmes</a:t>
            </a:r>
          </a:p>
        </p:txBody>
      </p:sp>
      <p:sp>
        <p:nvSpPr>
          <p:cNvPr id="37" name="TextBox 36">
            <a:extLst>
              <a:ext uri="{FF2B5EF4-FFF2-40B4-BE49-F238E27FC236}">
                <a16:creationId xmlns:a16="http://schemas.microsoft.com/office/drawing/2014/main" id="{2C29F504-7C21-42E0-A0A7-E68A83384445}"/>
              </a:ext>
            </a:extLst>
          </p:cNvPr>
          <p:cNvSpPr txBox="1"/>
          <p:nvPr/>
        </p:nvSpPr>
        <p:spPr>
          <a:xfrm>
            <a:off x="4836472" y="6124988"/>
            <a:ext cx="1316747" cy="276999"/>
          </a:xfrm>
          <a:prstGeom prst="rect">
            <a:avLst/>
          </a:prstGeom>
          <a:noFill/>
        </p:spPr>
        <p:txBody>
          <a:bodyPr wrap="square" rtlCol="0">
            <a:spAutoFit/>
          </a:bodyPr>
          <a:lstStyle/>
          <a:p>
            <a:r>
              <a:rPr lang="fr-FR" sz="1200" b="1" dirty="0">
                <a:solidFill>
                  <a:srgbClr val="002060"/>
                </a:solidFill>
              </a:rPr>
              <a:t>Contributions</a:t>
            </a:r>
          </a:p>
        </p:txBody>
      </p:sp>
      <p:sp>
        <p:nvSpPr>
          <p:cNvPr id="38" name="TextBox 37">
            <a:extLst>
              <a:ext uri="{FF2B5EF4-FFF2-40B4-BE49-F238E27FC236}">
                <a16:creationId xmlns:a16="http://schemas.microsoft.com/office/drawing/2014/main" id="{34ADC208-F660-43AF-AF4E-2CC99A900738}"/>
              </a:ext>
            </a:extLst>
          </p:cNvPr>
          <p:cNvSpPr txBox="1"/>
          <p:nvPr/>
        </p:nvSpPr>
        <p:spPr>
          <a:xfrm>
            <a:off x="6082639" y="6110223"/>
            <a:ext cx="946146" cy="461665"/>
          </a:xfrm>
          <a:prstGeom prst="rect">
            <a:avLst/>
          </a:prstGeom>
          <a:noFill/>
        </p:spPr>
        <p:txBody>
          <a:bodyPr wrap="square" rtlCol="0">
            <a:spAutoFit/>
          </a:bodyPr>
          <a:lstStyle/>
          <a:p>
            <a:r>
              <a:rPr lang="fr-FR" sz="1200" b="1" dirty="0">
                <a:solidFill>
                  <a:srgbClr val="002060"/>
                </a:solidFill>
              </a:rPr>
              <a:t>UN-</a:t>
            </a:r>
            <a:r>
              <a:rPr lang="fr-FR" sz="1200" b="1" dirty="0" err="1">
                <a:solidFill>
                  <a:srgbClr val="002060"/>
                </a:solidFill>
              </a:rPr>
              <a:t>led</a:t>
            </a:r>
            <a:r>
              <a:rPr lang="fr-FR" sz="1200" b="1" dirty="0">
                <a:solidFill>
                  <a:srgbClr val="002060"/>
                </a:solidFill>
              </a:rPr>
              <a:t> Actions</a:t>
            </a:r>
          </a:p>
        </p:txBody>
      </p:sp>
    </p:spTree>
    <p:extLst>
      <p:ext uri="{BB962C8B-B14F-4D97-AF65-F5344CB8AC3E}">
        <p14:creationId xmlns:p14="http://schemas.microsoft.com/office/powerpoint/2010/main" val="3179750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40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4A8B22EE-E2E8-794A-B69E-A323BFF687BE}"/>
              </a:ext>
            </a:extLst>
          </p:cNvPr>
          <p:cNvSpPr txBox="1">
            <a:spLocks noChangeArrowheads="1"/>
          </p:cNvSpPr>
          <p:nvPr/>
        </p:nvSpPr>
        <p:spPr bwMode="auto">
          <a:xfrm>
            <a:off x="1138726" y="38449"/>
            <a:ext cx="10716217" cy="1143000"/>
          </a:xfrm>
          <a:prstGeom prst="rect">
            <a:avLst/>
          </a:prstGeom>
          <a:noFill/>
          <a:ln w="9525">
            <a:noFill/>
            <a:miter lim="800000"/>
            <a:headEnd/>
            <a:tailEnd/>
          </a:ln>
        </p:spPr>
        <p:txBody>
          <a:bodyPr lIns="91004" tIns="45503" rIns="91004" bIns="45503" anchor="ctr"/>
          <a:lstStyle>
            <a:lvl1pPr algn="l" rtl="0" eaLnBrk="0" fontAlgn="base" hangingPunct="0">
              <a:spcBef>
                <a:spcPct val="0"/>
              </a:spcBef>
              <a:spcAft>
                <a:spcPct val="0"/>
              </a:spcAft>
              <a:defRPr sz="2400" b="1">
                <a:solidFill>
                  <a:schemeClr val="tx2"/>
                </a:solidFill>
                <a:latin typeface="+mj-lt"/>
                <a:ea typeface="MS PGothic" pitchFamily="34" charset="-128"/>
                <a:cs typeface="MS PGothic"/>
              </a:defRPr>
            </a:lvl1pPr>
            <a:lvl2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5pPr>
            <a:lvl6pPr marL="457200" algn="l" rtl="0" fontAlgn="base">
              <a:spcBef>
                <a:spcPct val="0"/>
              </a:spcBef>
              <a:spcAft>
                <a:spcPct val="0"/>
              </a:spcAft>
              <a:defRPr sz="2000" b="1">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2000" b="1">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2000" b="1">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2000" b="1">
                <a:solidFill>
                  <a:schemeClr val="tx2"/>
                </a:solidFill>
                <a:latin typeface="Arial" charset="0"/>
                <a:ea typeface="ＭＳ Ｐゴシック" charset="-128"/>
                <a:cs typeface="ＭＳ Ｐゴシック" charset="-128"/>
              </a:defRPr>
            </a:lvl9pPr>
          </a:lstStyle>
          <a:p>
            <a:pPr algn="ctr" defTabSz="910143">
              <a:defRPr/>
            </a:pPr>
            <a:r>
              <a:rPr lang="en-US" sz="2800" dirty="0">
                <a:solidFill>
                  <a:srgbClr val="00B050"/>
                </a:solidFill>
                <a:latin typeface="Arial"/>
                <a:ea typeface="MS PGothic"/>
                <a:sym typeface="Gill Sans"/>
              </a:rPr>
              <a:t>Existing</a:t>
            </a:r>
            <a:r>
              <a:rPr lang="en-US" sz="2800" dirty="0">
                <a:solidFill>
                  <a:srgbClr val="FFC000"/>
                </a:solidFill>
                <a:latin typeface="Arial"/>
                <a:ea typeface="MS PGothic"/>
                <a:sym typeface="Gill Sans"/>
              </a:rPr>
              <a:t>, Emerging and Potential</a:t>
            </a:r>
            <a:br>
              <a:rPr lang="en-US" sz="2800" dirty="0">
                <a:solidFill>
                  <a:srgbClr val="FF0000"/>
                </a:solidFill>
                <a:latin typeface="Arial"/>
                <a:ea typeface="MS PGothic"/>
                <a:sym typeface="Gill Sans"/>
              </a:rPr>
            </a:br>
            <a:r>
              <a:rPr lang="en-US" sz="2800" dirty="0">
                <a:solidFill>
                  <a:schemeClr val="bg1"/>
                </a:solidFill>
                <a:latin typeface="Arial"/>
                <a:ea typeface="MS PGothic"/>
                <a:sym typeface="Gill Sans"/>
              </a:rPr>
              <a:t>Components  of IOC Work</a:t>
            </a:r>
          </a:p>
        </p:txBody>
      </p:sp>
      <p:pic>
        <p:nvPicPr>
          <p:cNvPr id="18" name="Picture 17">
            <a:extLst>
              <a:ext uri="{FF2B5EF4-FFF2-40B4-BE49-F238E27FC236}">
                <a16:creationId xmlns:a16="http://schemas.microsoft.com/office/drawing/2014/main" id="{6748B7FC-4BF8-3A45-8F56-3948FC027D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750" y="1879618"/>
            <a:ext cx="2420371" cy="2330544"/>
          </a:xfrm>
          <a:prstGeom prst="rect">
            <a:avLst/>
          </a:prstGeom>
        </p:spPr>
      </p:pic>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pic>
        <p:nvPicPr>
          <p:cNvPr id="6" name="Picture 5">
            <a:extLst>
              <a:ext uri="{FF2B5EF4-FFF2-40B4-BE49-F238E27FC236}">
                <a16:creationId xmlns:a16="http://schemas.microsoft.com/office/drawing/2014/main" id="{35AA9370-2D9D-884D-A2AA-CE795CFE16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9121" y="1879618"/>
            <a:ext cx="2268667" cy="2330544"/>
          </a:xfrm>
          <a:prstGeom prst="rect">
            <a:avLst/>
          </a:prstGeom>
        </p:spPr>
      </p:pic>
      <p:cxnSp>
        <p:nvCxnSpPr>
          <p:cNvPr id="4" name="Straight Arrow Connector 3">
            <a:extLst>
              <a:ext uri="{FF2B5EF4-FFF2-40B4-BE49-F238E27FC236}">
                <a16:creationId xmlns:a16="http://schemas.microsoft.com/office/drawing/2014/main" id="{ADDB29F8-4ECF-6745-A612-153CF7DA7762}"/>
              </a:ext>
            </a:extLst>
          </p:cNvPr>
          <p:cNvCxnSpPr>
            <a:cxnSpLocks/>
          </p:cNvCxnSpPr>
          <p:nvPr/>
        </p:nvCxnSpPr>
        <p:spPr>
          <a:xfrm flipH="1">
            <a:off x="1949825" y="736618"/>
            <a:ext cx="1559857" cy="739553"/>
          </a:xfrm>
          <a:prstGeom prst="straightConnector1">
            <a:avLst/>
          </a:prstGeom>
          <a:ln w="571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A645E8F-17FE-724A-ACA9-659BBF8BCCF2}"/>
              </a:ext>
            </a:extLst>
          </p:cNvPr>
          <p:cNvCxnSpPr>
            <a:cxnSpLocks/>
          </p:cNvCxnSpPr>
          <p:nvPr/>
        </p:nvCxnSpPr>
        <p:spPr>
          <a:xfrm>
            <a:off x="7068341" y="1052789"/>
            <a:ext cx="306134" cy="772712"/>
          </a:xfrm>
          <a:prstGeom prst="straightConnector1">
            <a:avLst/>
          </a:prstGeom>
          <a:ln w="571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D61BDF1-B24A-3841-9CD2-AAE025A242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564" y="138679"/>
            <a:ext cx="646388" cy="545007"/>
          </a:xfrm>
          <a:prstGeom prst="rect">
            <a:avLst/>
          </a:prstGeom>
        </p:spPr>
      </p:pic>
      <p:sp>
        <p:nvSpPr>
          <p:cNvPr id="9" name="TextBox 8">
            <a:extLst>
              <a:ext uri="{FF2B5EF4-FFF2-40B4-BE49-F238E27FC236}">
                <a16:creationId xmlns:a16="http://schemas.microsoft.com/office/drawing/2014/main" id="{DA6E5EDD-9913-3C4A-92D5-92538D10E9F4}"/>
              </a:ext>
            </a:extLst>
          </p:cNvPr>
          <p:cNvSpPr txBox="1"/>
          <p:nvPr/>
        </p:nvSpPr>
        <p:spPr>
          <a:xfrm>
            <a:off x="9033552" y="1852724"/>
            <a:ext cx="2888626" cy="2369880"/>
          </a:xfrm>
          <a:prstGeom prst="rect">
            <a:avLst/>
          </a:prstGeom>
          <a:solidFill>
            <a:schemeClr val="bg1"/>
          </a:solidFill>
          <a:ln w="69850">
            <a:solidFill>
              <a:srgbClr val="FFC000"/>
            </a:solidFill>
          </a:ln>
        </p:spPr>
        <p:txBody>
          <a:bodyPr wrap="square" rtlCol="0">
            <a:spAutoFit/>
          </a:bodyPr>
          <a:lstStyle/>
          <a:p>
            <a:pPr algn="ctr"/>
            <a:endParaRPr lang="en-US" sz="3200" b="1" dirty="0">
              <a:solidFill>
                <a:schemeClr val="accent4">
                  <a:lumMod val="50000"/>
                </a:schemeClr>
              </a:solidFill>
            </a:endParaRPr>
          </a:p>
          <a:p>
            <a:pPr algn="ctr"/>
            <a:r>
              <a:rPr lang="en-US" sz="3200" b="1" dirty="0">
                <a:solidFill>
                  <a:schemeClr val="accent4">
                    <a:lumMod val="50000"/>
                  </a:schemeClr>
                </a:solidFill>
              </a:rPr>
              <a:t>Integrated </a:t>
            </a:r>
          </a:p>
          <a:p>
            <a:pPr algn="ctr"/>
            <a:r>
              <a:rPr lang="en-US" sz="3200" b="1" dirty="0">
                <a:solidFill>
                  <a:schemeClr val="accent4">
                    <a:lumMod val="50000"/>
                  </a:schemeClr>
                </a:solidFill>
              </a:rPr>
              <a:t>Ocean Management</a:t>
            </a:r>
          </a:p>
          <a:p>
            <a:pPr algn="ctr"/>
            <a:endParaRPr lang="en-US" sz="1600" b="1" dirty="0">
              <a:solidFill>
                <a:schemeClr val="accent4">
                  <a:lumMod val="50000"/>
                </a:schemeClr>
              </a:solidFill>
            </a:endParaRPr>
          </a:p>
        </p:txBody>
      </p:sp>
      <p:sp>
        <p:nvSpPr>
          <p:cNvPr id="22" name="TextBox 21">
            <a:extLst>
              <a:ext uri="{FF2B5EF4-FFF2-40B4-BE49-F238E27FC236}">
                <a16:creationId xmlns:a16="http://schemas.microsoft.com/office/drawing/2014/main" id="{88521847-8909-2D48-883E-3309C0ED53C6}"/>
              </a:ext>
            </a:extLst>
          </p:cNvPr>
          <p:cNvSpPr txBox="1"/>
          <p:nvPr/>
        </p:nvSpPr>
        <p:spPr>
          <a:xfrm>
            <a:off x="9302292" y="138679"/>
            <a:ext cx="2124561" cy="1077218"/>
          </a:xfrm>
          <a:prstGeom prst="rect">
            <a:avLst/>
          </a:prstGeom>
          <a:noFill/>
        </p:spPr>
        <p:txBody>
          <a:bodyPr wrap="square" rtlCol="0">
            <a:spAutoFit/>
          </a:bodyPr>
          <a:lstStyle/>
          <a:p>
            <a:r>
              <a:rPr lang="en-US" sz="3200" b="1" dirty="0"/>
              <a:t>2020-</a:t>
            </a:r>
            <a:r>
              <a:rPr lang="en-US" sz="3200" b="1" dirty="0">
                <a:solidFill>
                  <a:schemeClr val="bg1"/>
                </a:solidFill>
              </a:rPr>
              <a:t>2021</a:t>
            </a:r>
          </a:p>
        </p:txBody>
      </p:sp>
      <p:pic>
        <p:nvPicPr>
          <p:cNvPr id="26" name="Picture 25">
            <a:extLst>
              <a:ext uri="{FF2B5EF4-FFF2-40B4-BE49-F238E27FC236}">
                <a16:creationId xmlns:a16="http://schemas.microsoft.com/office/drawing/2014/main" id="{82865B15-A8CD-1240-865C-CD46177E10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4475" y="1879618"/>
            <a:ext cx="1632183" cy="2330544"/>
          </a:xfrm>
          <a:prstGeom prst="rect">
            <a:avLst/>
          </a:prstGeom>
        </p:spPr>
      </p:pic>
      <p:pic>
        <p:nvPicPr>
          <p:cNvPr id="19" name="Picture 2" descr="Image result for unfccc logo">
            <a:extLst>
              <a:ext uri="{FF2B5EF4-FFF2-40B4-BE49-F238E27FC236}">
                <a16:creationId xmlns:a16="http://schemas.microsoft.com/office/drawing/2014/main" id="{CF78942B-A815-D845-9040-EE850C4C1DD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23619" y="1879618"/>
            <a:ext cx="2455025" cy="2330544"/>
          </a:xfrm>
          <a:prstGeom prst="rect">
            <a:avLst/>
          </a:prstGeom>
          <a:solidFill>
            <a:schemeClr val="bg1"/>
          </a:solidFill>
        </p:spPr>
      </p:pic>
      <p:sp>
        <p:nvSpPr>
          <p:cNvPr id="10" name="TextBox 9">
            <a:extLst>
              <a:ext uri="{FF2B5EF4-FFF2-40B4-BE49-F238E27FC236}">
                <a16:creationId xmlns:a16="http://schemas.microsoft.com/office/drawing/2014/main" id="{7EC0325F-946C-EA45-862A-4A5D7C101F5C}"/>
              </a:ext>
            </a:extLst>
          </p:cNvPr>
          <p:cNvSpPr txBox="1"/>
          <p:nvPr/>
        </p:nvSpPr>
        <p:spPr>
          <a:xfrm>
            <a:off x="2245895" y="4773706"/>
            <a:ext cx="7684167"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2400" dirty="0">
                <a:solidFill>
                  <a:srgbClr val="FFC000"/>
                </a:solidFill>
                <a:sym typeface="Roboto"/>
              </a:rPr>
              <a:t>These factors will keep shaping the future of IOC work</a:t>
            </a:r>
            <a:endParaRPr kumimoji="0" lang="en-US" sz="2400" b="0" i="0" u="none" strike="noStrike" cap="none" spc="0" normalizeH="0" baseline="0" dirty="0">
              <a:ln>
                <a:noFill/>
              </a:ln>
              <a:solidFill>
                <a:srgbClr val="FFC000"/>
              </a:solidFill>
              <a:effectLst/>
              <a:uFillTx/>
              <a:sym typeface="Roboto"/>
            </a:endParaRPr>
          </a:p>
        </p:txBody>
      </p:sp>
      <p:cxnSp>
        <p:nvCxnSpPr>
          <p:cNvPr id="14" name="Straight Arrow Connector 13">
            <a:extLst>
              <a:ext uri="{FF2B5EF4-FFF2-40B4-BE49-F238E27FC236}">
                <a16:creationId xmlns:a16="http://schemas.microsoft.com/office/drawing/2014/main" id="{BBD21BAD-8B36-2F4E-8C3F-D1AA80B416E8}"/>
              </a:ext>
            </a:extLst>
          </p:cNvPr>
          <p:cNvCxnSpPr>
            <a:cxnSpLocks/>
          </p:cNvCxnSpPr>
          <p:nvPr/>
        </p:nvCxnSpPr>
        <p:spPr>
          <a:xfrm flipH="1">
            <a:off x="3565266" y="736618"/>
            <a:ext cx="359190" cy="918762"/>
          </a:xfrm>
          <a:prstGeom prst="straightConnector1">
            <a:avLst/>
          </a:prstGeom>
          <a:ln w="571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1C1B7B-83E3-C74B-9145-E8185F620874}"/>
              </a:ext>
            </a:extLst>
          </p:cNvPr>
          <p:cNvCxnSpPr>
            <a:cxnSpLocks/>
          </p:cNvCxnSpPr>
          <p:nvPr/>
        </p:nvCxnSpPr>
        <p:spPr>
          <a:xfrm>
            <a:off x="9033552" y="942454"/>
            <a:ext cx="734224" cy="745524"/>
          </a:xfrm>
          <a:prstGeom prst="straightConnector1">
            <a:avLst/>
          </a:prstGeom>
          <a:ln w="571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04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sp>
        <p:nvSpPr>
          <p:cNvPr id="2" name="TextBox 1">
            <a:extLst>
              <a:ext uri="{FF2B5EF4-FFF2-40B4-BE49-F238E27FC236}">
                <a16:creationId xmlns:a16="http://schemas.microsoft.com/office/drawing/2014/main" id="{0AF08CAC-055A-DA5C-C7E8-E6D397DA375F}"/>
              </a:ext>
            </a:extLst>
          </p:cNvPr>
          <p:cNvSpPr txBox="1"/>
          <p:nvPr/>
        </p:nvSpPr>
        <p:spPr>
          <a:xfrm>
            <a:off x="2032000" y="2065867"/>
            <a:ext cx="8060267"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7200" b="0" i="0" u="none" strike="noStrike" cap="none" spc="0" normalizeH="0" baseline="0" dirty="0">
                <a:ln>
                  <a:noFill/>
                </a:ln>
                <a:solidFill>
                  <a:srgbClr val="000000"/>
                </a:solidFill>
                <a:effectLst/>
                <a:uFillTx/>
                <a:latin typeface="+mn-lt"/>
                <a:ea typeface="+mn-ea"/>
                <a:cs typeface="+mn-cs"/>
                <a:sym typeface="Roboto"/>
              </a:rPr>
              <a:t>Ocean </a:t>
            </a:r>
            <a:br>
              <a:rPr kumimoji="0" lang="en-BE" sz="7200" b="0" i="0" u="none" strike="noStrike" cap="none" spc="0" normalizeH="0" baseline="0" dirty="0">
                <a:ln>
                  <a:noFill/>
                </a:ln>
                <a:solidFill>
                  <a:srgbClr val="000000"/>
                </a:solidFill>
                <a:effectLst/>
                <a:uFillTx/>
                <a:latin typeface="+mn-lt"/>
                <a:ea typeface="+mn-ea"/>
                <a:cs typeface="+mn-cs"/>
                <a:sym typeface="Roboto"/>
              </a:rPr>
            </a:br>
            <a:r>
              <a:rPr kumimoji="0" lang="en-BE" sz="7200" b="0" i="0" u="none" strike="noStrike" cap="none" spc="0" normalizeH="0" baseline="0" dirty="0">
                <a:ln>
                  <a:noFill/>
                </a:ln>
                <a:solidFill>
                  <a:srgbClr val="000000"/>
                </a:solidFill>
                <a:effectLst/>
                <a:uFillTx/>
                <a:latin typeface="+mn-lt"/>
                <a:ea typeface="+mn-ea"/>
                <a:cs typeface="+mn-cs"/>
                <a:sym typeface="Roboto"/>
              </a:rPr>
              <a:t>Science</a:t>
            </a:r>
          </a:p>
        </p:txBody>
      </p:sp>
    </p:spTree>
    <p:extLst>
      <p:ext uri="{BB962C8B-B14F-4D97-AF65-F5344CB8AC3E}">
        <p14:creationId xmlns:p14="http://schemas.microsoft.com/office/powerpoint/2010/main" val="5016194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elenterate, coral&#10;&#10;Description automatically generated">
            <a:extLst>
              <a:ext uri="{FF2B5EF4-FFF2-40B4-BE49-F238E27FC236}">
                <a16:creationId xmlns:a16="http://schemas.microsoft.com/office/drawing/2014/main" id="{A69BAF20-8836-44D3-9F80-37AEBA73172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4" name="Oval 3">
            <a:extLst>
              <a:ext uri="{FF2B5EF4-FFF2-40B4-BE49-F238E27FC236}">
                <a16:creationId xmlns:a16="http://schemas.microsoft.com/office/drawing/2014/main" id="{370E3002-0A68-4E46-9FD5-38245201CBA8}"/>
              </a:ext>
            </a:extLst>
          </p:cNvPr>
          <p:cNvSpPr/>
          <p:nvPr/>
        </p:nvSpPr>
        <p:spPr>
          <a:xfrm>
            <a:off x="-1" y="1262742"/>
            <a:ext cx="5500914" cy="5319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A37C9949-D5DD-442A-A49F-678C9BE95426}"/>
              </a:ext>
            </a:extLst>
          </p:cNvPr>
          <p:cNvSpPr>
            <a:spLocks noGrp="1"/>
          </p:cNvSpPr>
          <p:nvPr>
            <p:ph type="title"/>
          </p:nvPr>
        </p:nvSpPr>
        <p:spPr>
          <a:xfrm>
            <a:off x="709448" y="1913950"/>
            <a:ext cx="4204137" cy="1342754"/>
          </a:xfrm>
        </p:spPr>
        <p:txBody>
          <a:bodyPr>
            <a:normAutofit/>
          </a:bodyPr>
          <a:lstStyle/>
          <a:p>
            <a:pPr algn="ctr"/>
            <a:r>
              <a:rPr lang="en-US" sz="3600" b="1" dirty="0"/>
              <a:t>Global HAB</a:t>
            </a:r>
            <a:br>
              <a:rPr lang="en-US" sz="3600" b="1" dirty="0"/>
            </a:br>
            <a:r>
              <a:rPr lang="en-US" sz="3600" b="1" dirty="0"/>
              <a:t>Status Report</a:t>
            </a:r>
            <a:endParaRPr lang="fr-FR" sz="3600" dirty="0"/>
          </a:p>
        </p:txBody>
      </p:sp>
      <p:sp>
        <p:nvSpPr>
          <p:cNvPr id="3" name="Content Placeholder 2">
            <a:extLst>
              <a:ext uri="{FF2B5EF4-FFF2-40B4-BE49-F238E27FC236}">
                <a16:creationId xmlns:a16="http://schemas.microsoft.com/office/drawing/2014/main" id="{5530A579-9127-4CD7-8527-EAED1108ACBC}"/>
              </a:ext>
            </a:extLst>
          </p:cNvPr>
          <p:cNvSpPr>
            <a:spLocks noGrp="1"/>
          </p:cNvSpPr>
          <p:nvPr>
            <p:ph idx="1"/>
          </p:nvPr>
        </p:nvSpPr>
        <p:spPr>
          <a:xfrm>
            <a:off x="525516" y="3417573"/>
            <a:ext cx="4593021" cy="2619839"/>
          </a:xfrm>
        </p:spPr>
        <p:txBody>
          <a:bodyPr anchor="ctr">
            <a:normAutofit/>
          </a:bodyPr>
          <a:lstStyle/>
          <a:p>
            <a:pPr marL="0" indent="0">
              <a:buNone/>
            </a:pPr>
            <a:r>
              <a:rPr lang="en-US" sz="1800" i="1" dirty="0"/>
              <a:t>The first Global Statistical Analysis of </a:t>
            </a:r>
            <a:r>
              <a:rPr lang="en-US" sz="1800" i="1" dirty="0">
                <a:highlight>
                  <a:srgbClr val="FFFF00"/>
                </a:highlight>
              </a:rPr>
              <a:t>Harmful Algal Blooms </a:t>
            </a:r>
            <a:r>
              <a:rPr lang="en-US" sz="1800" i="1" dirty="0"/>
              <a:t>shows no significant trend worldwide but specific regions and harmful algal species do show significant increases, pointing to the need for better monitoring and data collection, especially in light of greater societal reliance on coastal marine resources.</a:t>
            </a:r>
            <a:endParaRPr lang="fr-FR" sz="1800" dirty="0"/>
          </a:p>
          <a:p>
            <a:endParaRPr lang="fr-FR" sz="1800" dirty="0"/>
          </a:p>
        </p:txBody>
      </p:sp>
    </p:spTree>
    <p:extLst>
      <p:ext uri="{BB962C8B-B14F-4D97-AF65-F5344CB8AC3E}">
        <p14:creationId xmlns:p14="http://schemas.microsoft.com/office/powerpoint/2010/main" val="2245091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B779A-4150-4686-BF16-1E0D7C14BE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492" y="0"/>
            <a:ext cx="5264870" cy="6858000"/>
          </a:xfrm>
          <a:prstGeom prst="rect">
            <a:avLst/>
          </a:prstGeom>
          <a:ln>
            <a:solidFill>
              <a:schemeClr val="bg1">
                <a:lumMod val="50000"/>
              </a:schemeClr>
            </a:solidFill>
          </a:ln>
        </p:spPr>
      </p:pic>
      <p:sp>
        <p:nvSpPr>
          <p:cNvPr id="5" name="Rectangle 4">
            <a:extLst>
              <a:ext uri="{FF2B5EF4-FFF2-40B4-BE49-F238E27FC236}">
                <a16:creationId xmlns:a16="http://schemas.microsoft.com/office/drawing/2014/main" id="{D61A169E-2B8B-4CD2-9F88-C933609B27F3}"/>
              </a:ext>
            </a:extLst>
          </p:cNvPr>
          <p:cNvSpPr/>
          <p:nvPr/>
        </p:nvSpPr>
        <p:spPr>
          <a:xfrm>
            <a:off x="7069175" y="4608252"/>
            <a:ext cx="4281995" cy="2154436"/>
          </a:xfrm>
          <a:prstGeom prst="rect">
            <a:avLst/>
          </a:prstGeom>
          <a:solidFill>
            <a:schemeClr val="bg1"/>
          </a:solidFill>
        </p:spPr>
        <p:txBody>
          <a:bodyPr wrap="square" lIns="91440" tIns="45720" rIns="91440" bIns="45720" anchor="t">
            <a:spAutoFit/>
          </a:bodyPr>
          <a:lstStyle/>
          <a:p>
            <a:pPr algn="ctr" defTabSz="1300480">
              <a:spcAft>
                <a:spcPts val="600"/>
              </a:spcAft>
            </a:pPr>
            <a:r>
              <a:rPr lang="fr-FR" sz="2200" dirty="0">
                <a:solidFill>
                  <a:schemeClr val="accent1">
                    <a:lumMod val="60000"/>
                    <a:lumOff val="40000"/>
                  </a:schemeClr>
                </a:solidFill>
                <a:latin typeface="Arial Nova Cond" panose="020B0506020202020204" pitchFamily="34" charset="0"/>
                <a:cs typeface="Arial"/>
              </a:rPr>
              <a:t>And </a:t>
            </a:r>
            <a:r>
              <a:rPr lang="fr-FR" sz="2200" dirty="0" err="1">
                <a:solidFill>
                  <a:schemeClr val="accent1">
                    <a:lumMod val="60000"/>
                    <a:lumOff val="40000"/>
                  </a:schemeClr>
                </a:solidFill>
                <a:latin typeface="Arial Nova Cond" panose="020B0506020202020204" pitchFamily="34" charset="0"/>
                <a:cs typeface="Arial"/>
              </a:rPr>
              <a:t>also</a:t>
            </a:r>
            <a:r>
              <a:rPr lang="fr-FR" sz="2200" dirty="0">
                <a:solidFill>
                  <a:schemeClr val="accent1">
                    <a:lumMod val="60000"/>
                    <a:lumOff val="40000"/>
                  </a:schemeClr>
                </a:solidFill>
                <a:latin typeface="Arial Nova Cond" panose="020B0506020202020204" pitchFamily="34" charset="0"/>
                <a:cs typeface="Arial"/>
              </a:rPr>
              <a:t>:</a:t>
            </a:r>
          </a:p>
          <a:p>
            <a:pPr algn="ctr">
              <a:spcAft>
                <a:spcPts val="600"/>
              </a:spcAft>
            </a:pPr>
            <a:r>
              <a:rPr lang="fr-FR" sz="2800" b="1" dirty="0">
                <a:solidFill>
                  <a:srgbClr val="00B0F0"/>
                </a:solidFill>
                <a:latin typeface="Arial Nova Cond" panose="020B0506020202020204" pitchFamily="34" charset="0"/>
              </a:rPr>
              <a:t>en.unesco.org/</a:t>
            </a:r>
            <a:r>
              <a:rPr lang="fr-FR" sz="2800" b="1" dirty="0" err="1">
                <a:solidFill>
                  <a:srgbClr val="00B0F0"/>
                </a:solidFill>
                <a:latin typeface="Arial Nova Cond" panose="020B0506020202020204" pitchFamily="34" charset="0"/>
              </a:rPr>
              <a:t>gosr</a:t>
            </a:r>
            <a:endParaRPr lang="fr-FR" sz="2800" b="1" dirty="0">
              <a:solidFill>
                <a:srgbClr val="00B0F0"/>
              </a:solidFill>
              <a:latin typeface="Arial Nova Cond" panose="020B0506020202020204" pitchFamily="34" charset="0"/>
            </a:endParaRPr>
          </a:p>
          <a:p>
            <a:pPr algn="ctr">
              <a:spcAft>
                <a:spcPts val="600"/>
              </a:spcAft>
            </a:pPr>
            <a:r>
              <a:rPr lang="fr-FR" sz="2800" b="1" dirty="0">
                <a:solidFill>
                  <a:srgbClr val="00B0F0"/>
                </a:solidFill>
                <a:latin typeface="Arial Nova Cond" panose="020B0506020202020204" pitchFamily="34" charset="0"/>
              </a:rPr>
              <a:t>ioc.unesco.org</a:t>
            </a:r>
            <a:endParaRPr lang="fr-FR" sz="2800" b="1" dirty="0">
              <a:solidFill>
                <a:srgbClr val="00B0F0"/>
              </a:solidFill>
              <a:latin typeface="Arial Nova Cond" panose="020B0506020202020204" pitchFamily="34" charset="0"/>
              <a:cs typeface="Calibri"/>
            </a:endParaRPr>
          </a:p>
          <a:p>
            <a:pPr algn="ctr">
              <a:spcAft>
                <a:spcPts val="600"/>
              </a:spcAft>
            </a:pPr>
            <a:endParaRPr lang="fr-FR" b="1" dirty="0">
              <a:solidFill>
                <a:schemeClr val="accent5">
                  <a:lumMod val="50000"/>
                </a:schemeClr>
              </a:solidFill>
              <a:latin typeface="Calibri" panose="020F0502020204030204" pitchFamily="34" charset="0"/>
              <a:cs typeface="Calibri" panose="020F0502020204030204" pitchFamily="34" charset="0"/>
            </a:endParaRPr>
          </a:p>
          <a:p>
            <a:pPr>
              <a:spcAft>
                <a:spcPts val="600"/>
              </a:spcAft>
            </a:pPr>
            <a:endParaRPr lang="fr-FR" b="1" dirty="0">
              <a:solidFill>
                <a:schemeClr val="accent5">
                  <a:lumMod val="50000"/>
                </a:schemeClr>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4A02B07-2197-4BAC-BCAE-952F32A8BD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53" r="9560"/>
          <a:stretch/>
        </p:blipFill>
        <p:spPr>
          <a:xfrm>
            <a:off x="7069175" y="0"/>
            <a:ext cx="4281995" cy="4608252"/>
          </a:xfrm>
          <a:prstGeom prst="rect">
            <a:avLst/>
          </a:prstGeom>
        </p:spPr>
      </p:pic>
    </p:spTree>
    <p:extLst>
      <p:ext uri="{BB962C8B-B14F-4D97-AF65-F5344CB8AC3E}">
        <p14:creationId xmlns:p14="http://schemas.microsoft.com/office/powerpoint/2010/main" val="16376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1DC579-1BE2-1940-B70E-512FBD230E85}"/>
              </a:ext>
            </a:extLst>
          </p:cNvPr>
          <p:cNvSpPr txBox="1"/>
          <p:nvPr/>
        </p:nvSpPr>
        <p:spPr>
          <a:xfrm>
            <a:off x="-3541055" y="-67092"/>
            <a:ext cx="3844269" cy="954107"/>
          </a:xfrm>
          <a:prstGeom prst="rect">
            <a:avLst/>
          </a:prstGeom>
          <a:noFill/>
        </p:spPr>
        <p:txBody>
          <a:bodyPr wrap="square" rtlCol="0">
            <a:spAutoFit/>
          </a:bodyPr>
          <a:lstStyle/>
          <a:p>
            <a:r>
              <a:rPr lang="en-US" sz="2800" b="1" dirty="0">
                <a:solidFill>
                  <a:srgbClr val="00B050"/>
                </a:solidFill>
              </a:rPr>
              <a:t>Regular </a:t>
            </a:r>
            <a:br>
              <a:rPr lang="en-US" sz="2800" b="1" dirty="0">
                <a:solidFill>
                  <a:srgbClr val="00B050"/>
                </a:solidFill>
              </a:rPr>
            </a:br>
            <a:r>
              <a:rPr lang="en-US" sz="2800" b="1" dirty="0">
                <a:solidFill>
                  <a:srgbClr val="00B050"/>
                </a:solidFill>
              </a:rPr>
              <a:t>Mandate</a:t>
            </a:r>
          </a:p>
        </p:txBody>
      </p:sp>
      <p:sp>
        <p:nvSpPr>
          <p:cNvPr id="2" name="TextBox 1">
            <a:extLst>
              <a:ext uri="{FF2B5EF4-FFF2-40B4-BE49-F238E27FC236}">
                <a16:creationId xmlns:a16="http://schemas.microsoft.com/office/drawing/2014/main" id="{0AF08CAC-055A-DA5C-C7E8-E6D397DA375F}"/>
              </a:ext>
            </a:extLst>
          </p:cNvPr>
          <p:cNvSpPr txBox="1"/>
          <p:nvPr/>
        </p:nvSpPr>
        <p:spPr>
          <a:xfrm>
            <a:off x="2032000" y="2065867"/>
            <a:ext cx="8060267"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7200" b="0" i="0" u="none" strike="noStrike" cap="none" spc="0" normalizeH="0" baseline="0" dirty="0">
                <a:ln>
                  <a:noFill/>
                </a:ln>
                <a:solidFill>
                  <a:srgbClr val="000000"/>
                </a:solidFill>
                <a:effectLst/>
                <a:uFillTx/>
                <a:latin typeface="+mn-lt"/>
                <a:ea typeface="+mn-ea"/>
                <a:cs typeface="+mn-cs"/>
                <a:sym typeface="Roboto"/>
              </a:rPr>
              <a:t>Ocean </a:t>
            </a:r>
            <a:br>
              <a:rPr kumimoji="0" lang="en-BE" sz="7200" b="0" i="0" u="none" strike="noStrike" cap="none" spc="0" normalizeH="0" baseline="0" dirty="0">
                <a:ln>
                  <a:noFill/>
                </a:ln>
                <a:solidFill>
                  <a:srgbClr val="000000"/>
                </a:solidFill>
                <a:effectLst/>
                <a:uFillTx/>
                <a:latin typeface="+mn-lt"/>
                <a:ea typeface="+mn-ea"/>
                <a:cs typeface="+mn-cs"/>
                <a:sym typeface="Roboto"/>
              </a:rPr>
            </a:br>
            <a:r>
              <a:rPr kumimoji="0" lang="en-BE" sz="7200" b="0" i="0" u="none" strike="noStrike" cap="none" spc="0" normalizeH="0" baseline="0" dirty="0">
                <a:ln>
                  <a:noFill/>
                </a:ln>
                <a:solidFill>
                  <a:srgbClr val="000000"/>
                </a:solidFill>
                <a:effectLst/>
                <a:uFillTx/>
                <a:latin typeface="+mn-lt"/>
                <a:ea typeface="+mn-ea"/>
                <a:cs typeface="+mn-cs"/>
                <a:sym typeface="Roboto"/>
              </a:rPr>
              <a:t>Observation</a:t>
            </a:r>
          </a:p>
        </p:txBody>
      </p:sp>
    </p:spTree>
    <p:extLst>
      <p:ext uri="{BB962C8B-B14F-4D97-AF65-F5344CB8AC3E}">
        <p14:creationId xmlns:p14="http://schemas.microsoft.com/office/powerpoint/2010/main" val="2022704305"/>
      </p:ext>
    </p:extLst>
  </p:cSld>
  <p:clrMapOvr>
    <a:masterClrMapping/>
  </p:clrMapOvr>
  <p:transition spd="med"/>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3" ma:contentTypeDescription="Create a new document." ma:contentTypeScope="" ma:versionID="b673eddf35ceb65b5cee20eb637ad5ce">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d0f34a815ae9d26919aed2213f23f1e5"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DD4463-9D06-478E-926D-3B1828915142}">
  <ds:schemaRefs>
    <ds:schemaRef ds:uri="5b799ec2-212c-48b5-b7ff-d14ec6cbce2b"/>
    <ds:schemaRef ds:uri="f8ef70f3-4e3d-42be-bd40-fbc1cacc1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63FBABD-C36E-446C-A1AE-A9C0D36B1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f70f3-4e3d-42be-bd40-fbc1cacc1519"/>
    <ds:schemaRef ds:uri="5b799ec2-212c-48b5-b7ff-d14ec6cbce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BB465B-9A16-414B-90F3-46AB976AC4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TotalTime>
  <Words>3396</Words>
  <Application>Microsoft Macintosh PowerPoint</Application>
  <PresentationFormat>Widescreen</PresentationFormat>
  <Paragraphs>332</Paragraphs>
  <Slides>44</Slides>
  <Notes>15</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44</vt:i4>
      </vt:variant>
    </vt:vector>
  </HeadingPairs>
  <TitlesOfParts>
    <vt:vector size="67" baseType="lpstr">
      <vt:lpstr>-apple-system</vt:lpstr>
      <vt:lpstr>Arial</vt:lpstr>
      <vt:lpstr>Arial Black</vt:lpstr>
      <vt:lpstr>Arial Nova Cond</vt:lpstr>
      <vt:lpstr>Avenir Book</vt:lpstr>
      <vt:lpstr>Calibri</vt:lpstr>
      <vt:lpstr>Calibri Light</vt:lpstr>
      <vt:lpstr>Helvetica</vt:lpstr>
      <vt:lpstr>karmina-sans</vt:lpstr>
      <vt:lpstr>Open Sans</vt:lpstr>
      <vt:lpstr>Roboto</vt:lpstr>
      <vt:lpstr>Source Sans Pro</vt:lpstr>
      <vt:lpstr>9_Custom Design</vt:lpstr>
      <vt:lpstr>Custom Design</vt:lpstr>
      <vt:lpstr>1_Office Theme</vt:lpstr>
      <vt:lpstr>1_Custom Design</vt:lpstr>
      <vt:lpstr>4_Custom Design</vt:lpstr>
      <vt:lpstr>6_Custom Design</vt:lpstr>
      <vt:lpstr>3_Custom Design</vt:lpstr>
      <vt:lpstr>2_Custom Design</vt:lpstr>
      <vt:lpstr>5_Custom Design</vt:lpstr>
      <vt:lpstr>7_Custom Design</vt:lpstr>
      <vt:lpstr>8_Custom Design</vt:lpstr>
      <vt:lpstr>PowerPoint Presentation</vt:lpstr>
      <vt:lpstr>PowerPoint Presentation</vt:lpstr>
      <vt:lpstr>PowerPoint Presentation</vt:lpstr>
      <vt:lpstr>PowerPoint Presentation</vt:lpstr>
      <vt:lpstr>PowerPoint Presentation</vt:lpstr>
      <vt:lpstr>PowerPoint Presentation</vt:lpstr>
      <vt:lpstr>Global HAB Status Report</vt:lpstr>
      <vt:lpstr>PowerPoint Presentation</vt:lpstr>
      <vt:lpstr>PowerPoint Presentation</vt:lpstr>
      <vt:lpstr>PowerPoint Presentation</vt:lpstr>
      <vt:lpstr>PowerPoint Presentation</vt:lpstr>
      <vt:lpstr>PowerPoint Presentation</vt:lpstr>
      <vt:lpstr>PowerPoint Presentation</vt:lpstr>
      <vt:lpstr>GLOSS Global Sea Level Observing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Tesan, Maeva</dc:creator>
  <cp:lastModifiedBy>IODE Group 1 Project Office</cp:lastModifiedBy>
  <cp:revision>21</cp:revision>
  <dcterms:created xsi:type="dcterms:W3CDTF">2019-09-03T09:02:06Z</dcterms:created>
  <dcterms:modified xsi:type="dcterms:W3CDTF">2022-10-28T14:11:45Z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