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33" r:id="rId3"/>
    <p:sldMasterId id="2147484160" r:id="rId4"/>
  </p:sldMasterIdLst>
  <p:notesMasterIdLst>
    <p:notesMasterId r:id="rId44"/>
  </p:notesMasterIdLst>
  <p:handoutMasterIdLst>
    <p:handoutMasterId r:id="rId45"/>
  </p:handoutMasterIdLst>
  <p:sldIdLst>
    <p:sldId id="257" r:id="rId5"/>
    <p:sldId id="300" r:id="rId6"/>
    <p:sldId id="316" r:id="rId7"/>
    <p:sldId id="334" r:id="rId8"/>
    <p:sldId id="314" r:id="rId9"/>
    <p:sldId id="329" r:id="rId10"/>
    <p:sldId id="326" r:id="rId11"/>
    <p:sldId id="353" r:id="rId12"/>
    <p:sldId id="327" r:id="rId13"/>
    <p:sldId id="354" r:id="rId14"/>
    <p:sldId id="346" r:id="rId15"/>
    <p:sldId id="355" r:id="rId16"/>
    <p:sldId id="348" r:id="rId17"/>
    <p:sldId id="349" r:id="rId18"/>
    <p:sldId id="350" r:id="rId19"/>
    <p:sldId id="356" r:id="rId20"/>
    <p:sldId id="358" r:id="rId21"/>
    <p:sldId id="351" r:id="rId22"/>
    <p:sldId id="357" r:id="rId23"/>
    <p:sldId id="360" r:id="rId24"/>
    <p:sldId id="325" r:id="rId25"/>
    <p:sldId id="336" r:id="rId26"/>
    <p:sldId id="337" r:id="rId27"/>
    <p:sldId id="361" r:id="rId28"/>
    <p:sldId id="338" r:id="rId29"/>
    <p:sldId id="359" r:id="rId30"/>
    <p:sldId id="362" r:id="rId31"/>
    <p:sldId id="363" r:id="rId32"/>
    <p:sldId id="364" r:id="rId33"/>
    <p:sldId id="341" r:id="rId34"/>
    <p:sldId id="365" r:id="rId35"/>
    <p:sldId id="366" r:id="rId36"/>
    <p:sldId id="367" r:id="rId37"/>
    <p:sldId id="369" r:id="rId38"/>
    <p:sldId id="370" r:id="rId39"/>
    <p:sldId id="380" r:id="rId40"/>
    <p:sldId id="381" r:id="rId41"/>
    <p:sldId id="377" r:id="rId42"/>
    <p:sldId id="368" r:id="rId43"/>
  </p:sldIdLst>
  <p:sldSz cx="12188825" cy="6858000"/>
  <p:notesSz cx="6858000" cy="9144000"/>
  <p:custDataLst>
    <p:tags r:id="rId46"/>
  </p:custDataLst>
  <p:defaultTextStyle>
    <a:defPPr>
      <a:defRPr lang="en-US"/>
    </a:defPPr>
    <a:lvl1pPr algn="l" defTabSz="1217613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MS PGothic" charset="0"/>
        <a:cs typeface="MS PGothic" charset="0"/>
      </a:defRPr>
    </a:lvl1pPr>
    <a:lvl2pPr marL="608013" indent="-150813" algn="l" defTabSz="1217613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MS PGothic" charset="0"/>
        <a:cs typeface="MS PGothic" charset="0"/>
      </a:defRPr>
    </a:lvl2pPr>
    <a:lvl3pPr marL="1217613" indent="-303213" algn="l" defTabSz="1217613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MS PGothic" charset="0"/>
        <a:cs typeface="MS PGothic" charset="0"/>
      </a:defRPr>
    </a:lvl3pPr>
    <a:lvl4pPr marL="1827213" indent="-455613" algn="l" defTabSz="1217613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MS PGothic" charset="0"/>
        <a:cs typeface="MS PGothic" charset="0"/>
      </a:defRPr>
    </a:lvl4pPr>
    <a:lvl5pPr marL="2436813" indent="-608013" algn="l" defTabSz="1217613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MS PGothic" charset="0"/>
        <a:cs typeface="MS PGothic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MS PGothic" charset="0"/>
        <a:cs typeface="MS PGothic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MS PGothic" charset="0"/>
        <a:cs typeface="MS PGothic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MS PGothic" charset="0"/>
        <a:cs typeface="MS PGothic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MS PGothic" charset="0"/>
        <a:cs typeface="MS PGothic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4404"/>
    <a:srgbClr val="5F6F0F"/>
    <a:srgbClr val="718412"/>
    <a:srgbClr val="65741A"/>
    <a:srgbClr val="70811D"/>
    <a:srgbClr val="7B8D1F"/>
    <a:srgbClr val="839721"/>
    <a:srgbClr val="95AB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5054" autoAdjust="0"/>
  </p:normalViewPr>
  <p:slideViewPr>
    <p:cSldViewPr>
      <p:cViewPr>
        <p:scale>
          <a:sx n="66" d="100"/>
          <a:sy n="66" d="100"/>
        </p:scale>
        <p:origin x="1301" y="259"/>
      </p:cViewPr>
      <p:guideLst>
        <p:guide orient="horz" pos="2160"/>
        <p:guide pos="38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3" d="100"/>
          <a:sy n="63" d="100"/>
        </p:scale>
        <p:origin x="2838" y="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gs" Target="tags/tag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FF48FCA-4C80-CC45-A17E-4FC9599BFE78}" type="doc">
      <dgm:prSet loTypeId="urn:microsoft.com/office/officeart/2005/8/layout/chevron2" loCatId="" qsTypeId="urn:microsoft.com/office/officeart/2005/8/quickstyle/simple4" qsCatId="simple" csTypeId="urn:microsoft.com/office/officeart/2005/8/colors/accent1_2" csCatId="accent1" phldr="1"/>
      <dgm:spPr/>
    </dgm:pt>
    <dgm:pt modelId="{0B382F47-216C-904C-A283-FCCC84960E87}">
      <dgm:prSet phldrT="[Texto]"/>
      <dgm:spPr/>
      <dgm:t>
        <a:bodyPr/>
        <a:lstStyle/>
        <a:p>
          <a:r>
            <a:rPr lang="es-ES" dirty="0" err="1" smtClean="0"/>
            <a:t>Level</a:t>
          </a:r>
          <a:r>
            <a:rPr lang="es-ES" dirty="0" smtClean="0"/>
            <a:t> 0</a:t>
          </a:r>
          <a:endParaRPr lang="es-ES" dirty="0"/>
        </a:p>
      </dgm:t>
    </dgm:pt>
    <dgm:pt modelId="{7753ABA4-0802-9C46-A36D-6F97AE8BF460}" type="parTrans" cxnId="{43FE79C8-197D-AE4E-9519-CE0365877F91}">
      <dgm:prSet/>
      <dgm:spPr/>
      <dgm:t>
        <a:bodyPr/>
        <a:lstStyle/>
        <a:p>
          <a:endParaRPr lang="es-ES"/>
        </a:p>
      </dgm:t>
    </dgm:pt>
    <dgm:pt modelId="{DE7C31D1-ADDB-B142-87CA-D63876883D21}" type="sibTrans" cxnId="{43FE79C8-197D-AE4E-9519-CE0365877F91}">
      <dgm:prSet/>
      <dgm:spPr/>
      <dgm:t>
        <a:bodyPr/>
        <a:lstStyle/>
        <a:p>
          <a:endParaRPr lang="es-ES"/>
        </a:p>
      </dgm:t>
    </dgm:pt>
    <dgm:pt modelId="{A9CDA327-5D23-FC4C-8881-82CBFE8616CC}">
      <dgm:prSet phldrT="[Texto]"/>
      <dgm:spPr/>
      <dgm:t>
        <a:bodyPr/>
        <a:lstStyle/>
        <a:p>
          <a:r>
            <a:rPr lang="es-ES" dirty="0" err="1" smtClean="0"/>
            <a:t>Level</a:t>
          </a:r>
          <a:r>
            <a:rPr lang="es-ES" dirty="0" smtClean="0"/>
            <a:t> 1</a:t>
          </a:r>
          <a:endParaRPr lang="es-ES" dirty="0"/>
        </a:p>
      </dgm:t>
    </dgm:pt>
    <dgm:pt modelId="{EEADACA1-B1AB-6B4F-A189-93CD85998F89}" type="parTrans" cxnId="{4D98BD07-CB9F-D34D-AE22-A2092D5824DA}">
      <dgm:prSet/>
      <dgm:spPr/>
      <dgm:t>
        <a:bodyPr/>
        <a:lstStyle/>
        <a:p>
          <a:endParaRPr lang="es-ES"/>
        </a:p>
      </dgm:t>
    </dgm:pt>
    <dgm:pt modelId="{BBE31CEC-20E3-FA4B-9C0B-74C0514573AD}" type="sibTrans" cxnId="{4D98BD07-CB9F-D34D-AE22-A2092D5824DA}">
      <dgm:prSet/>
      <dgm:spPr/>
      <dgm:t>
        <a:bodyPr/>
        <a:lstStyle/>
        <a:p>
          <a:endParaRPr lang="es-ES"/>
        </a:p>
      </dgm:t>
    </dgm:pt>
    <dgm:pt modelId="{D9089D2C-67AC-1342-962F-7DCCF5AC3DEB}">
      <dgm:prSet phldrT="[Texto]"/>
      <dgm:spPr/>
      <dgm:t>
        <a:bodyPr/>
        <a:lstStyle/>
        <a:p>
          <a:r>
            <a:rPr lang="es-ES" dirty="0" err="1" smtClean="0"/>
            <a:t>Level</a:t>
          </a:r>
          <a:r>
            <a:rPr lang="es-ES" dirty="0" smtClean="0"/>
            <a:t> 2</a:t>
          </a:r>
          <a:endParaRPr lang="es-ES" dirty="0"/>
        </a:p>
      </dgm:t>
    </dgm:pt>
    <dgm:pt modelId="{5E13FB87-7725-7C47-896A-F547C922DB94}" type="parTrans" cxnId="{D88D48D1-D178-6544-B396-D3D13D170328}">
      <dgm:prSet/>
      <dgm:spPr/>
      <dgm:t>
        <a:bodyPr/>
        <a:lstStyle/>
        <a:p>
          <a:endParaRPr lang="es-ES"/>
        </a:p>
      </dgm:t>
    </dgm:pt>
    <dgm:pt modelId="{8B7217B0-24FA-DD4D-BBD5-3A3F3AFE9633}" type="sibTrans" cxnId="{D88D48D1-D178-6544-B396-D3D13D170328}">
      <dgm:prSet/>
      <dgm:spPr/>
      <dgm:t>
        <a:bodyPr/>
        <a:lstStyle/>
        <a:p>
          <a:endParaRPr lang="es-ES"/>
        </a:p>
      </dgm:t>
    </dgm:pt>
    <dgm:pt modelId="{4011E662-7495-644B-9175-B3ECC7BBB660}">
      <dgm:prSet/>
      <dgm:spPr/>
      <dgm:t>
        <a:bodyPr/>
        <a:lstStyle/>
        <a:p>
          <a:r>
            <a:rPr lang="es-ES" dirty="0" err="1" smtClean="0"/>
            <a:t>Level</a:t>
          </a:r>
          <a:r>
            <a:rPr lang="es-ES" dirty="0" smtClean="0"/>
            <a:t> 3</a:t>
          </a:r>
          <a:endParaRPr lang="es-ES" dirty="0"/>
        </a:p>
      </dgm:t>
    </dgm:pt>
    <dgm:pt modelId="{F562770A-A10D-9947-8817-B8CFD1877D9F}" type="parTrans" cxnId="{B641F89E-2D59-F74F-AA74-49EDE5DAF289}">
      <dgm:prSet/>
      <dgm:spPr/>
      <dgm:t>
        <a:bodyPr/>
        <a:lstStyle/>
        <a:p>
          <a:endParaRPr lang="es-ES"/>
        </a:p>
      </dgm:t>
    </dgm:pt>
    <dgm:pt modelId="{CA12D7A1-F33A-0D4F-8F1F-D5032D6A31B0}" type="sibTrans" cxnId="{B641F89E-2D59-F74F-AA74-49EDE5DAF289}">
      <dgm:prSet/>
      <dgm:spPr/>
      <dgm:t>
        <a:bodyPr/>
        <a:lstStyle/>
        <a:p>
          <a:endParaRPr lang="es-ES"/>
        </a:p>
      </dgm:t>
    </dgm:pt>
    <dgm:pt modelId="{1A69D9E6-6377-DC42-BB51-9A5D4AE986F8}">
      <dgm:prSet/>
      <dgm:spPr/>
      <dgm:t>
        <a:bodyPr/>
        <a:lstStyle/>
        <a:p>
          <a:r>
            <a:rPr lang="es-ES" dirty="0" err="1" smtClean="0">
              <a:latin typeface="Bahnschrift Light SemiCondensed" panose="020B0502040204020203" pitchFamily="34" charset="0"/>
            </a:rPr>
            <a:t>Unprocessed</a:t>
          </a:r>
          <a:r>
            <a:rPr lang="es-ES" dirty="0" smtClean="0">
              <a:latin typeface="Bahnschrift Light SemiCondensed" panose="020B0502040204020203" pitchFamily="34" charset="0"/>
            </a:rPr>
            <a:t> </a:t>
          </a:r>
          <a:r>
            <a:rPr lang="es-ES" dirty="0" err="1" smtClean="0">
              <a:latin typeface="Bahnschrift Light SemiCondensed" panose="020B0502040204020203" pitchFamily="34" charset="0"/>
            </a:rPr>
            <a:t>instrument</a:t>
          </a:r>
          <a:r>
            <a:rPr lang="es-ES" dirty="0" smtClean="0">
              <a:latin typeface="Bahnschrift Light SemiCondensed" panose="020B0502040204020203" pitchFamily="34" charset="0"/>
            </a:rPr>
            <a:t> data</a:t>
          </a:r>
          <a:endParaRPr lang="es-ES" dirty="0">
            <a:latin typeface="Bahnschrift Light SemiCondensed" panose="020B0502040204020203" pitchFamily="34" charset="0"/>
          </a:endParaRPr>
        </a:p>
      </dgm:t>
    </dgm:pt>
    <dgm:pt modelId="{CB748330-4A74-144C-AD1D-61A5075E99DF}" type="parTrans" cxnId="{1680D944-9B79-C549-9D9A-002C6AF8CC5F}">
      <dgm:prSet/>
      <dgm:spPr/>
      <dgm:t>
        <a:bodyPr/>
        <a:lstStyle/>
        <a:p>
          <a:endParaRPr lang="es-ES"/>
        </a:p>
      </dgm:t>
    </dgm:pt>
    <dgm:pt modelId="{F1659208-DE82-CE46-A86D-A87EF4131928}" type="sibTrans" cxnId="{1680D944-9B79-C549-9D9A-002C6AF8CC5F}">
      <dgm:prSet/>
      <dgm:spPr/>
      <dgm:t>
        <a:bodyPr/>
        <a:lstStyle/>
        <a:p>
          <a:endParaRPr lang="es-ES"/>
        </a:p>
      </dgm:t>
    </dgm:pt>
    <dgm:pt modelId="{DF5458EC-95A2-F646-805C-594379E0C2AF}">
      <dgm:prSet/>
      <dgm:spPr/>
      <dgm:t>
        <a:bodyPr/>
        <a:lstStyle/>
        <a:p>
          <a:r>
            <a:rPr lang="es-ES" dirty="0" smtClean="0">
              <a:latin typeface="Bahnschrift Light SemiCondensed" panose="020B0502040204020203" pitchFamily="34" charset="0"/>
            </a:rPr>
            <a:t>Data </a:t>
          </a:r>
          <a:r>
            <a:rPr lang="es-ES" dirty="0" err="1" smtClean="0">
              <a:latin typeface="Bahnschrift Light SemiCondensed" panose="020B0502040204020203" pitchFamily="34" charset="0"/>
            </a:rPr>
            <a:t>processed</a:t>
          </a:r>
          <a:r>
            <a:rPr lang="es-ES" dirty="0" smtClean="0">
              <a:latin typeface="Bahnschrift Light SemiCondensed" panose="020B0502040204020203" pitchFamily="34" charset="0"/>
            </a:rPr>
            <a:t> </a:t>
          </a:r>
          <a:r>
            <a:rPr lang="es-ES" dirty="0" err="1" smtClean="0">
              <a:latin typeface="Bahnschrift Light SemiCondensed" panose="020B0502040204020203" pitchFamily="34" charset="0"/>
            </a:rPr>
            <a:t>to</a:t>
          </a:r>
          <a:r>
            <a:rPr lang="es-ES" dirty="0" smtClean="0">
              <a:latin typeface="Bahnschrift Light SemiCondensed" panose="020B0502040204020203" pitchFamily="34" charset="0"/>
            </a:rPr>
            <a:t> sensor </a:t>
          </a:r>
          <a:r>
            <a:rPr lang="es-ES" dirty="0" err="1" smtClean="0">
              <a:latin typeface="Bahnschrift Light SemiCondensed" panose="020B0502040204020203" pitchFamily="34" charset="0"/>
            </a:rPr>
            <a:t>unit</a:t>
          </a:r>
          <a:endParaRPr lang="es-ES" dirty="0">
            <a:latin typeface="Bahnschrift Light SemiCondensed" panose="020B0502040204020203" pitchFamily="34" charset="0"/>
          </a:endParaRPr>
        </a:p>
      </dgm:t>
    </dgm:pt>
    <dgm:pt modelId="{1E5BD9CF-8099-4F47-A712-52596F67332F}" type="parTrans" cxnId="{7CF1D90B-72C2-2D40-8AC9-B15C7EF151E1}">
      <dgm:prSet/>
      <dgm:spPr/>
      <dgm:t>
        <a:bodyPr/>
        <a:lstStyle/>
        <a:p>
          <a:endParaRPr lang="es-ES"/>
        </a:p>
      </dgm:t>
    </dgm:pt>
    <dgm:pt modelId="{62BE6695-88DA-314D-A6F8-099DF793CDF0}" type="sibTrans" cxnId="{7CF1D90B-72C2-2D40-8AC9-B15C7EF151E1}">
      <dgm:prSet/>
      <dgm:spPr/>
      <dgm:t>
        <a:bodyPr/>
        <a:lstStyle/>
        <a:p>
          <a:endParaRPr lang="es-ES"/>
        </a:p>
      </dgm:t>
    </dgm:pt>
    <dgm:pt modelId="{E8D35ABF-3C24-1246-97BA-A6C8626E5404}">
      <dgm:prSet/>
      <dgm:spPr/>
      <dgm:t>
        <a:bodyPr/>
        <a:lstStyle/>
        <a:p>
          <a:r>
            <a:rPr lang="es-ES" dirty="0" err="1" smtClean="0">
              <a:latin typeface="Bahnschrift Light SemiCondensed" panose="020B0502040204020203" pitchFamily="34" charset="0"/>
            </a:rPr>
            <a:t>Derived</a:t>
          </a:r>
          <a:r>
            <a:rPr lang="es-ES" dirty="0" smtClean="0">
              <a:latin typeface="Bahnschrift Light SemiCondensed" panose="020B0502040204020203" pitchFamily="34" charset="0"/>
            </a:rPr>
            <a:t> </a:t>
          </a:r>
          <a:r>
            <a:rPr lang="es-ES" dirty="0" err="1" smtClean="0">
              <a:latin typeface="Bahnschrift Light SemiCondensed" panose="020B0502040204020203" pitchFamily="34" charset="0"/>
            </a:rPr>
            <a:t>geophysical</a:t>
          </a:r>
          <a:r>
            <a:rPr lang="es-ES" dirty="0" smtClean="0">
              <a:latin typeface="Bahnschrift Light SemiCondensed" panose="020B0502040204020203" pitchFamily="34" charset="0"/>
            </a:rPr>
            <a:t> variables (</a:t>
          </a:r>
          <a:r>
            <a:rPr lang="es-ES" dirty="0" err="1" smtClean="0">
              <a:latin typeface="Bahnschrift Light SemiCondensed" panose="020B0502040204020203" pitchFamily="34" charset="0"/>
            </a:rPr>
            <a:t>same</a:t>
          </a:r>
          <a:r>
            <a:rPr lang="es-ES" dirty="0" smtClean="0">
              <a:latin typeface="Bahnschrift Light SemiCondensed" panose="020B0502040204020203" pitchFamily="34" charset="0"/>
            </a:rPr>
            <a:t> </a:t>
          </a:r>
          <a:r>
            <a:rPr lang="es-ES" dirty="0" err="1" smtClean="0">
              <a:latin typeface="Bahnschrift Light SemiCondensed" panose="020B0502040204020203" pitchFamily="34" charset="0"/>
            </a:rPr>
            <a:t>resolution</a:t>
          </a:r>
          <a:r>
            <a:rPr lang="es-ES" dirty="0" smtClean="0">
              <a:latin typeface="Bahnschrift Light SemiCondensed" panose="020B0502040204020203" pitchFamily="34" charset="0"/>
            </a:rPr>
            <a:t> and </a:t>
          </a:r>
          <a:r>
            <a:rPr lang="es-ES" dirty="0" err="1" smtClean="0">
              <a:latin typeface="Bahnschrift Light SemiCondensed" panose="020B0502040204020203" pitchFamily="34" charset="0"/>
            </a:rPr>
            <a:t>location</a:t>
          </a:r>
          <a:r>
            <a:rPr lang="es-ES" dirty="0" smtClean="0">
              <a:latin typeface="Bahnschrift Light SemiCondensed" panose="020B0502040204020203" pitchFamily="34" charset="0"/>
            </a:rPr>
            <a:t> as L1)</a:t>
          </a:r>
          <a:endParaRPr lang="es-ES" dirty="0">
            <a:latin typeface="Bahnschrift Light SemiCondensed" panose="020B0502040204020203" pitchFamily="34" charset="0"/>
          </a:endParaRPr>
        </a:p>
      </dgm:t>
    </dgm:pt>
    <dgm:pt modelId="{17B252DE-31E4-4B4C-B1B7-55403334FDFE}" type="parTrans" cxnId="{6B0FA168-A528-9447-87F3-A83152DA913B}">
      <dgm:prSet/>
      <dgm:spPr/>
      <dgm:t>
        <a:bodyPr/>
        <a:lstStyle/>
        <a:p>
          <a:endParaRPr lang="es-ES"/>
        </a:p>
      </dgm:t>
    </dgm:pt>
    <dgm:pt modelId="{E0FB4BA0-41F8-4C43-840F-AD4EB98F8CD9}" type="sibTrans" cxnId="{6B0FA168-A528-9447-87F3-A83152DA913B}">
      <dgm:prSet/>
      <dgm:spPr/>
      <dgm:t>
        <a:bodyPr/>
        <a:lstStyle/>
        <a:p>
          <a:endParaRPr lang="es-ES"/>
        </a:p>
      </dgm:t>
    </dgm:pt>
    <dgm:pt modelId="{561C6206-8485-4049-BCFD-32716F09F549}">
      <dgm:prSet/>
      <dgm:spPr/>
      <dgm:t>
        <a:bodyPr/>
        <a:lstStyle/>
        <a:p>
          <a:r>
            <a:rPr lang="es-ES" dirty="0" err="1" smtClean="0">
              <a:latin typeface="Bahnschrift Light SemiCondensed" panose="020B0502040204020203" pitchFamily="34" charset="0"/>
            </a:rPr>
            <a:t>Georeferenced</a:t>
          </a:r>
          <a:r>
            <a:rPr lang="es-ES" dirty="0" smtClean="0">
              <a:latin typeface="Bahnschrift Light SemiCondensed" panose="020B0502040204020203" pitchFamily="34" charset="0"/>
            </a:rPr>
            <a:t> data (</a:t>
          </a:r>
          <a:r>
            <a:rPr lang="es-ES" dirty="0" err="1" smtClean="0">
              <a:latin typeface="Bahnschrift Light SemiCondensed" panose="020B0502040204020203" pitchFamily="34" charset="0"/>
            </a:rPr>
            <a:t>gridded</a:t>
          </a:r>
          <a:r>
            <a:rPr lang="es-ES" dirty="0" smtClean="0">
              <a:latin typeface="Bahnschrift Light SemiCondensed" panose="020B0502040204020203" pitchFamily="34" charset="0"/>
            </a:rPr>
            <a:t> </a:t>
          </a:r>
          <a:r>
            <a:rPr lang="es-ES" dirty="0" err="1" smtClean="0">
              <a:latin typeface="Bahnschrift Light SemiCondensed" panose="020B0502040204020203" pitchFamily="34" charset="0"/>
            </a:rPr>
            <a:t>fields</a:t>
          </a:r>
          <a:r>
            <a:rPr lang="es-ES" dirty="0" smtClean="0">
              <a:latin typeface="Bahnschrift Light SemiCondensed" panose="020B0502040204020203" pitchFamily="34" charset="0"/>
            </a:rPr>
            <a:t>)</a:t>
          </a:r>
          <a:endParaRPr lang="es-ES" dirty="0">
            <a:latin typeface="Bahnschrift Light SemiCondensed" panose="020B0502040204020203" pitchFamily="34" charset="0"/>
          </a:endParaRPr>
        </a:p>
      </dgm:t>
    </dgm:pt>
    <dgm:pt modelId="{01B547AB-7D8D-C141-AED2-8037E8B1262F}" type="parTrans" cxnId="{9D1303CE-98B2-3740-9F08-C66F3CB208D7}">
      <dgm:prSet/>
      <dgm:spPr/>
      <dgm:t>
        <a:bodyPr/>
        <a:lstStyle/>
        <a:p>
          <a:endParaRPr lang="es-ES"/>
        </a:p>
      </dgm:t>
    </dgm:pt>
    <dgm:pt modelId="{B96C1F98-FBE9-914A-8C7C-AF092F2FC5D7}" type="sibTrans" cxnId="{9D1303CE-98B2-3740-9F08-C66F3CB208D7}">
      <dgm:prSet/>
      <dgm:spPr/>
      <dgm:t>
        <a:bodyPr/>
        <a:lstStyle/>
        <a:p>
          <a:endParaRPr lang="es-ES"/>
        </a:p>
      </dgm:t>
    </dgm:pt>
    <dgm:pt modelId="{F33B3D29-24E7-A840-810E-9A3057C2D3EE}">
      <dgm:prSet/>
      <dgm:spPr/>
      <dgm:t>
        <a:bodyPr/>
        <a:lstStyle/>
        <a:p>
          <a:r>
            <a:rPr lang="es-ES" dirty="0" err="1" smtClean="0"/>
            <a:t>Level</a:t>
          </a:r>
          <a:r>
            <a:rPr lang="es-ES" dirty="0" smtClean="0"/>
            <a:t> 4</a:t>
          </a:r>
          <a:endParaRPr lang="es-ES" dirty="0"/>
        </a:p>
      </dgm:t>
    </dgm:pt>
    <dgm:pt modelId="{4DF28F4F-0E56-3B45-8DB2-E6A073648192}" type="parTrans" cxnId="{5CCEF5AF-787D-0545-9AFD-466F6B4B2164}">
      <dgm:prSet/>
      <dgm:spPr/>
      <dgm:t>
        <a:bodyPr/>
        <a:lstStyle/>
        <a:p>
          <a:endParaRPr lang="es-ES"/>
        </a:p>
      </dgm:t>
    </dgm:pt>
    <dgm:pt modelId="{493F804B-05B4-1B46-B5D2-B7B22BDC4027}" type="sibTrans" cxnId="{5CCEF5AF-787D-0545-9AFD-466F6B4B2164}">
      <dgm:prSet/>
      <dgm:spPr/>
      <dgm:t>
        <a:bodyPr/>
        <a:lstStyle/>
        <a:p>
          <a:endParaRPr lang="es-ES"/>
        </a:p>
      </dgm:t>
    </dgm:pt>
    <dgm:pt modelId="{F7808CF6-AD52-2041-A203-FE3D1F41EB39}">
      <dgm:prSet/>
      <dgm:spPr/>
      <dgm:t>
        <a:bodyPr/>
        <a:lstStyle/>
        <a:p>
          <a:r>
            <a:rPr lang="es-ES" dirty="0" err="1" smtClean="0">
              <a:latin typeface="Bahnschrift Light SemiCondensed" panose="020B0502040204020203" pitchFamily="34" charset="0"/>
            </a:rPr>
            <a:t>Model</a:t>
          </a:r>
          <a:r>
            <a:rPr lang="es-ES" dirty="0" smtClean="0">
              <a:latin typeface="Bahnschrift Light SemiCondensed" panose="020B0502040204020203" pitchFamily="34" charset="0"/>
            </a:rPr>
            <a:t> output </a:t>
          </a:r>
          <a:r>
            <a:rPr lang="es-ES" dirty="0" err="1" smtClean="0">
              <a:latin typeface="Bahnschrift Light SemiCondensed" panose="020B0502040204020203" pitchFamily="34" charset="0"/>
            </a:rPr>
            <a:t>or</a:t>
          </a:r>
          <a:r>
            <a:rPr lang="es-ES" dirty="0" smtClean="0">
              <a:latin typeface="Bahnschrift Light SemiCondensed" panose="020B0502040204020203" pitchFamily="34" charset="0"/>
            </a:rPr>
            <a:t> </a:t>
          </a:r>
          <a:r>
            <a:rPr lang="es-ES" dirty="0" err="1" smtClean="0">
              <a:latin typeface="Bahnschrift Light SemiCondensed" panose="020B0502040204020203" pitchFamily="34" charset="0"/>
            </a:rPr>
            <a:t>results</a:t>
          </a:r>
          <a:r>
            <a:rPr lang="es-ES" dirty="0" smtClean="0">
              <a:latin typeface="Bahnschrift Light SemiCondensed" panose="020B0502040204020203" pitchFamily="34" charset="0"/>
            </a:rPr>
            <a:t> </a:t>
          </a:r>
          <a:r>
            <a:rPr lang="es-ES" dirty="0" err="1" smtClean="0">
              <a:latin typeface="Bahnschrift Light SemiCondensed" panose="020B0502040204020203" pitchFamily="34" charset="0"/>
            </a:rPr>
            <a:t>from</a:t>
          </a:r>
          <a:r>
            <a:rPr lang="es-ES" dirty="0" smtClean="0">
              <a:latin typeface="Bahnschrift Light SemiCondensed" panose="020B0502040204020203" pitchFamily="34" charset="0"/>
            </a:rPr>
            <a:t> </a:t>
          </a:r>
          <a:r>
            <a:rPr lang="es-ES" dirty="0" err="1" smtClean="0">
              <a:latin typeface="Bahnschrift Light SemiCondensed" panose="020B0502040204020203" pitchFamily="34" charset="0"/>
            </a:rPr>
            <a:t>analysis</a:t>
          </a:r>
          <a:r>
            <a:rPr lang="es-ES" dirty="0" smtClean="0">
              <a:latin typeface="Bahnschrift Light SemiCondensed" panose="020B0502040204020203" pitchFamily="34" charset="0"/>
            </a:rPr>
            <a:t> of </a:t>
          </a:r>
          <a:r>
            <a:rPr lang="es-ES" dirty="0" err="1" smtClean="0">
              <a:latin typeface="Bahnschrift Light SemiCondensed" panose="020B0502040204020203" pitchFamily="34" charset="0"/>
            </a:rPr>
            <a:t>multiple</a:t>
          </a:r>
          <a:r>
            <a:rPr lang="es-ES" dirty="0" smtClean="0">
              <a:latin typeface="Bahnschrift Light SemiCondensed" panose="020B0502040204020203" pitchFamily="34" charset="0"/>
            </a:rPr>
            <a:t> </a:t>
          </a:r>
          <a:r>
            <a:rPr lang="es-ES" dirty="0" err="1" smtClean="0">
              <a:latin typeface="Bahnschrift Light SemiCondensed" panose="020B0502040204020203" pitchFamily="34" charset="0"/>
            </a:rPr>
            <a:t>lower</a:t>
          </a:r>
          <a:r>
            <a:rPr lang="es-ES" dirty="0" smtClean="0">
              <a:latin typeface="Bahnschrift Light SemiCondensed" panose="020B0502040204020203" pitchFamily="34" charset="0"/>
            </a:rPr>
            <a:t> </a:t>
          </a:r>
          <a:r>
            <a:rPr lang="es-ES" dirty="0" err="1" smtClean="0">
              <a:latin typeface="Bahnschrift Light SemiCondensed" panose="020B0502040204020203" pitchFamily="34" charset="0"/>
            </a:rPr>
            <a:t>level</a:t>
          </a:r>
          <a:r>
            <a:rPr lang="es-ES" dirty="0" smtClean="0">
              <a:latin typeface="Bahnschrift Light SemiCondensed" panose="020B0502040204020203" pitchFamily="34" charset="0"/>
            </a:rPr>
            <a:t> </a:t>
          </a:r>
          <a:r>
            <a:rPr lang="es-ES" dirty="0" err="1" smtClean="0">
              <a:latin typeface="Bahnschrift Light SemiCondensed" panose="020B0502040204020203" pitchFamily="34" charset="0"/>
            </a:rPr>
            <a:t>products</a:t>
          </a:r>
          <a:r>
            <a:rPr lang="es-ES" dirty="0" smtClean="0">
              <a:latin typeface="Bahnschrift Light SemiCondensed" panose="020B0502040204020203" pitchFamily="34" charset="0"/>
            </a:rPr>
            <a:t>, </a:t>
          </a:r>
          <a:r>
            <a:rPr lang="es-ES" dirty="0" err="1" smtClean="0">
              <a:latin typeface="Bahnschrift Light SemiCondensed" panose="020B0502040204020203" pitchFamily="34" charset="0"/>
            </a:rPr>
            <a:t>missing</a:t>
          </a:r>
          <a:r>
            <a:rPr lang="es-ES" dirty="0" smtClean="0">
              <a:latin typeface="Bahnschrift Light SemiCondensed" panose="020B0502040204020203" pitchFamily="34" charset="0"/>
            </a:rPr>
            <a:t> data gaps </a:t>
          </a:r>
          <a:r>
            <a:rPr lang="es-ES" dirty="0" err="1" smtClean="0">
              <a:latin typeface="Bahnschrift Light SemiCondensed" panose="020B0502040204020203" pitchFamily="34" charset="0"/>
            </a:rPr>
            <a:t>filled</a:t>
          </a:r>
          <a:endParaRPr lang="es-ES" dirty="0">
            <a:latin typeface="Bahnschrift Light SemiCondensed" panose="020B0502040204020203" pitchFamily="34" charset="0"/>
          </a:endParaRPr>
        </a:p>
      </dgm:t>
    </dgm:pt>
    <dgm:pt modelId="{49EBAFF1-F714-E842-9654-BE7BDCCCAAF2}" type="parTrans" cxnId="{5A5E1D1E-4B5A-FA4D-BDDE-FBE5B1D02FA6}">
      <dgm:prSet/>
      <dgm:spPr/>
      <dgm:t>
        <a:bodyPr/>
        <a:lstStyle/>
        <a:p>
          <a:endParaRPr lang="es-ES"/>
        </a:p>
      </dgm:t>
    </dgm:pt>
    <dgm:pt modelId="{1B1E284F-B1B5-6046-8401-30C547DEAA85}" type="sibTrans" cxnId="{5A5E1D1E-4B5A-FA4D-BDDE-FBE5B1D02FA6}">
      <dgm:prSet/>
      <dgm:spPr/>
      <dgm:t>
        <a:bodyPr/>
        <a:lstStyle/>
        <a:p>
          <a:endParaRPr lang="es-ES"/>
        </a:p>
      </dgm:t>
    </dgm:pt>
    <dgm:pt modelId="{04597B38-EE6B-4C4C-9D0E-6B91BE38B0E8}" type="pres">
      <dgm:prSet presAssocID="{5FF48FCA-4C80-CC45-A17E-4FC9599BFE78}" presName="linearFlow" presStyleCnt="0">
        <dgm:presLayoutVars>
          <dgm:dir/>
          <dgm:animLvl val="lvl"/>
          <dgm:resizeHandles val="exact"/>
        </dgm:presLayoutVars>
      </dgm:prSet>
      <dgm:spPr/>
    </dgm:pt>
    <dgm:pt modelId="{EF2195DE-B3E9-0843-91F8-ED6E4453254B}" type="pres">
      <dgm:prSet presAssocID="{0B382F47-216C-904C-A283-FCCC84960E87}" presName="composite" presStyleCnt="0"/>
      <dgm:spPr/>
    </dgm:pt>
    <dgm:pt modelId="{C363F005-76B0-964B-AA36-E2B6878A569C}" type="pres">
      <dgm:prSet presAssocID="{0B382F47-216C-904C-A283-FCCC84960E87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FD71E17-CDED-994F-91F8-A93383AE0FFF}" type="pres">
      <dgm:prSet presAssocID="{0B382F47-216C-904C-A283-FCCC84960E87}" presName="descendantText" presStyleLbl="alignAcc1" presStyleIdx="0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59E10CE-941D-874C-9A3C-EDEE99653074}" type="pres">
      <dgm:prSet presAssocID="{DE7C31D1-ADDB-B142-87CA-D63876883D21}" presName="sp" presStyleCnt="0"/>
      <dgm:spPr/>
    </dgm:pt>
    <dgm:pt modelId="{D007AF67-FEF4-B040-839A-E100075EEBD1}" type="pres">
      <dgm:prSet presAssocID="{A9CDA327-5D23-FC4C-8881-82CBFE8616CC}" presName="composite" presStyleCnt="0"/>
      <dgm:spPr/>
    </dgm:pt>
    <dgm:pt modelId="{2D2CA9EB-B436-A14E-B50E-D394C0067727}" type="pres">
      <dgm:prSet presAssocID="{A9CDA327-5D23-FC4C-8881-82CBFE8616CC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5F2DC95-0850-CA4A-8F05-BEECA00407BC}" type="pres">
      <dgm:prSet presAssocID="{A9CDA327-5D23-FC4C-8881-82CBFE8616CC}" presName="descendantText" presStyleLbl="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CE71EFE-DD08-A44C-A6AE-D8BA6E7A84FC}" type="pres">
      <dgm:prSet presAssocID="{BBE31CEC-20E3-FA4B-9C0B-74C0514573AD}" presName="sp" presStyleCnt="0"/>
      <dgm:spPr/>
    </dgm:pt>
    <dgm:pt modelId="{FF0E4396-87A5-DD4A-A8E7-802A8FA2AFB6}" type="pres">
      <dgm:prSet presAssocID="{D9089D2C-67AC-1342-962F-7DCCF5AC3DEB}" presName="composite" presStyleCnt="0"/>
      <dgm:spPr/>
    </dgm:pt>
    <dgm:pt modelId="{E7541E27-BC01-4743-B8E5-9CF6690D4426}" type="pres">
      <dgm:prSet presAssocID="{D9089D2C-67AC-1342-962F-7DCCF5AC3DEB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530B7B7-36DD-8849-991A-16684E072618}" type="pres">
      <dgm:prSet presAssocID="{D9089D2C-67AC-1342-962F-7DCCF5AC3DEB}" presName="descendantText" presStyleLbl="alignAcc1" presStyleIdx="2" presStyleCnt="5" custLinFactNeighborX="42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0C099B2-A496-0043-B5B3-6FFB651774B8}" type="pres">
      <dgm:prSet presAssocID="{8B7217B0-24FA-DD4D-BBD5-3A3F3AFE9633}" presName="sp" presStyleCnt="0"/>
      <dgm:spPr/>
    </dgm:pt>
    <dgm:pt modelId="{4EC10822-1508-2D42-9D4A-CED102DF2C1B}" type="pres">
      <dgm:prSet presAssocID="{4011E662-7495-644B-9175-B3ECC7BBB660}" presName="composite" presStyleCnt="0"/>
      <dgm:spPr/>
    </dgm:pt>
    <dgm:pt modelId="{03340D7D-E48A-834C-918E-C10461EAC3FC}" type="pres">
      <dgm:prSet presAssocID="{4011E662-7495-644B-9175-B3ECC7BBB660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00A9EC8-29B1-E649-BDD2-8B34709A90D3}" type="pres">
      <dgm:prSet presAssocID="{4011E662-7495-644B-9175-B3ECC7BBB660}" presName="descendantText" presStyleLbl="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6B17C0A-4947-7749-90C7-54CFBE30138C}" type="pres">
      <dgm:prSet presAssocID="{CA12D7A1-F33A-0D4F-8F1F-D5032D6A31B0}" presName="sp" presStyleCnt="0"/>
      <dgm:spPr/>
    </dgm:pt>
    <dgm:pt modelId="{EEE43EE5-3EC4-EE4A-A401-31522FF8C83F}" type="pres">
      <dgm:prSet presAssocID="{F33B3D29-24E7-A840-810E-9A3057C2D3EE}" presName="composite" presStyleCnt="0"/>
      <dgm:spPr/>
    </dgm:pt>
    <dgm:pt modelId="{8A4D838B-8243-3E4B-9D73-B9396C1237CB}" type="pres">
      <dgm:prSet presAssocID="{F33B3D29-24E7-A840-810E-9A3057C2D3EE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69E0829-3533-7E4F-9BCA-CF220F5809CA}" type="pres">
      <dgm:prSet presAssocID="{F33B3D29-24E7-A840-810E-9A3057C2D3EE}" presName="descendantText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CA752568-6E45-B348-A518-42DF3C4EA25D}" type="presOf" srcId="{DF5458EC-95A2-F646-805C-594379E0C2AF}" destId="{25F2DC95-0850-CA4A-8F05-BEECA00407BC}" srcOrd="0" destOrd="0" presId="urn:microsoft.com/office/officeart/2005/8/layout/chevron2"/>
    <dgm:cxn modelId="{4D98BD07-CB9F-D34D-AE22-A2092D5824DA}" srcId="{5FF48FCA-4C80-CC45-A17E-4FC9599BFE78}" destId="{A9CDA327-5D23-FC4C-8881-82CBFE8616CC}" srcOrd="1" destOrd="0" parTransId="{EEADACA1-B1AB-6B4F-A189-93CD85998F89}" sibTransId="{BBE31CEC-20E3-FA4B-9C0B-74C0514573AD}"/>
    <dgm:cxn modelId="{43FE79C8-197D-AE4E-9519-CE0365877F91}" srcId="{5FF48FCA-4C80-CC45-A17E-4FC9599BFE78}" destId="{0B382F47-216C-904C-A283-FCCC84960E87}" srcOrd="0" destOrd="0" parTransId="{7753ABA4-0802-9C46-A36D-6F97AE8BF460}" sibTransId="{DE7C31D1-ADDB-B142-87CA-D63876883D21}"/>
    <dgm:cxn modelId="{9D1303CE-98B2-3740-9F08-C66F3CB208D7}" srcId="{4011E662-7495-644B-9175-B3ECC7BBB660}" destId="{561C6206-8485-4049-BCFD-32716F09F549}" srcOrd="0" destOrd="0" parTransId="{01B547AB-7D8D-C141-AED2-8037E8B1262F}" sibTransId="{B96C1F98-FBE9-914A-8C7C-AF092F2FC5D7}"/>
    <dgm:cxn modelId="{1680D944-9B79-C549-9D9A-002C6AF8CC5F}" srcId="{0B382F47-216C-904C-A283-FCCC84960E87}" destId="{1A69D9E6-6377-DC42-BB51-9A5D4AE986F8}" srcOrd="0" destOrd="0" parTransId="{CB748330-4A74-144C-AD1D-61A5075E99DF}" sibTransId="{F1659208-DE82-CE46-A86D-A87EF4131928}"/>
    <dgm:cxn modelId="{9846B597-F631-FE45-A68B-85A329615D81}" type="presOf" srcId="{4011E662-7495-644B-9175-B3ECC7BBB660}" destId="{03340D7D-E48A-834C-918E-C10461EAC3FC}" srcOrd="0" destOrd="0" presId="urn:microsoft.com/office/officeart/2005/8/layout/chevron2"/>
    <dgm:cxn modelId="{B641F89E-2D59-F74F-AA74-49EDE5DAF289}" srcId="{5FF48FCA-4C80-CC45-A17E-4FC9599BFE78}" destId="{4011E662-7495-644B-9175-B3ECC7BBB660}" srcOrd="3" destOrd="0" parTransId="{F562770A-A10D-9947-8817-B8CFD1877D9F}" sibTransId="{CA12D7A1-F33A-0D4F-8F1F-D5032D6A31B0}"/>
    <dgm:cxn modelId="{5A5E1D1E-4B5A-FA4D-BDDE-FBE5B1D02FA6}" srcId="{F33B3D29-24E7-A840-810E-9A3057C2D3EE}" destId="{F7808CF6-AD52-2041-A203-FE3D1F41EB39}" srcOrd="0" destOrd="0" parTransId="{49EBAFF1-F714-E842-9654-BE7BDCCCAAF2}" sibTransId="{1B1E284F-B1B5-6046-8401-30C547DEAA85}"/>
    <dgm:cxn modelId="{D7B1E313-EF8D-5443-B4ED-7843ACCD31E5}" type="presOf" srcId="{A9CDA327-5D23-FC4C-8881-82CBFE8616CC}" destId="{2D2CA9EB-B436-A14E-B50E-D394C0067727}" srcOrd="0" destOrd="0" presId="urn:microsoft.com/office/officeart/2005/8/layout/chevron2"/>
    <dgm:cxn modelId="{6B0FA168-A528-9447-87F3-A83152DA913B}" srcId="{D9089D2C-67AC-1342-962F-7DCCF5AC3DEB}" destId="{E8D35ABF-3C24-1246-97BA-A6C8626E5404}" srcOrd="0" destOrd="0" parTransId="{17B252DE-31E4-4B4C-B1B7-55403334FDFE}" sibTransId="{E0FB4BA0-41F8-4C43-840F-AD4EB98F8CD9}"/>
    <dgm:cxn modelId="{D88D48D1-D178-6544-B396-D3D13D170328}" srcId="{5FF48FCA-4C80-CC45-A17E-4FC9599BFE78}" destId="{D9089D2C-67AC-1342-962F-7DCCF5AC3DEB}" srcOrd="2" destOrd="0" parTransId="{5E13FB87-7725-7C47-896A-F547C922DB94}" sibTransId="{8B7217B0-24FA-DD4D-BBD5-3A3F3AFE9633}"/>
    <dgm:cxn modelId="{D8FEDDB9-657C-C647-80BA-947A09EDBE66}" type="presOf" srcId="{E8D35ABF-3C24-1246-97BA-A6C8626E5404}" destId="{A530B7B7-36DD-8849-991A-16684E072618}" srcOrd="0" destOrd="0" presId="urn:microsoft.com/office/officeart/2005/8/layout/chevron2"/>
    <dgm:cxn modelId="{7CF1D90B-72C2-2D40-8AC9-B15C7EF151E1}" srcId="{A9CDA327-5D23-FC4C-8881-82CBFE8616CC}" destId="{DF5458EC-95A2-F646-805C-594379E0C2AF}" srcOrd="0" destOrd="0" parTransId="{1E5BD9CF-8099-4F47-A712-52596F67332F}" sibTransId="{62BE6695-88DA-314D-A6F8-099DF793CDF0}"/>
    <dgm:cxn modelId="{4F5AB18A-0D5B-9E4A-A698-E39F07B36FC2}" type="presOf" srcId="{D9089D2C-67AC-1342-962F-7DCCF5AC3DEB}" destId="{E7541E27-BC01-4743-B8E5-9CF6690D4426}" srcOrd="0" destOrd="0" presId="urn:microsoft.com/office/officeart/2005/8/layout/chevron2"/>
    <dgm:cxn modelId="{F5CD830E-1983-7646-BD80-7734155B29FE}" type="presOf" srcId="{0B382F47-216C-904C-A283-FCCC84960E87}" destId="{C363F005-76B0-964B-AA36-E2B6878A569C}" srcOrd="0" destOrd="0" presId="urn:microsoft.com/office/officeart/2005/8/layout/chevron2"/>
    <dgm:cxn modelId="{5CCEF5AF-787D-0545-9AFD-466F6B4B2164}" srcId="{5FF48FCA-4C80-CC45-A17E-4FC9599BFE78}" destId="{F33B3D29-24E7-A840-810E-9A3057C2D3EE}" srcOrd="4" destOrd="0" parTransId="{4DF28F4F-0E56-3B45-8DB2-E6A073648192}" sibTransId="{493F804B-05B4-1B46-B5D2-B7B22BDC4027}"/>
    <dgm:cxn modelId="{6AC28398-2EB9-D047-B77F-9A1DDA7E214D}" type="presOf" srcId="{F33B3D29-24E7-A840-810E-9A3057C2D3EE}" destId="{8A4D838B-8243-3E4B-9D73-B9396C1237CB}" srcOrd="0" destOrd="0" presId="urn:microsoft.com/office/officeart/2005/8/layout/chevron2"/>
    <dgm:cxn modelId="{2F15E35C-2DAB-054F-AD1E-AEF1222EF4EA}" type="presOf" srcId="{1A69D9E6-6377-DC42-BB51-9A5D4AE986F8}" destId="{CFD71E17-CDED-994F-91F8-A93383AE0FFF}" srcOrd="0" destOrd="0" presId="urn:microsoft.com/office/officeart/2005/8/layout/chevron2"/>
    <dgm:cxn modelId="{A612C664-4720-864E-BEED-BBF974495224}" type="presOf" srcId="{5FF48FCA-4C80-CC45-A17E-4FC9599BFE78}" destId="{04597B38-EE6B-4C4C-9D0E-6B91BE38B0E8}" srcOrd="0" destOrd="0" presId="urn:microsoft.com/office/officeart/2005/8/layout/chevron2"/>
    <dgm:cxn modelId="{93FB8153-BD20-2C4D-8334-BCF88F712036}" type="presOf" srcId="{561C6206-8485-4049-BCFD-32716F09F549}" destId="{200A9EC8-29B1-E649-BDD2-8B34709A90D3}" srcOrd="0" destOrd="0" presId="urn:microsoft.com/office/officeart/2005/8/layout/chevron2"/>
    <dgm:cxn modelId="{578A61FB-401C-AB43-A8C2-7C5925A90540}" type="presOf" srcId="{F7808CF6-AD52-2041-A203-FE3D1F41EB39}" destId="{869E0829-3533-7E4F-9BCA-CF220F5809CA}" srcOrd="0" destOrd="0" presId="urn:microsoft.com/office/officeart/2005/8/layout/chevron2"/>
    <dgm:cxn modelId="{0370FE85-5207-E74E-A943-1A135CC09CBA}" type="presParOf" srcId="{04597B38-EE6B-4C4C-9D0E-6B91BE38B0E8}" destId="{EF2195DE-B3E9-0843-91F8-ED6E4453254B}" srcOrd="0" destOrd="0" presId="urn:microsoft.com/office/officeart/2005/8/layout/chevron2"/>
    <dgm:cxn modelId="{07F386AE-0096-5344-A928-BD071FF436DF}" type="presParOf" srcId="{EF2195DE-B3E9-0843-91F8-ED6E4453254B}" destId="{C363F005-76B0-964B-AA36-E2B6878A569C}" srcOrd="0" destOrd="0" presId="urn:microsoft.com/office/officeart/2005/8/layout/chevron2"/>
    <dgm:cxn modelId="{3D288E21-A6A2-254F-9D76-61E9B234A323}" type="presParOf" srcId="{EF2195DE-B3E9-0843-91F8-ED6E4453254B}" destId="{CFD71E17-CDED-994F-91F8-A93383AE0FFF}" srcOrd="1" destOrd="0" presId="urn:microsoft.com/office/officeart/2005/8/layout/chevron2"/>
    <dgm:cxn modelId="{321A9A57-2442-3C47-8E1C-75BDF892F4E7}" type="presParOf" srcId="{04597B38-EE6B-4C4C-9D0E-6B91BE38B0E8}" destId="{B59E10CE-941D-874C-9A3C-EDEE99653074}" srcOrd="1" destOrd="0" presId="urn:microsoft.com/office/officeart/2005/8/layout/chevron2"/>
    <dgm:cxn modelId="{8539DBAD-8996-FD44-B92D-0B2A9169E1A3}" type="presParOf" srcId="{04597B38-EE6B-4C4C-9D0E-6B91BE38B0E8}" destId="{D007AF67-FEF4-B040-839A-E100075EEBD1}" srcOrd="2" destOrd="0" presId="urn:microsoft.com/office/officeart/2005/8/layout/chevron2"/>
    <dgm:cxn modelId="{3511BCDE-FDCF-AA4A-BC82-5D8EE49208AC}" type="presParOf" srcId="{D007AF67-FEF4-B040-839A-E100075EEBD1}" destId="{2D2CA9EB-B436-A14E-B50E-D394C0067727}" srcOrd="0" destOrd="0" presId="urn:microsoft.com/office/officeart/2005/8/layout/chevron2"/>
    <dgm:cxn modelId="{22A3C0BF-0EB9-1E45-B53F-657B07CD340C}" type="presParOf" srcId="{D007AF67-FEF4-B040-839A-E100075EEBD1}" destId="{25F2DC95-0850-CA4A-8F05-BEECA00407BC}" srcOrd="1" destOrd="0" presId="urn:microsoft.com/office/officeart/2005/8/layout/chevron2"/>
    <dgm:cxn modelId="{75E90555-842D-3E4F-A52B-5CF604D4A814}" type="presParOf" srcId="{04597B38-EE6B-4C4C-9D0E-6B91BE38B0E8}" destId="{7CE71EFE-DD08-A44C-A6AE-D8BA6E7A84FC}" srcOrd="3" destOrd="0" presId="urn:microsoft.com/office/officeart/2005/8/layout/chevron2"/>
    <dgm:cxn modelId="{7AF6FCE5-D7F8-4C45-840C-32D4DD8D1B4C}" type="presParOf" srcId="{04597B38-EE6B-4C4C-9D0E-6B91BE38B0E8}" destId="{FF0E4396-87A5-DD4A-A8E7-802A8FA2AFB6}" srcOrd="4" destOrd="0" presId="urn:microsoft.com/office/officeart/2005/8/layout/chevron2"/>
    <dgm:cxn modelId="{EE19F7D5-757A-7943-8A6F-585A687E4776}" type="presParOf" srcId="{FF0E4396-87A5-DD4A-A8E7-802A8FA2AFB6}" destId="{E7541E27-BC01-4743-B8E5-9CF6690D4426}" srcOrd="0" destOrd="0" presId="urn:microsoft.com/office/officeart/2005/8/layout/chevron2"/>
    <dgm:cxn modelId="{BACA986A-9334-9B49-B99D-4E13922A137D}" type="presParOf" srcId="{FF0E4396-87A5-DD4A-A8E7-802A8FA2AFB6}" destId="{A530B7B7-36DD-8849-991A-16684E072618}" srcOrd="1" destOrd="0" presId="urn:microsoft.com/office/officeart/2005/8/layout/chevron2"/>
    <dgm:cxn modelId="{93BA56D7-882D-2C4D-AF85-D4F28628CCE7}" type="presParOf" srcId="{04597B38-EE6B-4C4C-9D0E-6B91BE38B0E8}" destId="{50C099B2-A496-0043-B5B3-6FFB651774B8}" srcOrd="5" destOrd="0" presId="urn:microsoft.com/office/officeart/2005/8/layout/chevron2"/>
    <dgm:cxn modelId="{B5C9405C-7274-C840-B027-5FB1A1EC601D}" type="presParOf" srcId="{04597B38-EE6B-4C4C-9D0E-6B91BE38B0E8}" destId="{4EC10822-1508-2D42-9D4A-CED102DF2C1B}" srcOrd="6" destOrd="0" presId="urn:microsoft.com/office/officeart/2005/8/layout/chevron2"/>
    <dgm:cxn modelId="{9E59FAB9-7B3B-BB4E-9281-D558C048164A}" type="presParOf" srcId="{4EC10822-1508-2D42-9D4A-CED102DF2C1B}" destId="{03340D7D-E48A-834C-918E-C10461EAC3FC}" srcOrd="0" destOrd="0" presId="urn:microsoft.com/office/officeart/2005/8/layout/chevron2"/>
    <dgm:cxn modelId="{02C00E7B-E539-4C4C-99DD-90422CA0F750}" type="presParOf" srcId="{4EC10822-1508-2D42-9D4A-CED102DF2C1B}" destId="{200A9EC8-29B1-E649-BDD2-8B34709A90D3}" srcOrd="1" destOrd="0" presId="urn:microsoft.com/office/officeart/2005/8/layout/chevron2"/>
    <dgm:cxn modelId="{4A3771B9-53CC-9840-B913-0313EEA8C8C5}" type="presParOf" srcId="{04597B38-EE6B-4C4C-9D0E-6B91BE38B0E8}" destId="{B6B17C0A-4947-7749-90C7-54CFBE30138C}" srcOrd="7" destOrd="0" presId="urn:microsoft.com/office/officeart/2005/8/layout/chevron2"/>
    <dgm:cxn modelId="{0995FD21-D221-1942-AC2B-3DF4BD528186}" type="presParOf" srcId="{04597B38-EE6B-4C4C-9D0E-6B91BE38B0E8}" destId="{EEE43EE5-3EC4-EE4A-A401-31522FF8C83F}" srcOrd="8" destOrd="0" presId="urn:microsoft.com/office/officeart/2005/8/layout/chevron2"/>
    <dgm:cxn modelId="{41D89D43-4B31-7C47-9B69-1643278EB979}" type="presParOf" srcId="{EEE43EE5-3EC4-EE4A-A401-31522FF8C83F}" destId="{8A4D838B-8243-3E4B-9D73-B9396C1237CB}" srcOrd="0" destOrd="0" presId="urn:microsoft.com/office/officeart/2005/8/layout/chevron2"/>
    <dgm:cxn modelId="{3EC1E262-8475-714E-AC90-C9E419DA1E91}" type="presParOf" srcId="{EEE43EE5-3EC4-EE4A-A401-31522FF8C83F}" destId="{869E0829-3533-7E4F-9BCA-CF220F5809CA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8BF706E-192E-DC4B-B7C5-D6CC26B1B853}" type="doc">
      <dgm:prSet loTypeId="urn:microsoft.com/office/officeart/2005/8/layout/vProcess5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948811B-671B-CA4D-81B8-0ECC2DF7DEA8}">
      <dgm:prSet phldrT="[Texto]"/>
      <dgm:spPr/>
      <dgm:t>
        <a:bodyPr/>
        <a:lstStyle/>
        <a:p>
          <a:r>
            <a:rPr lang="es-ES" dirty="0" err="1" smtClean="0"/>
            <a:t>Product</a:t>
          </a:r>
          <a:endParaRPr lang="es-ES" dirty="0"/>
        </a:p>
      </dgm:t>
    </dgm:pt>
    <dgm:pt modelId="{41DC9609-F409-E84B-BF50-ED5A6BE28B0F}" type="parTrans" cxnId="{922B6CF6-8B53-2840-9489-15BDED663533}">
      <dgm:prSet/>
      <dgm:spPr/>
      <dgm:t>
        <a:bodyPr/>
        <a:lstStyle/>
        <a:p>
          <a:endParaRPr lang="es-ES"/>
        </a:p>
      </dgm:t>
    </dgm:pt>
    <dgm:pt modelId="{A9CD9EF0-4C05-414D-B70F-A16D8F1AD767}" type="sibTrans" cxnId="{922B6CF6-8B53-2840-9489-15BDED663533}">
      <dgm:prSet/>
      <dgm:spPr/>
      <dgm:t>
        <a:bodyPr/>
        <a:lstStyle/>
        <a:p>
          <a:endParaRPr lang="es-ES"/>
        </a:p>
      </dgm:t>
    </dgm:pt>
    <dgm:pt modelId="{9C85A785-3D5E-4F46-8788-6A673F855C0B}">
      <dgm:prSet phldrT="[Texto]"/>
      <dgm:spPr/>
      <dgm:t>
        <a:bodyPr/>
        <a:lstStyle/>
        <a:p>
          <a:r>
            <a:rPr lang="es-ES" dirty="0" err="1" smtClean="0"/>
            <a:t>Datasets</a:t>
          </a:r>
          <a:endParaRPr lang="es-ES" dirty="0"/>
        </a:p>
      </dgm:t>
    </dgm:pt>
    <dgm:pt modelId="{36747A22-0795-8B40-A9DA-DA716DB3F51C}" type="parTrans" cxnId="{728DED71-F2D9-A848-A3CD-B0AEC49FD273}">
      <dgm:prSet/>
      <dgm:spPr/>
      <dgm:t>
        <a:bodyPr/>
        <a:lstStyle/>
        <a:p>
          <a:endParaRPr lang="es-ES"/>
        </a:p>
      </dgm:t>
    </dgm:pt>
    <dgm:pt modelId="{2AB8DED0-D0DB-3541-874C-5FA8CD5C8C00}" type="sibTrans" cxnId="{728DED71-F2D9-A848-A3CD-B0AEC49FD273}">
      <dgm:prSet/>
      <dgm:spPr/>
      <dgm:t>
        <a:bodyPr/>
        <a:lstStyle/>
        <a:p>
          <a:endParaRPr lang="es-ES"/>
        </a:p>
      </dgm:t>
    </dgm:pt>
    <dgm:pt modelId="{465190C4-1412-FC4B-A1C0-171BFE6AAAEC}">
      <dgm:prSet phldrT="[Texto]"/>
      <dgm:spPr/>
      <dgm:t>
        <a:bodyPr/>
        <a:lstStyle/>
        <a:p>
          <a:r>
            <a:rPr lang="es-ES" dirty="0" err="1" smtClean="0"/>
            <a:t>Parameters</a:t>
          </a:r>
          <a:endParaRPr lang="es-ES" dirty="0"/>
        </a:p>
      </dgm:t>
    </dgm:pt>
    <dgm:pt modelId="{67B92C53-AE8C-6548-AB2D-E2937522DDEF}" type="parTrans" cxnId="{1EDF27AE-65EB-7E4C-B7FB-6AC42C34F9D6}">
      <dgm:prSet/>
      <dgm:spPr/>
      <dgm:t>
        <a:bodyPr/>
        <a:lstStyle/>
        <a:p>
          <a:endParaRPr lang="es-ES"/>
        </a:p>
      </dgm:t>
    </dgm:pt>
    <dgm:pt modelId="{F01E4B61-2639-4541-AF2B-B4ADBA5E7B13}" type="sibTrans" cxnId="{1EDF27AE-65EB-7E4C-B7FB-6AC42C34F9D6}">
      <dgm:prSet/>
      <dgm:spPr/>
      <dgm:t>
        <a:bodyPr/>
        <a:lstStyle/>
        <a:p>
          <a:endParaRPr lang="es-ES"/>
        </a:p>
      </dgm:t>
    </dgm:pt>
    <dgm:pt modelId="{59E30DFB-BD8C-B343-978C-9A7E814816DF}" type="pres">
      <dgm:prSet presAssocID="{D8BF706E-192E-DC4B-B7C5-D6CC26B1B853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BB8482D2-FC6A-E841-8C3B-3434ED3B4520}" type="pres">
      <dgm:prSet presAssocID="{D8BF706E-192E-DC4B-B7C5-D6CC26B1B853}" presName="dummyMaxCanvas" presStyleCnt="0">
        <dgm:presLayoutVars/>
      </dgm:prSet>
      <dgm:spPr/>
    </dgm:pt>
    <dgm:pt modelId="{72E9FB51-193B-214A-BA14-7ABF551793A3}" type="pres">
      <dgm:prSet presAssocID="{D8BF706E-192E-DC4B-B7C5-D6CC26B1B853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408B5CE-325E-DF47-BBCA-6BA327B53835}" type="pres">
      <dgm:prSet presAssocID="{D8BF706E-192E-DC4B-B7C5-D6CC26B1B853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D78CC61-306C-214C-8CAA-D2CF438E2172}" type="pres">
      <dgm:prSet presAssocID="{D8BF706E-192E-DC4B-B7C5-D6CC26B1B853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8FF5F14-41EA-034A-AA60-1266C20DFC30}" type="pres">
      <dgm:prSet presAssocID="{D8BF706E-192E-DC4B-B7C5-D6CC26B1B853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21FB0A8-1426-3D43-A0E3-ACE48E9F20F0}" type="pres">
      <dgm:prSet presAssocID="{D8BF706E-192E-DC4B-B7C5-D6CC26B1B853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EC4E29C-BB5E-964E-9502-F03959E5E8AA}" type="pres">
      <dgm:prSet presAssocID="{D8BF706E-192E-DC4B-B7C5-D6CC26B1B853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D2D3E67-83D4-474A-94AD-B53888437A37}" type="pres">
      <dgm:prSet presAssocID="{D8BF706E-192E-DC4B-B7C5-D6CC26B1B853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F9237D9-5253-4B4F-BE26-A708ADE0BFD4}" type="pres">
      <dgm:prSet presAssocID="{D8BF706E-192E-DC4B-B7C5-D6CC26B1B853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2EB3475F-740D-A54D-A9D8-777E7A708C57}" type="presOf" srcId="{465190C4-1412-FC4B-A1C0-171BFE6AAAEC}" destId="{6D78CC61-306C-214C-8CAA-D2CF438E2172}" srcOrd="0" destOrd="0" presId="urn:microsoft.com/office/officeart/2005/8/layout/vProcess5"/>
    <dgm:cxn modelId="{15229244-6064-C942-BE63-52B88A88EF22}" type="presOf" srcId="{A9CD9EF0-4C05-414D-B70F-A16D8F1AD767}" destId="{08FF5F14-41EA-034A-AA60-1266C20DFC30}" srcOrd="0" destOrd="0" presId="urn:microsoft.com/office/officeart/2005/8/layout/vProcess5"/>
    <dgm:cxn modelId="{B0043F93-95D2-2140-A074-B59A92D0E389}" type="presOf" srcId="{D948811B-671B-CA4D-81B8-0ECC2DF7DEA8}" destId="{AEC4E29C-BB5E-964E-9502-F03959E5E8AA}" srcOrd="1" destOrd="0" presId="urn:microsoft.com/office/officeart/2005/8/layout/vProcess5"/>
    <dgm:cxn modelId="{6222746F-2893-BD48-871A-12E808AD8637}" type="presOf" srcId="{9C85A785-3D5E-4F46-8788-6A673F855C0B}" destId="{BD2D3E67-83D4-474A-94AD-B53888437A37}" srcOrd="1" destOrd="0" presId="urn:microsoft.com/office/officeart/2005/8/layout/vProcess5"/>
    <dgm:cxn modelId="{854C817F-6221-9A4D-A3CB-6330E137FF53}" type="presOf" srcId="{9C85A785-3D5E-4F46-8788-6A673F855C0B}" destId="{1408B5CE-325E-DF47-BBCA-6BA327B53835}" srcOrd="0" destOrd="0" presId="urn:microsoft.com/office/officeart/2005/8/layout/vProcess5"/>
    <dgm:cxn modelId="{1EDF27AE-65EB-7E4C-B7FB-6AC42C34F9D6}" srcId="{D8BF706E-192E-DC4B-B7C5-D6CC26B1B853}" destId="{465190C4-1412-FC4B-A1C0-171BFE6AAAEC}" srcOrd="2" destOrd="0" parTransId="{67B92C53-AE8C-6548-AB2D-E2937522DDEF}" sibTransId="{F01E4B61-2639-4541-AF2B-B4ADBA5E7B13}"/>
    <dgm:cxn modelId="{728DED71-F2D9-A848-A3CD-B0AEC49FD273}" srcId="{D8BF706E-192E-DC4B-B7C5-D6CC26B1B853}" destId="{9C85A785-3D5E-4F46-8788-6A673F855C0B}" srcOrd="1" destOrd="0" parTransId="{36747A22-0795-8B40-A9DA-DA716DB3F51C}" sibTransId="{2AB8DED0-D0DB-3541-874C-5FA8CD5C8C00}"/>
    <dgm:cxn modelId="{DBC14872-DB0D-1D45-9C6D-CF6DC26018F7}" type="presOf" srcId="{D8BF706E-192E-DC4B-B7C5-D6CC26B1B853}" destId="{59E30DFB-BD8C-B343-978C-9A7E814816DF}" srcOrd="0" destOrd="0" presId="urn:microsoft.com/office/officeart/2005/8/layout/vProcess5"/>
    <dgm:cxn modelId="{922B6CF6-8B53-2840-9489-15BDED663533}" srcId="{D8BF706E-192E-DC4B-B7C5-D6CC26B1B853}" destId="{D948811B-671B-CA4D-81B8-0ECC2DF7DEA8}" srcOrd="0" destOrd="0" parTransId="{41DC9609-F409-E84B-BF50-ED5A6BE28B0F}" sibTransId="{A9CD9EF0-4C05-414D-B70F-A16D8F1AD767}"/>
    <dgm:cxn modelId="{2AD94CF6-EFA1-BD4B-86A7-6BAA09EB8326}" type="presOf" srcId="{465190C4-1412-FC4B-A1C0-171BFE6AAAEC}" destId="{6F9237D9-5253-4B4F-BE26-A708ADE0BFD4}" srcOrd="1" destOrd="0" presId="urn:microsoft.com/office/officeart/2005/8/layout/vProcess5"/>
    <dgm:cxn modelId="{B89692FA-3235-EE41-A591-CED93A351B21}" type="presOf" srcId="{D948811B-671B-CA4D-81B8-0ECC2DF7DEA8}" destId="{72E9FB51-193B-214A-BA14-7ABF551793A3}" srcOrd="0" destOrd="0" presId="urn:microsoft.com/office/officeart/2005/8/layout/vProcess5"/>
    <dgm:cxn modelId="{CAF0CBF3-ECE7-9447-9CFF-9D9CEEC0894A}" type="presOf" srcId="{2AB8DED0-D0DB-3541-874C-5FA8CD5C8C00}" destId="{621FB0A8-1426-3D43-A0E3-ACE48E9F20F0}" srcOrd="0" destOrd="0" presId="urn:microsoft.com/office/officeart/2005/8/layout/vProcess5"/>
    <dgm:cxn modelId="{A4DD02A6-679D-134C-BC34-5CDB644130FB}" type="presParOf" srcId="{59E30DFB-BD8C-B343-978C-9A7E814816DF}" destId="{BB8482D2-FC6A-E841-8C3B-3434ED3B4520}" srcOrd="0" destOrd="0" presId="urn:microsoft.com/office/officeart/2005/8/layout/vProcess5"/>
    <dgm:cxn modelId="{8EEE71BC-4BD9-844E-BD78-9DB3171CF425}" type="presParOf" srcId="{59E30DFB-BD8C-B343-978C-9A7E814816DF}" destId="{72E9FB51-193B-214A-BA14-7ABF551793A3}" srcOrd="1" destOrd="0" presId="urn:microsoft.com/office/officeart/2005/8/layout/vProcess5"/>
    <dgm:cxn modelId="{C4086A98-6131-F247-A858-158EF82FAD28}" type="presParOf" srcId="{59E30DFB-BD8C-B343-978C-9A7E814816DF}" destId="{1408B5CE-325E-DF47-BBCA-6BA327B53835}" srcOrd="2" destOrd="0" presId="urn:microsoft.com/office/officeart/2005/8/layout/vProcess5"/>
    <dgm:cxn modelId="{3C8FE599-0DCC-5F40-8A7A-CE7EDC6B7093}" type="presParOf" srcId="{59E30DFB-BD8C-B343-978C-9A7E814816DF}" destId="{6D78CC61-306C-214C-8CAA-D2CF438E2172}" srcOrd="3" destOrd="0" presId="urn:microsoft.com/office/officeart/2005/8/layout/vProcess5"/>
    <dgm:cxn modelId="{72A127F5-61DF-6E44-8399-B6751BE5CAFD}" type="presParOf" srcId="{59E30DFB-BD8C-B343-978C-9A7E814816DF}" destId="{08FF5F14-41EA-034A-AA60-1266C20DFC30}" srcOrd="4" destOrd="0" presId="urn:microsoft.com/office/officeart/2005/8/layout/vProcess5"/>
    <dgm:cxn modelId="{658B7DA7-B9D1-4B4D-AB89-B6F9D983B0CB}" type="presParOf" srcId="{59E30DFB-BD8C-B343-978C-9A7E814816DF}" destId="{621FB0A8-1426-3D43-A0E3-ACE48E9F20F0}" srcOrd="5" destOrd="0" presId="urn:microsoft.com/office/officeart/2005/8/layout/vProcess5"/>
    <dgm:cxn modelId="{01973778-1EFB-634B-84D2-B785941FF88B}" type="presParOf" srcId="{59E30DFB-BD8C-B343-978C-9A7E814816DF}" destId="{AEC4E29C-BB5E-964E-9502-F03959E5E8AA}" srcOrd="6" destOrd="0" presId="urn:microsoft.com/office/officeart/2005/8/layout/vProcess5"/>
    <dgm:cxn modelId="{6900EBB3-CADA-BB4A-B7FE-8E27D1E9E3F8}" type="presParOf" srcId="{59E30DFB-BD8C-B343-978C-9A7E814816DF}" destId="{BD2D3E67-83D4-474A-94AD-B53888437A37}" srcOrd="7" destOrd="0" presId="urn:microsoft.com/office/officeart/2005/8/layout/vProcess5"/>
    <dgm:cxn modelId="{09F0BABA-4170-6244-B2CF-FDAE9CA74D18}" type="presParOf" srcId="{59E30DFB-BD8C-B343-978C-9A7E814816DF}" destId="{6F9237D9-5253-4B4F-BE26-A708ADE0BFD4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11C274F-99CF-8649-8C2C-32671C941D51}" type="doc">
      <dgm:prSet loTypeId="urn:microsoft.com/office/officeart/2005/8/layout/cycle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549FB5F7-7391-EF49-A70A-1FAEABC3FD5B}">
      <dgm:prSet phldrT="[Texto]"/>
      <dgm:spPr/>
      <dgm:t>
        <a:bodyPr/>
        <a:lstStyle/>
        <a:p>
          <a:r>
            <a:rPr lang="es-ES" dirty="0" smtClean="0"/>
            <a:t>LEARN</a:t>
          </a:r>
          <a:endParaRPr lang="es-ES" dirty="0"/>
        </a:p>
      </dgm:t>
    </dgm:pt>
    <dgm:pt modelId="{2A8938F2-7C29-784E-970D-4012EF6CC4D1}" type="sibTrans" cxnId="{9DD2102B-9B48-6640-A173-285EABDEEF6F}">
      <dgm:prSet/>
      <dgm:spPr/>
      <dgm:t>
        <a:bodyPr/>
        <a:lstStyle/>
        <a:p>
          <a:endParaRPr lang="es-ES"/>
        </a:p>
      </dgm:t>
    </dgm:pt>
    <dgm:pt modelId="{6C19FBC7-0080-E346-BB77-9561910F9D68}" type="parTrans" cxnId="{9DD2102B-9B48-6640-A173-285EABDEEF6F}">
      <dgm:prSet/>
      <dgm:spPr/>
      <dgm:t>
        <a:bodyPr/>
        <a:lstStyle/>
        <a:p>
          <a:endParaRPr lang="es-ES"/>
        </a:p>
      </dgm:t>
    </dgm:pt>
    <dgm:pt modelId="{803B00E0-82E0-7D4F-A075-ED474723590D}">
      <dgm:prSet phldrT="[Texto]"/>
      <dgm:spPr/>
      <dgm:t>
        <a:bodyPr/>
        <a:lstStyle/>
        <a:p>
          <a:r>
            <a:rPr lang="es-ES" dirty="0" smtClean="0"/>
            <a:t>ASK</a:t>
          </a:r>
          <a:endParaRPr lang="es-ES" dirty="0"/>
        </a:p>
      </dgm:t>
    </dgm:pt>
    <dgm:pt modelId="{8B439810-8825-7A4D-8D90-734339DBDD6A}" type="sibTrans" cxnId="{FC1CF5E3-177E-234F-A333-2D42D89FDEB9}">
      <dgm:prSet/>
      <dgm:spPr/>
      <dgm:t>
        <a:bodyPr/>
        <a:lstStyle/>
        <a:p>
          <a:endParaRPr lang="es-ES"/>
        </a:p>
      </dgm:t>
    </dgm:pt>
    <dgm:pt modelId="{679845A1-7857-F043-A800-2EB0FCB12E04}" type="parTrans" cxnId="{FC1CF5E3-177E-234F-A333-2D42D89FDEB9}">
      <dgm:prSet/>
      <dgm:spPr/>
      <dgm:t>
        <a:bodyPr/>
        <a:lstStyle/>
        <a:p>
          <a:endParaRPr lang="es-ES"/>
        </a:p>
      </dgm:t>
    </dgm:pt>
    <dgm:pt modelId="{E7379704-D09B-C14C-A85A-058913EF9E46}">
      <dgm:prSet phldrT="[Texto]"/>
      <dgm:spPr/>
      <dgm:t>
        <a:bodyPr/>
        <a:lstStyle/>
        <a:p>
          <a:r>
            <a:rPr lang="es-ES" dirty="0" smtClean="0"/>
            <a:t>USE</a:t>
          </a:r>
          <a:endParaRPr lang="es-ES" dirty="0"/>
        </a:p>
      </dgm:t>
    </dgm:pt>
    <dgm:pt modelId="{FFDFB903-4342-8441-8778-CA115A1C7C7B}" type="sibTrans" cxnId="{8F58EEFD-BE35-414C-98AC-FAD5CE6D0C46}">
      <dgm:prSet/>
      <dgm:spPr/>
      <dgm:t>
        <a:bodyPr/>
        <a:lstStyle/>
        <a:p>
          <a:endParaRPr lang="es-ES"/>
        </a:p>
      </dgm:t>
    </dgm:pt>
    <dgm:pt modelId="{D8788070-0655-C441-8A87-A3DA09AE44D3}" type="parTrans" cxnId="{8F58EEFD-BE35-414C-98AC-FAD5CE6D0C46}">
      <dgm:prSet/>
      <dgm:spPr/>
      <dgm:t>
        <a:bodyPr/>
        <a:lstStyle/>
        <a:p>
          <a:endParaRPr lang="es-ES"/>
        </a:p>
      </dgm:t>
    </dgm:pt>
    <dgm:pt modelId="{6C3DAFC7-8CDC-D444-A5DE-B32DE9D1E109}" type="pres">
      <dgm:prSet presAssocID="{311C274F-99CF-8649-8C2C-32671C941D51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6E1B34DC-A8FF-ED4C-88FC-40DFBDEEFF80}" type="pres">
      <dgm:prSet presAssocID="{E7379704-D09B-C14C-A85A-058913EF9E46}" presName="dummy" presStyleCnt="0"/>
      <dgm:spPr/>
    </dgm:pt>
    <dgm:pt modelId="{9E4198B0-565A-E240-AB29-FAD696BFB44C}" type="pres">
      <dgm:prSet presAssocID="{E7379704-D09B-C14C-A85A-058913EF9E46}" presName="node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FD6643C-63FE-C848-A163-0D37D7A7FB84}" type="pres">
      <dgm:prSet presAssocID="{FFDFB903-4342-8441-8778-CA115A1C7C7B}" presName="sibTrans" presStyleLbl="node1" presStyleIdx="0" presStyleCnt="3"/>
      <dgm:spPr/>
      <dgm:t>
        <a:bodyPr/>
        <a:lstStyle/>
        <a:p>
          <a:endParaRPr lang="es-ES"/>
        </a:p>
      </dgm:t>
    </dgm:pt>
    <dgm:pt modelId="{4A3730C5-C277-D440-A54F-C4EF056B5A01}" type="pres">
      <dgm:prSet presAssocID="{803B00E0-82E0-7D4F-A075-ED474723590D}" presName="dummy" presStyleCnt="0"/>
      <dgm:spPr/>
    </dgm:pt>
    <dgm:pt modelId="{758897D5-BD2C-704C-AEB2-BCF688F473C0}" type="pres">
      <dgm:prSet presAssocID="{803B00E0-82E0-7D4F-A075-ED474723590D}" presName="node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74B7431-5C77-DE45-8010-09AC3781AE53}" type="pres">
      <dgm:prSet presAssocID="{8B439810-8825-7A4D-8D90-734339DBDD6A}" presName="sibTrans" presStyleLbl="node1" presStyleIdx="1" presStyleCnt="3"/>
      <dgm:spPr/>
      <dgm:t>
        <a:bodyPr/>
        <a:lstStyle/>
        <a:p>
          <a:endParaRPr lang="es-ES"/>
        </a:p>
      </dgm:t>
    </dgm:pt>
    <dgm:pt modelId="{FB63641A-10EF-A643-83C0-CCFBDE7E0533}" type="pres">
      <dgm:prSet presAssocID="{549FB5F7-7391-EF49-A70A-1FAEABC3FD5B}" presName="dummy" presStyleCnt="0"/>
      <dgm:spPr/>
    </dgm:pt>
    <dgm:pt modelId="{B1420641-6B3E-D746-BF89-EAAD8798151B}" type="pres">
      <dgm:prSet presAssocID="{549FB5F7-7391-EF49-A70A-1FAEABC3FD5B}" presName="node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622403C-53BB-B04F-B3A2-5BD5D34F4C64}" type="pres">
      <dgm:prSet presAssocID="{2A8938F2-7C29-784E-970D-4012EF6CC4D1}" presName="sibTrans" presStyleLbl="node1" presStyleIdx="2" presStyleCnt="3"/>
      <dgm:spPr/>
      <dgm:t>
        <a:bodyPr/>
        <a:lstStyle/>
        <a:p>
          <a:endParaRPr lang="es-ES"/>
        </a:p>
      </dgm:t>
    </dgm:pt>
  </dgm:ptLst>
  <dgm:cxnLst>
    <dgm:cxn modelId="{E3308279-B3E4-F74B-978A-8025F401587F}" type="presOf" srcId="{311C274F-99CF-8649-8C2C-32671C941D51}" destId="{6C3DAFC7-8CDC-D444-A5DE-B32DE9D1E109}" srcOrd="0" destOrd="0" presId="urn:microsoft.com/office/officeart/2005/8/layout/cycle1"/>
    <dgm:cxn modelId="{38422936-8DC0-1F47-8122-9576A68F4B2B}" type="presOf" srcId="{549FB5F7-7391-EF49-A70A-1FAEABC3FD5B}" destId="{B1420641-6B3E-D746-BF89-EAAD8798151B}" srcOrd="0" destOrd="0" presId="urn:microsoft.com/office/officeart/2005/8/layout/cycle1"/>
    <dgm:cxn modelId="{15B8C0D0-03C2-2247-A9CE-32177B3CE94B}" type="presOf" srcId="{803B00E0-82E0-7D4F-A075-ED474723590D}" destId="{758897D5-BD2C-704C-AEB2-BCF688F473C0}" srcOrd="0" destOrd="0" presId="urn:microsoft.com/office/officeart/2005/8/layout/cycle1"/>
    <dgm:cxn modelId="{8F58EEFD-BE35-414C-98AC-FAD5CE6D0C46}" srcId="{311C274F-99CF-8649-8C2C-32671C941D51}" destId="{E7379704-D09B-C14C-A85A-058913EF9E46}" srcOrd="0" destOrd="0" parTransId="{D8788070-0655-C441-8A87-A3DA09AE44D3}" sibTransId="{FFDFB903-4342-8441-8778-CA115A1C7C7B}"/>
    <dgm:cxn modelId="{9DD2102B-9B48-6640-A173-285EABDEEF6F}" srcId="{311C274F-99CF-8649-8C2C-32671C941D51}" destId="{549FB5F7-7391-EF49-A70A-1FAEABC3FD5B}" srcOrd="2" destOrd="0" parTransId="{6C19FBC7-0080-E346-BB77-9561910F9D68}" sibTransId="{2A8938F2-7C29-784E-970D-4012EF6CC4D1}"/>
    <dgm:cxn modelId="{FC1CF5E3-177E-234F-A333-2D42D89FDEB9}" srcId="{311C274F-99CF-8649-8C2C-32671C941D51}" destId="{803B00E0-82E0-7D4F-A075-ED474723590D}" srcOrd="1" destOrd="0" parTransId="{679845A1-7857-F043-A800-2EB0FCB12E04}" sibTransId="{8B439810-8825-7A4D-8D90-734339DBDD6A}"/>
    <dgm:cxn modelId="{22BD7EE9-9461-A94F-8C23-190B11BA0F91}" type="presOf" srcId="{2A8938F2-7C29-784E-970D-4012EF6CC4D1}" destId="{9622403C-53BB-B04F-B3A2-5BD5D34F4C64}" srcOrd="0" destOrd="0" presId="urn:microsoft.com/office/officeart/2005/8/layout/cycle1"/>
    <dgm:cxn modelId="{9CB9D110-0051-2440-9CBC-E3F92557D5E3}" type="presOf" srcId="{FFDFB903-4342-8441-8778-CA115A1C7C7B}" destId="{0FD6643C-63FE-C848-A163-0D37D7A7FB84}" srcOrd="0" destOrd="0" presId="urn:microsoft.com/office/officeart/2005/8/layout/cycle1"/>
    <dgm:cxn modelId="{685D8E88-64EB-B54B-A248-DD3D92368498}" type="presOf" srcId="{8B439810-8825-7A4D-8D90-734339DBDD6A}" destId="{A74B7431-5C77-DE45-8010-09AC3781AE53}" srcOrd="0" destOrd="0" presId="urn:microsoft.com/office/officeart/2005/8/layout/cycle1"/>
    <dgm:cxn modelId="{2E1C4B65-1704-5A4B-855B-C5564F173A78}" type="presOf" srcId="{E7379704-D09B-C14C-A85A-058913EF9E46}" destId="{9E4198B0-565A-E240-AB29-FAD696BFB44C}" srcOrd="0" destOrd="0" presId="urn:microsoft.com/office/officeart/2005/8/layout/cycle1"/>
    <dgm:cxn modelId="{819749A4-6C52-4142-96AA-EFEA42C5FB5D}" type="presParOf" srcId="{6C3DAFC7-8CDC-D444-A5DE-B32DE9D1E109}" destId="{6E1B34DC-A8FF-ED4C-88FC-40DFBDEEFF80}" srcOrd="0" destOrd="0" presId="urn:microsoft.com/office/officeart/2005/8/layout/cycle1"/>
    <dgm:cxn modelId="{D0A85394-1942-6347-AA22-D363565A5900}" type="presParOf" srcId="{6C3DAFC7-8CDC-D444-A5DE-B32DE9D1E109}" destId="{9E4198B0-565A-E240-AB29-FAD696BFB44C}" srcOrd="1" destOrd="0" presId="urn:microsoft.com/office/officeart/2005/8/layout/cycle1"/>
    <dgm:cxn modelId="{EF0674B8-DD78-F046-8377-9AF582E2DC91}" type="presParOf" srcId="{6C3DAFC7-8CDC-D444-A5DE-B32DE9D1E109}" destId="{0FD6643C-63FE-C848-A163-0D37D7A7FB84}" srcOrd="2" destOrd="0" presId="urn:microsoft.com/office/officeart/2005/8/layout/cycle1"/>
    <dgm:cxn modelId="{33583E36-C0BD-BF4C-8572-09624985EA51}" type="presParOf" srcId="{6C3DAFC7-8CDC-D444-A5DE-B32DE9D1E109}" destId="{4A3730C5-C277-D440-A54F-C4EF056B5A01}" srcOrd="3" destOrd="0" presId="urn:microsoft.com/office/officeart/2005/8/layout/cycle1"/>
    <dgm:cxn modelId="{479C743E-D932-A843-AEB8-867E58EEA9DE}" type="presParOf" srcId="{6C3DAFC7-8CDC-D444-A5DE-B32DE9D1E109}" destId="{758897D5-BD2C-704C-AEB2-BCF688F473C0}" srcOrd="4" destOrd="0" presId="urn:microsoft.com/office/officeart/2005/8/layout/cycle1"/>
    <dgm:cxn modelId="{12B58A45-555A-BC45-AAD8-C51244130C1A}" type="presParOf" srcId="{6C3DAFC7-8CDC-D444-A5DE-B32DE9D1E109}" destId="{A74B7431-5C77-DE45-8010-09AC3781AE53}" srcOrd="5" destOrd="0" presId="urn:microsoft.com/office/officeart/2005/8/layout/cycle1"/>
    <dgm:cxn modelId="{5DEA4A3B-C345-3744-833D-C9A59463572E}" type="presParOf" srcId="{6C3DAFC7-8CDC-D444-A5DE-B32DE9D1E109}" destId="{FB63641A-10EF-A643-83C0-CCFBDE7E0533}" srcOrd="6" destOrd="0" presId="urn:microsoft.com/office/officeart/2005/8/layout/cycle1"/>
    <dgm:cxn modelId="{438651E4-50AB-F447-B90D-9CCBD883E884}" type="presParOf" srcId="{6C3DAFC7-8CDC-D444-A5DE-B32DE9D1E109}" destId="{B1420641-6B3E-D746-BF89-EAAD8798151B}" srcOrd="7" destOrd="0" presId="urn:microsoft.com/office/officeart/2005/8/layout/cycle1"/>
    <dgm:cxn modelId="{A17574BF-C89D-6D4C-95C9-529BD4F90CE7}" type="presParOf" srcId="{6C3DAFC7-8CDC-D444-A5DE-B32DE9D1E109}" destId="{9622403C-53BB-B04F-B3A2-5BD5D34F4C64}" srcOrd="8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63F005-76B0-964B-AA36-E2B6878A569C}">
      <dsp:nvSpPr>
        <dsp:cNvPr id="0" name=""/>
        <dsp:cNvSpPr/>
      </dsp:nvSpPr>
      <dsp:spPr>
        <a:xfrm rot="5400000">
          <a:off x="-162520" y="164708"/>
          <a:ext cx="1083468" cy="758428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err="1" smtClean="0"/>
            <a:t>Level</a:t>
          </a:r>
          <a:r>
            <a:rPr lang="es-ES" sz="2000" kern="1200" dirty="0" smtClean="0"/>
            <a:t> 0</a:t>
          </a:r>
          <a:endParaRPr lang="es-ES" sz="2000" kern="1200" dirty="0"/>
        </a:p>
      </dsp:txBody>
      <dsp:txXfrm rot="-5400000">
        <a:off x="0" y="381402"/>
        <a:ext cx="758428" cy="325040"/>
      </dsp:txXfrm>
    </dsp:sp>
    <dsp:sp modelId="{CFD71E17-CDED-994F-91F8-A93383AE0FFF}">
      <dsp:nvSpPr>
        <dsp:cNvPr id="0" name=""/>
        <dsp:cNvSpPr/>
      </dsp:nvSpPr>
      <dsp:spPr>
        <a:xfrm rot="5400000">
          <a:off x="3189387" y="-2428770"/>
          <a:ext cx="704254" cy="556617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100" kern="1200" dirty="0" err="1" smtClean="0">
              <a:latin typeface="Bahnschrift Light SemiCondensed" panose="020B0502040204020203" pitchFamily="34" charset="0"/>
            </a:rPr>
            <a:t>Unprocessed</a:t>
          </a:r>
          <a:r>
            <a:rPr lang="es-ES" sz="2100" kern="1200" dirty="0" smtClean="0">
              <a:latin typeface="Bahnschrift Light SemiCondensed" panose="020B0502040204020203" pitchFamily="34" charset="0"/>
            </a:rPr>
            <a:t> </a:t>
          </a:r>
          <a:r>
            <a:rPr lang="es-ES" sz="2100" kern="1200" dirty="0" err="1" smtClean="0">
              <a:latin typeface="Bahnschrift Light SemiCondensed" panose="020B0502040204020203" pitchFamily="34" charset="0"/>
            </a:rPr>
            <a:t>instrument</a:t>
          </a:r>
          <a:r>
            <a:rPr lang="es-ES" sz="2100" kern="1200" dirty="0" smtClean="0">
              <a:latin typeface="Bahnschrift Light SemiCondensed" panose="020B0502040204020203" pitchFamily="34" charset="0"/>
            </a:rPr>
            <a:t> data</a:t>
          </a:r>
          <a:endParaRPr lang="es-ES" sz="2100" kern="1200" dirty="0">
            <a:latin typeface="Bahnschrift Light SemiCondensed" panose="020B0502040204020203" pitchFamily="34" charset="0"/>
          </a:endParaRPr>
        </a:p>
      </dsp:txBody>
      <dsp:txXfrm rot="-5400000">
        <a:off x="758429" y="36567"/>
        <a:ext cx="5531793" cy="635496"/>
      </dsp:txXfrm>
    </dsp:sp>
    <dsp:sp modelId="{2D2CA9EB-B436-A14E-B50E-D394C0067727}">
      <dsp:nvSpPr>
        <dsp:cNvPr id="0" name=""/>
        <dsp:cNvSpPr/>
      </dsp:nvSpPr>
      <dsp:spPr>
        <a:xfrm rot="5400000">
          <a:off x="-162520" y="1130997"/>
          <a:ext cx="1083468" cy="758428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err="1" smtClean="0"/>
            <a:t>Level</a:t>
          </a:r>
          <a:r>
            <a:rPr lang="es-ES" sz="2000" kern="1200" dirty="0" smtClean="0"/>
            <a:t> 1</a:t>
          </a:r>
          <a:endParaRPr lang="es-ES" sz="2000" kern="1200" dirty="0"/>
        </a:p>
      </dsp:txBody>
      <dsp:txXfrm rot="-5400000">
        <a:off x="0" y="1347691"/>
        <a:ext cx="758428" cy="325040"/>
      </dsp:txXfrm>
    </dsp:sp>
    <dsp:sp modelId="{25F2DC95-0850-CA4A-8F05-BEECA00407BC}">
      <dsp:nvSpPr>
        <dsp:cNvPr id="0" name=""/>
        <dsp:cNvSpPr/>
      </dsp:nvSpPr>
      <dsp:spPr>
        <a:xfrm rot="5400000">
          <a:off x="3189387" y="-1462482"/>
          <a:ext cx="704254" cy="556617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100" kern="1200" dirty="0" smtClean="0">
              <a:latin typeface="Bahnschrift Light SemiCondensed" panose="020B0502040204020203" pitchFamily="34" charset="0"/>
            </a:rPr>
            <a:t>Data </a:t>
          </a:r>
          <a:r>
            <a:rPr lang="es-ES" sz="2100" kern="1200" dirty="0" err="1" smtClean="0">
              <a:latin typeface="Bahnschrift Light SemiCondensed" panose="020B0502040204020203" pitchFamily="34" charset="0"/>
            </a:rPr>
            <a:t>processed</a:t>
          </a:r>
          <a:r>
            <a:rPr lang="es-ES" sz="2100" kern="1200" dirty="0" smtClean="0">
              <a:latin typeface="Bahnschrift Light SemiCondensed" panose="020B0502040204020203" pitchFamily="34" charset="0"/>
            </a:rPr>
            <a:t> </a:t>
          </a:r>
          <a:r>
            <a:rPr lang="es-ES" sz="2100" kern="1200" dirty="0" err="1" smtClean="0">
              <a:latin typeface="Bahnschrift Light SemiCondensed" panose="020B0502040204020203" pitchFamily="34" charset="0"/>
            </a:rPr>
            <a:t>to</a:t>
          </a:r>
          <a:r>
            <a:rPr lang="es-ES" sz="2100" kern="1200" dirty="0" smtClean="0">
              <a:latin typeface="Bahnschrift Light SemiCondensed" panose="020B0502040204020203" pitchFamily="34" charset="0"/>
            </a:rPr>
            <a:t> sensor </a:t>
          </a:r>
          <a:r>
            <a:rPr lang="es-ES" sz="2100" kern="1200" dirty="0" err="1" smtClean="0">
              <a:latin typeface="Bahnschrift Light SemiCondensed" panose="020B0502040204020203" pitchFamily="34" charset="0"/>
            </a:rPr>
            <a:t>unit</a:t>
          </a:r>
          <a:endParaRPr lang="es-ES" sz="2100" kern="1200" dirty="0">
            <a:latin typeface="Bahnschrift Light SemiCondensed" panose="020B0502040204020203" pitchFamily="34" charset="0"/>
          </a:endParaRPr>
        </a:p>
      </dsp:txBody>
      <dsp:txXfrm rot="-5400000">
        <a:off x="758429" y="1002855"/>
        <a:ext cx="5531793" cy="635496"/>
      </dsp:txXfrm>
    </dsp:sp>
    <dsp:sp modelId="{E7541E27-BC01-4743-B8E5-9CF6690D4426}">
      <dsp:nvSpPr>
        <dsp:cNvPr id="0" name=""/>
        <dsp:cNvSpPr/>
      </dsp:nvSpPr>
      <dsp:spPr>
        <a:xfrm rot="5400000">
          <a:off x="-162520" y="2097285"/>
          <a:ext cx="1083468" cy="758428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err="1" smtClean="0"/>
            <a:t>Level</a:t>
          </a:r>
          <a:r>
            <a:rPr lang="es-ES" sz="2000" kern="1200" dirty="0" smtClean="0"/>
            <a:t> 2</a:t>
          </a:r>
          <a:endParaRPr lang="es-ES" sz="2000" kern="1200" dirty="0"/>
        </a:p>
      </dsp:txBody>
      <dsp:txXfrm rot="-5400000">
        <a:off x="0" y="2313979"/>
        <a:ext cx="758428" cy="325040"/>
      </dsp:txXfrm>
    </dsp:sp>
    <dsp:sp modelId="{A530B7B7-36DD-8849-991A-16684E072618}">
      <dsp:nvSpPr>
        <dsp:cNvPr id="0" name=""/>
        <dsp:cNvSpPr/>
      </dsp:nvSpPr>
      <dsp:spPr>
        <a:xfrm rot="5400000">
          <a:off x="3189387" y="-496193"/>
          <a:ext cx="704254" cy="556617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100" kern="1200" dirty="0" err="1" smtClean="0">
              <a:latin typeface="Bahnschrift Light SemiCondensed" panose="020B0502040204020203" pitchFamily="34" charset="0"/>
            </a:rPr>
            <a:t>Derived</a:t>
          </a:r>
          <a:r>
            <a:rPr lang="es-ES" sz="2100" kern="1200" dirty="0" smtClean="0">
              <a:latin typeface="Bahnschrift Light SemiCondensed" panose="020B0502040204020203" pitchFamily="34" charset="0"/>
            </a:rPr>
            <a:t> </a:t>
          </a:r>
          <a:r>
            <a:rPr lang="es-ES" sz="2100" kern="1200" dirty="0" err="1" smtClean="0">
              <a:latin typeface="Bahnschrift Light SemiCondensed" panose="020B0502040204020203" pitchFamily="34" charset="0"/>
            </a:rPr>
            <a:t>geophysical</a:t>
          </a:r>
          <a:r>
            <a:rPr lang="es-ES" sz="2100" kern="1200" dirty="0" smtClean="0">
              <a:latin typeface="Bahnschrift Light SemiCondensed" panose="020B0502040204020203" pitchFamily="34" charset="0"/>
            </a:rPr>
            <a:t> variables (</a:t>
          </a:r>
          <a:r>
            <a:rPr lang="es-ES" sz="2100" kern="1200" dirty="0" err="1" smtClean="0">
              <a:latin typeface="Bahnschrift Light SemiCondensed" panose="020B0502040204020203" pitchFamily="34" charset="0"/>
            </a:rPr>
            <a:t>same</a:t>
          </a:r>
          <a:r>
            <a:rPr lang="es-ES" sz="2100" kern="1200" dirty="0" smtClean="0">
              <a:latin typeface="Bahnschrift Light SemiCondensed" panose="020B0502040204020203" pitchFamily="34" charset="0"/>
            </a:rPr>
            <a:t> </a:t>
          </a:r>
          <a:r>
            <a:rPr lang="es-ES" sz="2100" kern="1200" dirty="0" err="1" smtClean="0">
              <a:latin typeface="Bahnschrift Light SemiCondensed" panose="020B0502040204020203" pitchFamily="34" charset="0"/>
            </a:rPr>
            <a:t>resolution</a:t>
          </a:r>
          <a:r>
            <a:rPr lang="es-ES" sz="2100" kern="1200" dirty="0" smtClean="0">
              <a:latin typeface="Bahnschrift Light SemiCondensed" panose="020B0502040204020203" pitchFamily="34" charset="0"/>
            </a:rPr>
            <a:t> and </a:t>
          </a:r>
          <a:r>
            <a:rPr lang="es-ES" sz="2100" kern="1200" dirty="0" err="1" smtClean="0">
              <a:latin typeface="Bahnschrift Light SemiCondensed" panose="020B0502040204020203" pitchFamily="34" charset="0"/>
            </a:rPr>
            <a:t>location</a:t>
          </a:r>
          <a:r>
            <a:rPr lang="es-ES" sz="2100" kern="1200" dirty="0" smtClean="0">
              <a:latin typeface="Bahnschrift Light SemiCondensed" panose="020B0502040204020203" pitchFamily="34" charset="0"/>
            </a:rPr>
            <a:t> as L1)</a:t>
          </a:r>
          <a:endParaRPr lang="es-ES" sz="2100" kern="1200" dirty="0">
            <a:latin typeface="Bahnschrift Light SemiCondensed" panose="020B0502040204020203" pitchFamily="34" charset="0"/>
          </a:endParaRPr>
        </a:p>
      </dsp:txBody>
      <dsp:txXfrm rot="-5400000">
        <a:off x="758429" y="1969144"/>
        <a:ext cx="5531793" cy="635496"/>
      </dsp:txXfrm>
    </dsp:sp>
    <dsp:sp modelId="{03340D7D-E48A-834C-918E-C10461EAC3FC}">
      <dsp:nvSpPr>
        <dsp:cNvPr id="0" name=""/>
        <dsp:cNvSpPr/>
      </dsp:nvSpPr>
      <dsp:spPr>
        <a:xfrm rot="5400000">
          <a:off x="-162520" y="3063574"/>
          <a:ext cx="1083468" cy="758428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err="1" smtClean="0"/>
            <a:t>Level</a:t>
          </a:r>
          <a:r>
            <a:rPr lang="es-ES" sz="2000" kern="1200" dirty="0" smtClean="0"/>
            <a:t> 3</a:t>
          </a:r>
          <a:endParaRPr lang="es-ES" sz="2000" kern="1200" dirty="0"/>
        </a:p>
      </dsp:txBody>
      <dsp:txXfrm rot="-5400000">
        <a:off x="0" y="3280268"/>
        <a:ext cx="758428" cy="325040"/>
      </dsp:txXfrm>
    </dsp:sp>
    <dsp:sp modelId="{200A9EC8-29B1-E649-BDD2-8B34709A90D3}">
      <dsp:nvSpPr>
        <dsp:cNvPr id="0" name=""/>
        <dsp:cNvSpPr/>
      </dsp:nvSpPr>
      <dsp:spPr>
        <a:xfrm rot="5400000">
          <a:off x="3189387" y="470095"/>
          <a:ext cx="704254" cy="556617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100" kern="1200" dirty="0" err="1" smtClean="0">
              <a:latin typeface="Bahnschrift Light SemiCondensed" panose="020B0502040204020203" pitchFamily="34" charset="0"/>
            </a:rPr>
            <a:t>Georeferenced</a:t>
          </a:r>
          <a:r>
            <a:rPr lang="es-ES" sz="2100" kern="1200" dirty="0" smtClean="0">
              <a:latin typeface="Bahnschrift Light SemiCondensed" panose="020B0502040204020203" pitchFamily="34" charset="0"/>
            </a:rPr>
            <a:t> data (</a:t>
          </a:r>
          <a:r>
            <a:rPr lang="es-ES" sz="2100" kern="1200" dirty="0" err="1" smtClean="0">
              <a:latin typeface="Bahnschrift Light SemiCondensed" panose="020B0502040204020203" pitchFamily="34" charset="0"/>
            </a:rPr>
            <a:t>gridded</a:t>
          </a:r>
          <a:r>
            <a:rPr lang="es-ES" sz="2100" kern="1200" dirty="0" smtClean="0">
              <a:latin typeface="Bahnschrift Light SemiCondensed" panose="020B0502040204020203" pitchFamily="34" charset="0"/>
            </a:rPr>
            <a:t> </a:t>
          </a:r>
          <a:r>
            <a:rPr lang="es-ES" sz="2100" kern="1200" dirty="0" err="1" smtClean="0">
              <a:latin typeface="Bahnschrift Light SemiCondensed" panose="020B0502040204020203" pitchFamily="34" charset="0"/>
            </a:rPr>
            <a:t>fields</a:t>
          </a:r>
          <a:r>
            <a:rPr lang="es-ES" sz="2100" kern="1200" dirty="0" smtClean="0">
              <a:latin typeface="Bahnschrift Light SemiCondensed" panose="020B0502040204020203" pitchFamily="34" charset="0"/>
            </a:rPr>
            <a:t>)</a:t>
          </a:r>
          <a:endParaRPr lang="es-ES" sz="2100" kern="1200" dirty="0">
            <a:latin typeface="Bahnschrift Light SemiCondensed" panose="020B0502040204020203" pitchFamily="34" charset="0"/>
          </a:endParaRPr>
        </a:p>
      </dsp:txBody>
      <dsp:txXfrm rot="-5400000">
        <a:off x="758429" y="2935433"/>
        <a:ext cx="5531793" cy="635496"/>
      </dsp:txXfrm>
    </dsp:sp>
    <dsp:sp modelId="{8A4D838B-8243-3E4B-9D73-B9396C1237CB}">
      <dsp:nvSpPr>
        <dsp:cNvPr id="0" name=""/>
        <dsp:cNvSpPr/>
      </dsp:nvSpPr>
      <dsp:spPr>
        <a:xfrm rot="5400000">
          <a:off x="-162520" y="4029863"/>
          <a:ext cx="1083468" cy="758428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err="1" smtClean="0"/>
            <a:t>Level</a:t>
          </a:r>
          <a:r>
            <a:rPr lang="es-ES" sz="2000" kern="1200" dirty="0" smtClean="0"/>
            <a:t> 4</a:t>
          </a:r>
          <a:endParaRPr lang="es-ES" sz="2000" kern="1200" dirty="0"/>
        </a:p>
      </dsp:txBody>
      <dsp:txXfrm rot="-5400000">
        <a:off x="0" y="4246557"/>
        <a:ext cx="758428" cy="325040"/>
      </dsp:txXfrm>
    </dsp:sp>
    <dsp:sp modelId="{869E0829-3533-7E4F-9BCA-CF220F5809CA}">
      <dsp:nvSpPr>
        <dsp:cNvPr id="0" name=""/>
        <dsp:cNvSpPr/>
      </dsp:nvSpPr>
      <dsp:spPr>
        <a:xfrm rot="5400000">
          <a:off x="3189387" y="1436384"/>
          <a:ext cx="704254" cy="556617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100" kern="1200" dirty="0" err="1" smtClean="0">
              <a:latin typeface="Bahnschrift Light SemiCondensed" panose="020B0502040204020203" pitchFamily="34" charset="0"/>
            </a:rPr>
            <a:t>Model</a:t>
          </a:r>
          <a:r>
            <a:rPr lang="es-ES" sz="2100" kern="1200" dirty="0" smtClean="0">
              <a:latin typeface="Bahnschrift Light SemiCondensed" panose="020B0502040204020203" pitchFamily="34" charset="0"/>
            </a:rPr>
            <a:t> output </a:t>
          </a:r>
          <a:r>
            <a:rPr lang="es-ES" sz="2100" kern="1200" dirty="0" err="1" smtClean="0">
              <a:latin typeface="Bahnschrift Light SemiCondensed" panose="020B0502040204020203" pitchFamily="34" charset="0"/>
            </a:rPr>
            <a:t>or</a:t>
          </a:r>
          <a:r>
            <a:rPr lang="es-ES" sz="2100" kern="1200" dirty="0" smtClean="0">
              <a:latin typeface="Bahnschrift Light SemiCondensed" panose="020B0502040204020203" pitchFamily="34" charset="0"/>
            </a:rPr>
            <a:t> </a:t>
          </a:r>
          <a:r>
            <a:rPr lang="es-ES" sz="2100" kern="1200" dirty="0" err="1" smtClean="0">
              <a:latin typeface="Bahnschrift Light SemiCondensed" panose="020B0502040204020203" pitchFamily="34" charset="0"/>
            </a:rPr>
            <a:t>results</a:t>
          </a:r>
          <a:r>
            <a:rPr lang="es-ES" sz="2100" kern="1200" dirty="0" smtClean="0">
              <a:latin typeface="Bahnschrift Light SemiCondensed" panose="020B0502040204020203" pitchFamily="34" charset="0"/>
            </a:rPr>
            <a:t> </a:t>
          </a:r>
          <a:r>
            <a:rPr lang="es-ES" sz="2100" kern="1200" dirty="0" err="1" smtClean="0">
              <a:latin typeface="Bahnschrift Light SemiCondensed" panose="020B0502040204020203" pitchFamily="34" charset="0"/>
            </a:rPr>
            <a:t>from</a:t>
          </a:r>
          <a:r>
            <a:rPr lang="es-ES" sz="2100" kern="1200" dirty="0" smtClean="0">
              <a:latin typeface="Bahnschrift Light SemiCondensed" panose="020B0502040204020203" pitchFamily="34" charset="0"/>
            </a:rPr>
            <a:t> </a:t>
          </a:r>
          <a:r>
            <a:rPr lang="es-ES" sz="2100" kern="1200" dirty="0" err="1" smtClean="0">
              <a:latin typeface="Bahnschrift Light SemiCondensed" panose="020B0502040204020203" pitchFamily="34" charset="0"/>
            </a:rPr>
            <a:t>analysis</a:t>
          </a:r>
          <a:r>
            <a:rPr lang="es-ES" sz="2100" kern="1200" dirty="0" smtClean="0">
              <a:latin typeface="Bahnschrift Light SemiCondensed" panose="020B0502040204020203" pitchFamily="34" charset="0"/>
            </a:rPr>
            <a:t> of </a:t>
          </a:r>
          <a:r>
            <a:rPr lang="es-ES" sz="2100" kern="1200" dirty="0" err="1" smtClean="0">
              <a:latin typeface="Bahnschrift Light SemiCondensed" panose="020B0502040204020203" pitchFamily="34" charset="0"/>
            </a:rPr>
            <a:t>multiple</a:t>
          </a:r>
          <a:r>
            <a:rPr lang="es-ES" sz="2100" kern="1200" dirty="0" smtClean="0">
              <a:latin typeface="Bahnschrift Light SemiCondensed" panose="020B0502040204020203" pitchFamily="34" charset="0"/>
            </a:rPr>
            <a:t> </a:t>
          </a:r>
          <a:r>
            <a:rPr lang="es-ES" sz="2100" kern="1200" dirty="0" err="1" smtClean="0">
              <a:latin typeface="Bahnschrift Light SemiCondensed" panose="020B0502040204020203" pitchFamily="34" charset="0"/>
            </a:rPr>
            <a:t>lower</a:t>
          </a:r>
          <a:r>
            <a:rPr lang="es-ES" sz="2100" kern="1200" dirty="0" smtClean="0">
              <a:latin typeface="Bahnschrift Light SemiCondensed" panose="020B0502040204020203" pitchFamily="34" charset="0"/>
            </a:rPr>
            <a:t> </a:t>
          </a:r>
          <a:r>
            <a:rPr lang="es-ES" sz="2100" kern="1200" dirty="0" err="1" smtClean="0">
              <a:latin typeface="Bahnschrift Light SemiCondensed" panose="020B0502040204020203" pitchFamily="34" charset="0"/>
            </a:rPr>
            <a:t>level</a:t>
          </a:r>
          <a:r>
            <a:rPr lang="es-ES" sz="2100" kern="1200" dirty="0" smtClean="0">
              <a:latin typeface="Bahnschrift Light SemiCondensed" panose="020B0502040204020203" pitchFamily="34" charset="0"/>
            </a:rPr>
            <a:t> </a:t>
          </a:r>
          <a:r>
            <a:rPr lang="es-ES" sz="2100" kern="1200" dirty="0" err="1" smtClean="0">
              <a:latin typeface="Bahnschrift Light SemiCondensed" panose="020B0502040204020203" pitchFamily="34" charset="0"/>
            </a:rPr>
            <a:t>products</a:t>
          </a:r>
          <a:r>
            <a:rPr lang="es-ES" sz="2100" kern="1200" dirty="0" smtClean="0">
              <a:latin typeface="Bahnschrift Light SemiCondensed" panose="020B0502040204020203" pitchFamily="34" charset="0"/>
            </a:rPr>
            <a:t>, </a:t>
          </a:r>
          <a:r>
            <a:rPr lang="es-ES" sz="2100" kern="1200" dirty="0" err="1" smtClean="0">
              <a:latin typeface="Bahnschrift Light SemiCondensed" panose="020B0502040204020203" pitchFamily="34" charset="0"/>
            </a:rPr>
            <a:t>missing</a:t>
          </a:r>
          <a:r>
            <a:rPr lang="es-ES" sz="2100" kern="1200" dirty="0" smtClean="0">
              <a:latin typeface="Bahnschrift Light SemiCondensed" panose="020B0502040204020203" pitchFamily="34" charset="0"/>
            </a:rPr>
            <a:t> data gaps </a:t>
          </a:r>
          <a:r>
            <a:rPr lang="es-ES" sz="2100" kern="1200" dirty="0" err="1" smtClean="0">
              <a:latin typeface="Bahnschrift Light SemiCondensed" panose="020B0502040204020203" pitchFamily="34" charset="0"/>
            </a:rPr>
            <a:t>filled</a:t>
          </a:r>
          <a:endParaRPr lang="es-ES" sz="2100" kern="1200" dirty="0">
            <a:latin typeface="Bahnschrift Light SemiCondensed" panose="020B0502040204020203" pitchFamily="34" charset="0"/>
          </a:endParaRPr>
        </a:p>
      </dsp:txBody>
      <dsp:txXfrm rot="-5400000">
        <a:off x="758429" y="3901722"/>
        <a:ext cx="5531793" cy="6354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E9FB51-193B-214A-BA14-7ABF551793A3}">
      <dsp:nvSpPr>
        <dsp:cNvPr id="0" name=""/>
        <dsp:cNvSpPr/>
      </dsp:nvSpPr>
      <dsp:spPr>
        <a:xfrm>
          <a:off x="0" y="0"/>
          <a:ext cx="2590800" cy="4343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err="1" smtClean="0"/>
            <a:t>Product</a:t>
          </a:r>
          <a:endParaRPr lang="es-ES" sz="1800" kern="1200" dirty="0"/>
        </a:p>
      </dsp:txBody>
      <dsp:txXfrm>
        <a:off x="12721" y="12721"/>
        <a:ext cx="2122114" cy="408898"/>
      </dsp:txXfrm>
    </dsp:sp>
    <dsp:sp modelId="{1408B5CE-325E-DF47-BBCA-6BA327B53835}">
      <dsp:nvSpPr>
        <dsp:cNvPr id="0" name=""/>
        <dsp:cNvSpPr/>
      </dsp:nvSpPr>
      <dsp:spPr>
        <a:xfrm>
          <a:off x="228599" y="506729"/>
          <a:ext cx="2590800" cy="4343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err="1" smtClean="0"/>
            <a:t>Datasets</a:t>
          </a:r>
          <a:endParaRPr lang="es-ES" sz="1800" kern="1200" dirty="0"/>
        </a:p>
      </dsp:txBody>
      <dsp:txXfrm>
        <a:off x="241320" y="519450"/>
        <a:ext cx="2054437" cy="408898"/>
      </dsp:txXfrm>
    </dsp:sp>
    <dsp:sp modelId="{6D78CC61-306C-214C-8CAA-D2CF438E2172}">
      <dsp:nvSpPr>
        <dsp:cNvPr id="0" name=""/>
        <dsp:cNvSpPr/>
      </dsp:nvSpPr>
      <dsp:spPr>
        <a:xfrm>
          <a:off x="457199" y="1013459"/>
          <a:ext cx="2590800" cy="4343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err="1" smtClean="0"/>
            <a:t>Parameters</a:t>
          </a:r>
          <a:endParaRPr lang="es-ES" sz="1800" kern="1200" dirty="0"/>
        </a:p>
      </dsp:txBody>
      <dsp:txXfrm>
        <a:off x="469920" y="1026180"/>
        <a:ext cx="2054437" cy="408898"/>
      </dsp:txXfrm>
    </dsp:sp>
    <dsp:sp modelId="{08FF5F14-41EA-034A-AA60-1266C20DFC30}">
      <dsp:nvSpPr>
        <dsp:cNvPr id="0" name=""/>
        <dsp:cNvSpPr/>
      </dsp:nvSpPr>
      <dsp:spPr>
        <a:xfrm>
          <a:off x="2308479" y="329374"/>
          <a:ext cx="282321" cy="282321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200" kern="1200"/>
        </a:p>
      </dsp:txBody>
      <dsp:txXfrm>
        <a:off x="2372001" y="329374"/>
        <a:ext cx="155277" cy="212447"/>
      </dsp:txXfrm>
    </dsp:sp>
    <dsp:sp modelId="{621FB0A8-1426-3D43-A0E3-ACE48E9F20F0}">
      <dsp:nvSpPr>
        <dsp:cNvPr id="0" name=""/>
        <dsp:cNvSpPr/>
      </dsp:nvSpPr>
      <dsp:spPr>
        <a:xfrm>
          <a:off x="2537079" y="833208"/>
          <a:ext cx="282321" cy="282321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200" kern="1200"/>
        </a:p>
      </dsp:txBody>
      <dsp:txXfrm>
        <a:off x="2600601" y="833208"/>
        <a:ext cx="155277" cy="21244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4198B0-565A-E240-AB29-FAD696BFB44C}">
      <dsp:nvSpPr>
        <dsp:cNvPr id="0" name=""/>
        <dsp:cNvSpPr/>
      </dsp:nvSpPr>
      <dsp:spPr>
        <a:xfrm>
          <a:off x="4311313" y="346682"/>
          <a:ext cx="1767032" cy="17670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800" kern="1200" dirty="0" smtClean="0"/>
            <a:t>USE</a:t>
          </a:r>
          <a:endParaRPr lang="es-ES" sz="4800" kern="1200" dirty="0"/>
        </a:p>
      </dsp:txBody>
      <dsp:txXfrm>
        <a:off x="4311313" y="346682"/>
        <a:ext cx="1767032" cy="1767032"/>
      </dsp:txXfrm>
    </dsp:sp>
    <dsp:sp modelId="{0FD6643C-63FE-C848-A163-0D37D7A7FB84}">
      <dsp:nvSpPr>
        <dsp:cNvPr id="0" name=""/>
        <dsp:cNvSpPr/>
      </dsp:nvSpPr>
      <dsp:spPr>
        <a:xfrm>
          <a:off x="1617593" y="-1582"/>
          <a:ext cx="4180554" cy="4180554"/>
        </a:xfrm>
        <a:prstGeom prst="circularArrow">
          <a:avLst>
            <a:gd name="adj1" fmla="val 8242"/>
            <a:gd name="adj2" fmla="val 575587"/>
            <a:gd name="adj3" fmla="val 2966281"/>
            <a:gd name="adj4" fmla="val 50097"/>
            <a:gd name="adj5" fmla="val 9616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58897D5-BD2C-704C-AEB2-BCF688F473C0}">
      <dsp:nvSpPr>
        <dsp:cNvPr id="0" name=""/>
        <dsp:cNvSpPr/>
      </dsp:nvSpPr>
      <dsp:spPr>
        <a:xfrm>
          <a:off x="2824354" y="2922169"/>
          <a:ext cx="1767032" cy="17670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800" kern="1200" dirty="0" smtClean="0"/>
            <a:t>ASK</a:t>
          </a:r>
          <a:endParaRPr lang="es-ES" sz="4800" kern="1200" dirty="0"/>
        </a:p>
      </dsp:txBody>
      <dsp:txXfrm>
        <a:off x="2824354" y="2922169"/>
        <a:ext cx="1767032" cy="1767032"/>
      </dsp:txXfrm>
    </dsp:sp>
    <dsp:sp modelId="{A74B7431-5C77-DE45-8010-09AC3781AE53}">
      <dsp:nvSpPr>
        <dsp:cNvPr id="0" name=""/>
        <dsp:cNvSpPr/>
      </dsp:nvSpPr>
      <dsp:spPr>
        <a:xfrm>
          <a:off x="1617593" y="-1582"/>
          <a:ext cx="4180554" cy="4180554"/>
        </a:xfrm>
        <a:prstGeom prst="circularArrow">
          <a:avLst>
            <a:gd name="adj1" fmla="val 8242"/>
            <a:gd name="adj2" fmla="val 575587"/>
            <a:gd name="adj3" fmla="val 10174316"/>
            <a:gd name="adj4" fmla="val 7258132"/>
            <a:gd name="adj5" fmla="val 9616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1420641-6B3E-D746-BF89-EAAD8798151B}">
      <dsp:nvSpPr>
        <dsp:cNvPr id="0" name=""/>
        <dsp:cNvSpPr/>
      </dsp:nvSpPr>
      <dsp:spPr>
        <a:xfrm>
          <a:off x="1337396" y="346682"/>
          <a:ext cx="1767032" cy="17670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800" kern="1200" dirty="0" smtClean="0"/>
            <a:t>LEARN</a:t>
          </a:r>
          <a:endParaRPr lang="es-ES" sz="4800" kern="1200" dirty="0"/>
        </a:p>
      </dsp:txBody>
      <dsp:txXfrm>
        <a:off x="1337396" y="346682"/>
        <a:ext cx="1767032" cy="1767032"/>
      </dsp:txXfrm>
    </dsp:sp>
    <dsp:sp modelId="{9622403C-53BB-B04F-B3A2-5BD5D34F4C64}">
      <dsp:nvSpPr>
        <dsp:cNvPr id="0" name=""/>
        <dsp:cNvSpPr/>
      </dsp:nvSpPr>
      <dsp:spPr>
        <a:xfrm>
          <a:off x="1617593" y="-1582"/>
          <a:ext cx="4180554" cy="4180554"/>
        </a:xfrm>
        <a:prstGeom prst="circularArrow">
          <a:avLst>
            <a:gd name="adj1" fmla="val 8242"/>
            <a:gd name="adj2" fmla="val 575587"/>
            <a:gd name="adj3" fmla="val 16858986"/>
            <a:gd name="adj4" fmla="val 14965427"/>
            <a:gd name="adj5" fmla="val 9616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218987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271499FA-AF6B-F342-ACA5-7F7133D35985}" type="datetimeFigureOut">
              <a:rPr lang="en-US"/>
              <a:pPr>
                <a:defRPr/>
              </a:pPr>
              <a:t>10/25/2022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218987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85EB807D-3CFF-4140-AA04-E8A933DA91C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935925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218987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0834A9C6-6CE4-7D4A-AD4B-2B81770160DD}" type="datetimeFigureOut">
              <a:rPr lang="en-US"/>
              <a:pPr>
                <a:defRPr/>
              </a:pPr>
              <a:t>10/25/2022</a:t>
            </a:fld>
            <a:endParaRPr lang="es-E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noProof="0"/>
              <a:t>Click to edit Master text styles</a:t>
            </a:r>
          </a:p>
          <a:p>
            <a:pPr lvl="1"/>
            <a:r>
              <a:rPr noProof="0"/>
              <a:t>Second level</a:t>
            </a:r>
          </a:p>
          <a:p>
            <a:pPr lvl="2"/>
            <a:r>
              <a:rPr noProof="0"/>
              <a:t>Third level</a:t>
            </a:r>
          </a:p>
          <a:p>
            <a:pPr lvl="3"/>
            <a:r>
              <a:rPr noProof="0"/>
              <a:t>Fourth level</a:t>
            </a:r>
          </a:p>
          <a:p>
            <a:pPr lvl="4"/>
            <a:r>
              <a:rPr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218987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95731781-2EE6-424A-928F-0513AF25617E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720971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1217613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1pPr>
    <a:lvl2pPr marL="608013" algn="l" defTabSz="1217613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2pPr>
    <a:lvl3pPr marL="1217613" algn="l" defTabSz="1217613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3pPr>
    <a:lvl4pPr marL="1827213" algn="l" defTabSz="1217613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4pPr>
    <a:lvl5pPr marL="2436813" algn="l" defTabSz="1217613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cmwf.int/en/about/media-centre/focus/2020/fact-sheet-earth-system-data-assimilation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 smtClean="0"/>
              <a:t>It</a:t>
            </a:r>
            <a:r>
              <a:rPr lang="es-ES" dirty="0" smtClean="0"/>
              <a:t> </a:t>
            </a:r>
            <a:r>
              <a:rPr lang="es-ES" dirty="0" err="1" smtClean="0"/>
              <a:t>should</a:t>
            </a:r>
            <a:r>
              <a:rPr lang="es-ES" dirty="0" smtClean="0"/>
              <a:t> be </a:t>
            </a:r>
            <a:r>
              <a:rPr lang="es-ES" dirty="0" err="1" smtClean="0"/>
              <a:t>noted</a:t>
            </a:r>
            <a:r>
              <a:rPr lang="es-ES" dirty="0" smtClean="0"/>
              <a:t> </a:t>
            </a:r>
            <a:r>
              <a:rPr lang="es-ES" dirty="0" err="1" smtClean="0"/>
              <a:t>that</a:t>
            </a:r>
            <a:r>
              <a:rPr lang="es-ES" dirty="0" smtClean="0"/>
              <a:t> </a:t>
            </a:r>
            <a:r>
              <a:rPr lang="es-ES" dirty="0" err="1" smtClean="0"/>
              <a:t>model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products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cannot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exist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without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observations</a:t>
            </a:r>
            <a:r>
              <a:rPr lang="es-ES" baseline="0" dirty="0" smtClean="0"/>
              <a:t> (</a:t>
            </a:r>
            <a:r>
              <a:rPr lang="es-ES" baseline="0" dirty="0" err="1" smtClean="0"/>
              <a:t>calibration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validtion</a:t>
            </a:r>
            <a:r>
              <a:rPr lang="es-ES" baseline="0" dirty="0" smtClean="0"/>
              <a:t> and </a:t>
            </a:r>
            <a:r>
              <a:rPr lang="es-ES" baseline="0" dirty="0" err="1" smtClean="0"/>
              <a:t>initial</a:t>
            </a:r>
            <a:r>
              <a:rPr lang="es-ES" baseline="0" dirty="0" smtClean="0"/>
              <a:t> and </a:t>
            </a:r>
            <a:r>
              <a:rPr lang="es-ES" baseline="0" dirty="0" err="1" smtClean="0"/>
              <a:t>boundary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conditions</a:t>
            </a:r>
            <a:r>
              <a:rPr lang="es-ES" baseline="0" dirty="0" smtClean="0"/>
              <a:t>), </a:t>
            </a:r>
            <a:r>
              <a:rPr lang="es-ES" baseline="0" dirty="0" err="1" smtClean="0"/>
              <a:t>but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assimilation</a:t>
            </a:r>
            <a:r>
              <a:rPr lang="es-ES" baseline="0" dirty="0" smtClean="0"/>
              <a:t> are </a:t>
            </a:r>
            <a:r>
              <a:rPr lang="es-ES" baseline="0" dirty="0" err="1" smtClean="0"/>
              <a:t>special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procedures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for</a:t>
            </a:r>
            <a:r>
              <a:rPr lang="es-ES" baseline="0" dirty="0" smtClean="0"/>
              <a:t> “</a:t>
            </a:r>
            <a:r>
              <a:rPr lang="es-ES" baseline="0" dirty="0" err="1" smtClean="0"/>
              <a:t>correcting</a:t>
            </a:r>
            <a:r>
              <a:rPr lang="es-ES" baseline="0" dirty="0" smtClean="0"/>
              <a:t>”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model</a:t>
            </a:r>
            <a:r>
              <a:rPr lang="es-ES" baseline="0" dirty="0" smtClean="0"/>
              <a:t> output in </a:t>
            </a:r>
            <a:r>
              <a:rPr lang="es-ES" baseline="0" dirty="0" err="1" smtClean="0"/>
              <a:t>accordance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to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best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observed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state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system</a:t>
            </a:r>
            <a:r>
              <a:rPr lang="es-ES" baseline="0" dirty="0" smtClean="0"/>
              <a:t> (</a:t>
            </a:r>
            <a:r>
              <a:rPr lang="es-ES" baseline="0" dirty="0" err="1" smtClean="0"/>
              <a:t>ocean</a:t>
            </a:r>
            <a:r>
              <a:rPr lang="es-ES" baseline="0" dirty="0" smtClean="0"/>
              <a:t>)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731781-2EE6-424A-928F-0513AF25617E}" type="slidenum">
              <a:rPr lang="es-ES" smtClean="0"/>
              <a:pPr>
                <a:defRPr/>
              </a:pPr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602318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485FB3-9E57-364E-9871-16DCF3F36DB7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355466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731781-2EE6-424A-928F-0513AF25617E}" type="slidenum">
              <a:rPr lang="es-ES" smtClean="0"/>
              <a:pPr>
                <a:defRPr/>
              </a:pPr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455539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731781-2EE6-424A-928F-0513AF25617E}" type="slidenum">
              <a:rPr lang="es-ES" smtClean="0"/>
              <a:pPr>
                <a:defRPr/>
              </a:pPr>
              <a:t>27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922240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731781-2EE6-424A-928F-0513AF25617E}" type="slidenum">
              <a:rPr lang="es-ES" smtClean="0"/>
              <a:pPr>
                <a:defRPr/>
              </a:pPr>
              <a:t>28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922240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731781-2EE6-424A-928F-0513AF25617E}" type="slidenum">
              <a:rPr lang="es-ES" smtClean="0"/>
              <a:pPr>
                <a:defRPr/>
              </a:pPr>
              <a:t>29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922240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731781-2EE6-424A-928F-0513AF25617E}" type="slidenum">
              <a:rPr lang="es-ES" smtClean="0"/>
              <a:pPr>
                <a:defRPr/>
              </a:pPr>
              <a:t>30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691666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731781-2EE6-424A-928F-0513AF25617E}" type="slidenum">
              <a:rPr lang="es-ES" smtClean="0"/>
              <a:pPr>
                <a:defRPr/>
              </a:pPr>
              <a:t>31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691666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731781-2EE6-424A-928F-0513AF25617E}" type="slidenum">
              <a:rPr lang="es-ES" smtClean="0"/>
              <a:pPr>
                <a:defRPr/>
              </a:pPr>
              <a:t>32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691666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731781-2EE6-424A-928F-0513AF25617E}" type="slidenum">
              <a:rPr lang="es-ES" smtClean="0"/>
              <a:pPr>
                <a:defRPr/>
              </a:pPr>
              <a:t>33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691666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731781-2EE6-424A-928F-0513AF25617E}" type="slidenum">
              <a:rPr lang="es-ES" smtClean="0"/>
              <a:pPr>
                <a:defRPr/>
              </a:pPr>
              <a:t>34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691666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Level</a:t>
            </a:r>
            <a:r>
              <a:rPr lang="es-ES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 0: </a:t>
            </a:r>
            <a:r>
              <a:rPr lang="es-ES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Level</a:t>
            </a:r>
            <a:r>
              <a:rPr lang="es-ES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 0 data are </a:t>
            </a:r>
            <a:r>
              <a:rPr lang="es-ES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unprocessed</a:t>
            </a:r>
            <a:r>
              <a:rPr lang="es-ES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 </a:t>
            </a:r>
            <a:r>
              <a:rPr lang="es-ES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instrument</a:t>
            </a:r>
            <a:r>
              <a:rPr lang="es-ES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 </a:t>
            </a:r>
            <a:r>
              <a:rPr lang="es-ES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raw</a:t>
            </a:r>
            <a:r>
              <a:rPr lang="es-ES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 data at </a:t>
            </a:r>
            <a:r>
              <a:rPr lang="es-ES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the</a:t>
            </a:r>
            <a:r>
              <a:rPr lang="es-ES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 </a:t>
            </a:r>
            <a:r>
              <a:rPr lang="es-ES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instrument’s</a:t>
            </a:r>
            <a:r>
              <a:rPr lang="es-ES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 </a:t>
            </a:r>
            <a:r>
              <a:rPr lang="es-ES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space</a:t>
            </a:r>
            <a:r>
              <a:rPr lang="es-ES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 and time </a:t>
            </a:r>
            <a:r>
              <a:rPr lang="es-ES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resolution</a:t>
            </a:r>
            <a:r>
              <a:rPr lang="es-ES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. </a:t>
            </a:r>
            <a:r>
              <a:rPr lang="es-ES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All</a:t>
            </a:r>
            <a:r>
              <a:rPr lang="es-ES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 </a:t>
            </a:r>
            <a:r>
              <a:rPr lang="es-ES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available</a:t>
            </a:r>
            <a:r>
              <a:rPr lang="es-ES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 </a:t>
            </a:r>
            <a:r>
              <a:rPr lang="es-ES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supplemental</a:t>
            </a:r>
            <a:r>
              <a:rPr lang="es-ES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 </a:t>
            </a:r>
            <a:r>
              <a:rPr lang="es-ES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information</a:t>
            </a:r>
            <a:r>
              <a:rPr lang="es-ES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 </a:t>
            </a:r>
            <a:r>
              <a:rPr lang="es-ES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needed</a:t>
            </a:r>
            <a:r>
              <a:rPr lang="es-ES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 </a:t>
            </a:r>
            <a:r>
              <a:rPr lang="es-ES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for</a:t>
            </a:r>
            <a:r>
              <a:rPr lang="es-ES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 </a:t>
            </a:r>
            <a:r>
              <a:rPr lang="es-ES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further</a:t>
            </a:r>
            <a:r>
              <a:rPr lang="es-ES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 </a:t>
            </a:r>
            <a:r>
              <a:rPr lang="es-ES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postprocessing</a:t>
            </a:r>
            <a:r>
              <a:rPr lang="es-ES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 </a:t>
            </a:r>
            <a:r>
              <a:rPr lang="es-ES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is</a:t>
            </a:r>
            <a:r>
              <a:rPr lang="es-ES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 </a:t>
            </a:r>
            <a:r>
              <a:rPr lang="es-ES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included</a:t>
            </a:r>
            <a:r>
              <a:rPr lang="es-ES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 in </a:t>
            </a:r>
            <a:r>
              <a:rPr lang="es-ES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or</a:t>
            </a:r>
            <a:r>
              <a:rPr lang="es-ES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 </a:t>
            </a:r>
            <a:r>
              <a:rPr lang="es-ES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appended</a:t>
            </a:r>
            <a:r>
              <a:rPr lang="es-ES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 </a:t>
            </a:r>
            <a:r>
              <a:rPr lang="es-ES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to</a:t>
            </a:r>
            <a:r>
              <a:rPr lang="es-ES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 </a:t>
            </a:r>
            <a:r>
              <a:rPr lang="es-ES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or</a:t>
            </a:r>
            <a:r>
              <a:rPr lang="es-ES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 </a:t>
            </a:r>
            <a:r>
              <a:rPr lang="es-ES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supplied</a:t>
            </a:r>
            <a:r>
              <a:rPr lang="es-ES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 </a:t>
            </a:r>
            <a:r>
              <a:rPr lang="es-ES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with</a:t>
            </a:r>
            <a:r>
              <a:rPr lang="es-ES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 </a:t>
            </a:r>
            <a:r>
              <a:rPr lang="es-ES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the</a:t>
            </a:r>
            <a:r>
              <a:rPr lang="es-ES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 data files.</a:t>
            </a:r>
          </a:p>
          <a:p>
            <a:r>
              <a:rPr lang="es-ES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Level</a:t>
            </a:r>
            <a:r>
              <a:rPr lang="es-ES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 1: </a:t>
            </a:r>
            <a:r>
              <a:rPr lang="es-ES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Level</a:t>
            </a:r>
            <a:r>
              <a:rPr lang="es-ES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 1 data are </a:t>
            </a:r>
            <a:r>
              <a:rPr lang="es-ES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derived</a:t>
            </a:r>
            <a:r>
              <a:rPr lang="es-ES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 </a:t>
            </a:r>
            <a:r>
              <a:rPr lang="es-ES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from</a:t>
            </a:r>
            <a:r>
              <a:rPr lang="es-ES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 </a:t>
            </a:r>
            <a:r>
              <a:rPr lang="es-ES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Level</a:t>
            </a:r>
            <a:r>
              <a:rPr lang="es-ES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 0 data </a:t>
            </a:r>
            <a:r>
              <a:rPr lang="es-ES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which</a:t>
            </a:r>
            <a:r>
              <a:rPr lang="es-ES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 </a:t>
            </a:r>
            <a:r>
              <a:rPr lang="es-ES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were</a:t>
            </a:r>
            <a:r>
              <a:rPr lang="es-ES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 </a:t>
            </a:r>
            <a:r>
              <a:rPr lang="es-ES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processed</a:t>
            </a:r>
            <a:r>
              <a:rPr lang="es-ES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 </a:t>
            </a:r>
            <a:r>
              <a:rPr lang="es-ES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to</a:t>
            </a:r>
            <a:r>
              <a:rPr lang="es-ES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 </a:t>
            </a:r>
            <a:r>
              <a:rPr lang="es-ES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values</a:t>
            </a:r>
            <a:r>
              <a:rPr lang="es-ES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 of sensor </a:t>
            </a:r>
            <a:r>
              <a:rPr lang="es-ES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units</a:t>
            </a:r>
            <a:r>
              <a:rPr lang="es-ES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, </a:t>
            </a:r>
            <a:r>
              <a:rPr lang="es-ES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e.g</a:t>
            </a:r>
            <a:r>
              <a:rPr lang="es-ES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. </a:t>
            </a:r>
            <a:r>
              <a:rPr lang="es-ES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brightness</a:t>
            </a:r>
            <a:r>
              <a:rPr lang="es-ES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 </a:t>
            </a:r>
            <a:r>
              <a:rPr lang="es-ES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temperatures</a:t>
            </a:r>
            <a:r>
              <a:rPr lang="es-ES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, </a:t>
            </a:r>
            <a:r>
              <a:rPr lang="es-ES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radiances</a:t>
            </a:r>
            <a:r>
              <a:rPr lang="es-ES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 </a:t>
            </a:r>
            <a:r>
              <a:rPr lang="es-ES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or</a:t>
            </a:r>
            <a:r>
              <a:rPr lang="es-ES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 </a:t>
            </a:r>
            <a:r>
              <a:rPr lang="es-ES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backscatter</a:t>
            </a:r>
            <a:r>
              <a:rPr lang="es-ES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 ratios. </a:t>
            </a:r>
            <a:r>
              <a:rPr lang="es-ES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Level</a:t>
            </a:r>
            <a:r>
              <a:rPr lang="es-ES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 1 data are </a:t>
            </a:r>
            <a:r>
              <a:rPr lang="es-ES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available</a:t>
            </a:r>
            <a:r>
              <a:rPr lang="es-ES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 at </a:t>
            </a:r>
            <a:r>
              <a:rPr lang="es-ES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the</a:t>
            </a:r>
            <a:r>
              <a:rPr lang="es-ES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 </a:t>
            </a:r>
            <a:r>
              <a:rPr lang="es-ES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instrument’s</a:t>
            </a:r>
            <a:r>
              <a:rPr lang="es-ES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 full time/</a:t>
            </a:r>
            <a:r>
              <a:rPr lang="es-ES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space</a:t>
            </a:r>
            <a:r>
              <a:rPr lang="es-ES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 </a:t>
            </a:r>
            <a:r>
              <a:rPr lang="es-ES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resolution</a:t>
            </a:r>
            <a:r>
              <a:rPr lang="es-ES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. </a:t>
            </a:r>
            <a:r>
              <a:rPr lang="es-ES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All</a:t>
            </a:r>
            <a:r>
              <a:rPr lang="es-ES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 </a:t>
            </a:r>
            <a:r>
              <a:rPr lang="es-ES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supplemental</a:t>
            </a:r>
            <a:r>
              <a:rPr lang="es-ES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 </a:t>
            </a:r>
            <a:r>
              <a:rPr lang="es-ES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information</a:t>
            </a:r>
            <a:r>
              <a:rPr lang="es-ES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 </a:t>
            </a:r>
            <a:r>
              <a:rPr lang="es-ES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needed</a:t>
            </a:r>
            <a:r>
              <a:rPr lang="es-ES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 </a:t>
            </a:r>
            <a:r>
              <a:rPr lang="es-ES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for</a:t>
            </a:r>
            <a:r>
              <a:rPr lang="es-ES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 </a:t>
            </a:r>
            <a:r>
              <a:rPr lang="es-ES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further</a:t>
            </a:r>
            <a:r>
              <a:rPr lang="es-ES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 </a:t>
            </a:r>
            <a:r>
              <a:rPr lang="es-ES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processing</a:t>
            </a:r>
            <a:r>
              <a:rPr lang="es-ES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 </a:t>
            </a:r>
            <a:r>
              <a:rPr lang="es-ES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is</a:t>
            </a:r>
            <a:r>
              <a:rPr lang="es-ES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 </a:t>
            </a:r>
            <a:r>
              <a:rPr lang="es-ES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included</a:t>
            </a:r>
            <a:r>
              <a:rPr lang="es-ES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 in </a:t>
            </a:r>
            <a:r>
              <a:rPr lang="es-ES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or</a:t>
            </a:r>
            <a:r>
              <a:rPr lang="es-ES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 </a:t>
            </a:r>
            <a:r>
              <a:rPr lang="es-ES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appended</a:t>
            </a:r>
            <a:r>
              <a:rPr lang="es-ES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 </a:t>
            </a:r>
            <a:r>
              <a:rPr lang="es-ES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to</a:t>
            </a:r>
            <a:r>
              <a:rPr lang="es-ES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 </a:t>
            </a:r>
            <a:r>
              <a:rPr lang="es-ES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or</a:t>
            </a:r>
            <a:r>
              <a:rPr lang="es-ES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 </a:t>
            </a:r>
            <a:r>
              <a:rPr lang="es-ES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supplied</a:t>
            </a:r>
            <a:r>
              <a:rPr lang="es-ES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 </a:t>
            </a:r>
            <a:r>
              <a:rPr lang="es-ES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with</a:t>
            </a:r>
            <a:r>
              <a:rPr lang="es-ES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 </a:t>
            </a:r>
            <a:r>
              <a:rPr lang="es-ES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the</a:t>
            </a:r>
            <a:r>
              <a:rPr lang="es-ES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 data files. </a:t>
            </a:r>
            <a:r>
              <a:rPr lang="es-ES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Level</a:t>
            </a:r>
            <a:r>
              <a:rPr lang="es-ES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 1 data </a:t>
            </a:r>
            <a:r>
              <a:rPr lang="es-ES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may</a:t>
            </a:r>
            <a:r>
              <a:rPr lang="es-ES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 </a:t>
            </a:r>
            <a:r>
              <a:rPr lang="es-ES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already</a:t>
            </a:r>
            <a:r>
              <a:rPr lang="es-ES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 be </a:t>
            </a:r>
            <a:r>
              <a:rPr lang="es-ES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geolocated</a:t>
            </a:r>
            <a:r>
              <a:rPr lang="es-ES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.</a:t>
            </a:r>
          </a:p>
          <a:p>
            <a:r>
              <a:rPr lang="es-ES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Level</a:t>
            </a:r>
            <a:r>
              <a:rPr lang="es-ES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 2: </a:t>
            </a:r>
            <a:r>
              <a:rPr lang="es-ES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Level</a:t>
            </a:r>
            <a:r>
              <a:rPr lang="es-ES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 2 data are </a:t>
            </a:r>
            <a:r>
              <a:rPr lang="es-ES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derived</a:t>
            </a:r>
            <a:r>
              <a:rPr lang="es-ES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 </a:t>
            </a:r>
            <a:r>
              <a:rPr lang="es-ES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from</a:t>
            </a:r>
            <a:r>
              <a:rPr lang="es-ES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 </a:t>
            </a:r>
            <a:r>
              <a:rPr lang="es-ES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Level</a:t>
            </a:r>
            <a:r>
              <a:rPr lang="es-ES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 1 data </a:t>
            </a:r>
            <a:r>
              <a:rPr lang="es-ES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that</a:t>
            </a:r>
            <a:r>
              <a:rPr lang="es-ES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 </a:t>
            </a:r>
            <a:r>
              <a:rPr lang="es-ES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have</a:t>
            </a:r>
            <a:r>
              <a:rPr lang="es-ES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 </a:t>
            </a:r>
            <a:r>
              <a:rPr lang="es-ES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been</a:t>
            </a:r>
            <a:r>
              <a:rPr lang="es-ES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 </a:t>
            </a:r>
            <a:r>
              <a:rPr lang="es-ES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processed</a:t>
            </a:r>
            <a:r>
              <a:rPr lang="es-ES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 </a:t>
            </a:r>
            <a:r>
              <a:rPr lang="es-ES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to</a:t>
            </a:r>
            <a:r>
              <a:rPr lang="es-ES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 </a:t>
            </a:r>
            <a:r>
              <a:rPr lang="es-ES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geophysical</a:t>
            </a:r>
            <a:r>
              <a:rPr lang="es-ES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 </a:t>
            </a:r>
            <a:r>
              <a:rPr lang="es-ES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quantities</a:t>
            </a:r>
            <a:r>
              <a:rPr lang="es-ES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 of </a:t>
            </a:r>
            <a:r>
              <a:rPr lang="es-ES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interest</a:t>
            </a:r>
            <a:r>
              <a:rPr lang="es-ES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, </a:t>
            </a:r>
            <a:r>
              <a:rPr lang="es-ES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e.g</a:t>
            </a:r>
            <a:r>
              <a:rPr lang="es-ES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. wave </a:t>
            </a:r>
            <a:r>
              <a:rPr lang="es-ES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height</a:t>
            </a:r>
            <a:r>
              <a:rPr lang="es-ES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, </a:t>
            </a:r>
            <a:r>
              <a:rPr lang="es-ES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cloud</a:t>
            </a:r>
            <a:r>
              <a:rPr lang="es-ES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 </a:t>
            </a:r>
            <a:r>
              <a:rPr lang="es-ES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fraction</a:t>
            </a:r>
            <a:r>
              <a:rPr lang="es-ES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, aerosol </a:t>
            </a:r>
            <a:r>
              <a:rPr lang="es-ES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optical</a:t>
            </a:r>
            <a:r>
              <a:rPr lang="es-ES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 </a:t>
            </a:r>
            <a:r>
              <a:rPr lang="es-ES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depth</a:t>
            </a:r>
            <a:r>
              <a:rPr lang="es-ES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 </a:t>
            </a:r>
            <a:r>
              <a:rPr lang="es-ES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or</a:t>
            </a:r>
            <a:r>
              <a:rPr lang="es-ES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 </a:t>
            </a:r>
            <a:r>
              <a:rPr lang="es-ES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radiation</a:t>
            </a:r>
            <a:r>
              <a:rPr lang="es-ES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 at </a:t>
            </a:r>
            <a:r>
              <a:rPr lang="es-ES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the</a:t>
            </a:r>
            <a:r>
              <a:rPr lang="es-ES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 top of </a:t>
            </a:r>
            <a:r>
              <a:rPr lang="es-ES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atmosphere</a:t>
            </a:r>
            <a:r>
              <a:rPr lang="es-ES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. </a:t>
            </a:r>
            <a:r>
              <a:rPr lang="es-ES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Uncertainty</a:t>
            </a:r>
            <a:r>
              <a:rPr lang="es-ES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 </a:t>
            </a:r>
            <a:r>
              <a:rPr lang="es-ES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estimates</a:t>
            </a:r>
            <a:r>
              <a:rPr lang="es-ES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 of </a:t>
            </a:r>
            <a:r>
              <a:rPr lang="es-ES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the</a:t>
            </a:r>
            <a:r>
              <a:rPr lang="es-ES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 </a:t>
            </a:r>
            <a:r>
              <a:rPr lang="es-ES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retrieved</a:t>
            </a:r>
            <a:r>
              <a:rPr lang="es-ES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 </a:t>
            </a:r>
            <a:r>
              <a:rPr lang="es-ES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parameters</a:t>
            </a:r>
            <a:r>
              <a:rPr lang="es-ES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 </a:t>
            </a:r>
            <a:r>
              <a:rPr lang="es-ES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shall</a:t>
            </a:r>
            <a:r>
              <a:rPr lang="es-ES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 be </a:t>
            </a:r>
            <a:r>
              <a:rPr lang="es-ES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included</a:t>
            </a:r>
            <a:r>
              <a:rPr lang="es-ES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 in </a:t>
            </a:r>
            <a:r>
              <a:rPr lang="es-ES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or</a:t>
            </a:r>
            <a:r>
              <a:rPr lang="es-ES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 </a:t>
            </a:r>
            <a:r>
              <a:rPr lang="es-ES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appended</a:t>
            </a:r>
            <a:r>
              <a:rPr lang="es-ES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 </a:t>
            </a:r>
            <a:r>
              <a:rPr lang="es-ES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to</a:t>
            </a:r>
            <a:r>
              <a:rPr lang="es-ES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 </a:t>
            </a:r>
            <a:r>
              <a:rPr lang="es-ES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or</a:t>
            </a:r>
            <a:r>
              <a:rPr lang="es-ES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 </a:t>
            </a:r>
            <a:r>
              <a:rPr lang="es-ES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supplied</a:t>
            </a:r>
            <a:r>
              <a:rPr lang="es-ES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 </a:t>
            </a:r>
            <a:r>
              <a:rPr lang="es-ES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with</a:t>
            </a:r>
            <a:r>
              <a:rPr lang="es-ES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 </a:t>
            </a:r>
            <a:r>
              <a:rPr lang="es-ES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the</a:t>
            </a:r>
            <a:r>
              <a:rPr lang="es-ES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 data files.</a:t>
            </a:r>
          </a:p>
          <a:p>
            <a:r>
              <a:rPr lang="es-ES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Level</a:t>
            </a:r>
            <a:r>
              <a:rPr lang="es-ES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 3: </a:t>
            </a:r>
            <a:r>
              <a:rPr lang="es-ES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Level</a:t>
            </a:r>
            <a:r>
              <a:rPr lang="es-ES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 3 data are </a:t>
            </a:r>
            <a:r>
              <a:rPr lang="es-ES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derived</a:t>
            </a:r>
            <a:r>
              <a:rPr lang="es-ES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 </a:t>
            </a:r>
            <a:r>
              <a:rPr lang="es-ES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from</a:t>
            </a:r>
            <a:r>
              <a:rPr lang="es-ES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 </a:t>
            </a:r>
            <a:r>
              <a:rPr lang="es-ES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Level</a:t>
            </a:r>
            <a:r>
              <a:rPr lang="es-ES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 2 data </a:t>
            </a:r>
            <a:r>
              <a:rPr lang="es-ES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that</a:t>
            </a:r>
            <a:r>
              <a:rPr lang="es-ES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 </a:t>
            </a:r>
            <a:r>
              <a:rPr lang="es-ES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have</a:t>
            </a:r>
            <a:r>
              <a:rPr lang="es-ES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 </a:t>
            </a:r>
            <a:r>
              <a:rPr lang="es-ES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been</a:t>
            </a:r>
            <a:r>
              <a:rPr lang="es-ES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 </a:t>
            </a:r>
            <a:r>
              <a:rPr lang="es-ES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spatially</a:t>
            </a:r>
            <a:r>
              <a:rPr lang="es-ES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 and/</a:t>
            </a:r>
            <a:r>
              <a:rPr lang="es-ES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or</a:t>
            </a:r>
            <a:r>
              <a:rPr lang="es-ES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 </a:t>
            </a:r>
            <a:r>
              <a:rPr lang="es-ES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temporally</a:t>
            </a:r>
            <a:r>
              <a:rPr lang="es-ES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 </a:t>
            </a:r>
            <a:r>
              <a:rPr lang="es-ES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resampled</a:t>
            </a:r>
            <a:r>
              <a:rPr lang="es-ES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, </a:t>
            </a:r>
            <a:r>
              <a:rPr lang="es-ES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e.g</a:t>
            </a:r>
            <a:r>
              <a:rPr lang="es-ES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. </a:t>
            </a:r>
            <a:r>
              <a:rPr lang="es-ES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monthly</a:t>
            </a:r>
            <a:r>
              <a:rPr lang="es-ES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 </a:t>
            </a:r>
            <a:r>
              <a:rPr lang="es-ES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averages</a:t>
            </a:r>
            <a:r>
              <a:rPr lang="es-ES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 </a:t>
            </a:r>
            <a:r>
              <a:rPr lang="es-ES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on</a:t>
            </a:r>
            <a:r>
              <a:rPr lang="es-ES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 a global 1°x1° </a:t>
            </a:r>
            <a:r>
              <a:rPr lang="es-ES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lat-lon</a:t>
            </a:r>
            <a:r>
              <a:rPr lang="es-ES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 </a:t>
            </a:r>
            <a:r>
              <a:rPr lang="es-ES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grid</a:t>
            </a:r>
            <a:r>
              <a:rPr lang="es-ES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. </a:t>
            </a:r>
            <a:r>
              <a:rPr lang="es-ES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Uncertainty</a:t>
            </a:r>
            <a:r>
              <a:rPr lang="es-ES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 </a:t>
            </a:r>
            <a:r>
              <a:rPr lang="es-ES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estimates</a:t>
            </a:r>
            <a:r>
              <a:rPr lang="es-ES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 of </a:t>
            </a:r>
            <a:r>
              <a:rPr lang="es-ES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the</a:t>
            </a:r>
            <a:r>
              <a:rPr lang="es-ES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 </a:t>
            </a:r>
            <a:r>
              <a:rPr lang="es-ES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resampled</a:t>
            </a:r>
            <a:r>
              <a:rPr lang="es-ES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 data </a:t>
            </a:r>
            <a:r>
              <a:rPr lang="es-ES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shall</a:t>
            </a:r>
            <a:r>
              <a:rPr lang="es-ES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 be </a:t>
            </a:r>
            <a:r>
              <a:rPr lang="es-ES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included</a:t>
            </a:r>
            <a:r>
              <a:rPr lang="es-ES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 in </a:t>
            </a:r>
            <a:r>
              <a:rPr lang="es-ES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the</a:t>
            </a:r>
            <a:r>
              <a:rPr lang="es-ES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 data files.</a:t>
            </a:r>
          </a:p>
          <a:p>
            <a:r>
              <a:rPr lang="es-ES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Level</a:t>
            </a:r>
            <a:r>
              <a:rPr lang="es-ES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 4: </a:t>
            </a:r>
            <a:r>
              <a:rPr lang="es-ES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Further</a:t>
            </a:r>
            <a:r>
              <a:rPr lang="es-ES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 </a:t>
            </a:r>
            <a:r>
              <a:rPr lang="es-ES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derived</a:t>
            </a:r>
            <a:r>
              <a:rPr lang="es-ES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 </a:t>
            </a:r>
            <a:r>
              <a:rPr lang="es-ES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products</a:t>
            </a:r>
            <a:r>
              <a:rPr lang="es-ES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, </a:t>
            </a:r>
            <a:r>
              <a:rPr lang="es-ES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e.g</a:t>
            </a:r>
            <a:r>
              <a:rPr lang="es-ES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. </a:t>
            </a:r>
            <a:r>
              <a:rPr lang="es-ES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climate</a:t>
            </a:r>
            <a:r>
              <a:rPr lang="es-ES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 </a:t>
            </a:r>
            <a:r>
              <a:rPr lang="es-ES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indices</a:t>
            </a:r>
            <a:r>
              <a:rPr lang="es-ES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, </a:t>
            </a:r>
            <a:r>
              <a:rPr lang="es-ES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obtained</a:t>
            </a:r>
            <a:r>
              <a:rPr lang="es-ES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 </a:t>
            </a:r>
            <a:r>
              <a:rPr lang="es-ES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from</a:t>
            </a:r>
            <a:r>
              <a:rPr lang="es-ES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 </a:t>
            </a:r>
            <a:r>
              <a:rPr lang="es-ES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analysis</a:t>
            </a:r>
            <a:r>
              <a:rPr lang="es-ES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 of </a:t>
            </a:r>
            <a:r>
              <a:rPr lang="es-ES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multiple</a:t>
            </a:r>
            <a:r>
              <a:rPr lang="es-ES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 </a:t>
            </a:r>
            <a:r>
              <a:rPr lang="es-ES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lower-level</a:t>
            </a:r>
            <a:r>
              <a:rPr lang="es-ES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 </a:t>
            </a:r>
            <a:r>
              <a:rPr lang="es-ES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products</a:t>
            </a:r>
            <a:r>
              <a:rPr lang="es-ES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. </a:t>
            </a:r>
            <a:r>
              <a:rPr lang="es-ES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Uncertainty</a:t>
            </a:r>
            <a:r>
              <a:rPr lang="es-ES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 </a:t>
            </a:r>
            <a:r>
              <a:rPr lang="es-ES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estimates</a:t>
            </a:r>
            <a:r>
              <a:rPr lang="es-ES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, </a:t>
            </a:r>
            <a:r>
              <a:rPr lang="es-ES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if</a:t>
            </a:r>
            <a:r>
              <a:rPr lang="es-ES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 </a:t>
            </a:r>
            <a:r>
              <a:rPr lang="es-ES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feasible</a:t>
            </a:r>
            <a:r>
              <a:rPr lang="es-ES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 </a:t>
            </a:r>
            <a:r>
              <a:rPr lang="es-ES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to</a:t>
            </a:r>
            <a:r>
              <a:rPr lang="es-ES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 compute, </a:t>
            </a:r>
            <a:r>
              <a:rPr lang="es-ES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may</a:t>
            </a:r>
            <a:r>
              <a:rPr lang="es-ES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 be </a:t>
            </a:r>
            <a:r>
              <a:rPr lang="es-ES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included</a:t>
            </a:r>
            <a:r>
              <a:rPr lang="es-ES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 in </a:t>
            </a:r>
            <a:r>
              <a:rPr lang="es-ES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the</a:t>
            </a:r>
            <a:r>
              <a:rPr lang="es-ES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rPr>
              <a:t> data files.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731781-2EE6-424A-928F-0513AF25617E}" type="slidenum">
              <a:rPr lang="es-ES" smtClean="0"/>
              <a:pPr>
                <a:defRPr/>
              </a:pPr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133337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731781-2EE6-424A-928F-0513AF25617E}" type="slidenum">
              <a:rPr lang="es-ES" smtClean="0"/>
              <a:pPr>
                <a:defRPr/>
              </a:pPr>
              <a:t>35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691666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731781-2EE6-424A-928F-0513AF25617E}" type="slidenum">
              <a:rPr lang="es-ES" smtClean="0"/>
              <a:pPr>
                <a:defRPr/>
              </a:pPr>
              <a:t>36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691666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6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●    Data </a:t>
            </a:r>
            <a:r>
              <a:rPr lang="es-ES" sz="1600" kern="1200" dirty="0" err="1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Acquisition</a:t>
            </a:r>
            <a:r>
              <a:rPr lang="es-ES" sz="16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: </a:t>
            </a:r>
            <a:r>
              <a:rPr lang="es-ES" sz="1600" kern="1200" dirty="0" err="1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Gather</a:t>
            </a:r>
            <a:r>
              <a:rPr lang="es-ES" sz="16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data </a:t>
            </a:r>
            <a:r>
              <a:rPr lang="es-ES" sz="1600" kern="1200" dirty="0" err="1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available</a:t>
            </a:r>
            <a:r>
              <a:rPr lang="es-ES" sz="16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</a:t>
            </a:r>
            <a:r>
              <a:rPr lang="es-ES" sz="1600" kern="1200" dirty="0" err="1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on</a:t>
            </a:r>
            <a:r>
              <a:rPr lang="es-ES" sz="16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</a:t>
            </a:r>
            <a:r>
              <a:rPr lang="es-ES" sz="1600" kern="1200" dirty="0" err="1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international</a:t>
            </a:r>
            <a:r>
              <a:rPr lang="es-ES" sz="16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</a:t>
            </a:r>
            <a:r>
              <a:rPr lang="es-ES" sz="1600" kern="1200" dirty="0" err="1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networks</a:t>
            </a:r>
            <a:r>
              <a:rPr lang="es-ES" sz="16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</a:t>
            </a:r>
            <a:r>
              <a:rPr lang="es-ES" sz="1600" kern="1200" dirty="0" err="1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or</a:t>
            </a:r>
            <a:r>
              <a:rPr lang="es-ES" sz="16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</a:t>
            </a:r>
            <a:r>
              <a:rPr lang="es-ES" sz="1600" kern="1200" dirty="0" err="1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through</a:t>
            </a:r>
            <a:r>
              <a:rPr lang="es-ES" sz="16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</a:t>
            </a:r>
            <a:r>
              <a:rPr lang="es-ES" sz="1600" kern="1200" dirty="0" err="1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collaboration</a:t>
            </a:r>
            <a:r>
              <a:rPr lang="es-ES" sz="16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</a:t>
            </a:r>
            <a:r>
              <a:rPr lang="es-ES" sz="1600" kern="1200" dirty="0" err="1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with</a:t>
            </a:r>
            <a:r>
              <a:rPr lang="es-ES" sz="16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regional </a:t>
            </a:r>
            <a:r>
              <a:rPr lang="es-ES" sz="1600" kern="1200" dirty="0" err="1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partners</a:t>
            </a:r>
            <a:endParaRPr lang="es-ES_tradnl" sz="1600" kern="1200" dirty="0" smtClean="0">
              <a:solidFill>
                <a:schemeClr val="tx1"/>
              </a:solidFill>
              <a:effectLst/>
              <a:latin typeface="+mn-lt"/>
              <a:ea typeface="MS PGothic" panose="020B0600070205080204" pitchFamily="34" charset="-128"/>
              <a:cs typeface="MS PGothic" charset="0"/>
            </a:endParaRPr>
          </a:p>
          <a:p>
            <a:r>
              <a:rPr lang="es-ES" sz="16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 </a:t>
            </a:r>
            <a:endParaRPr lang="es-ES_tradnl" sz="1600" kern="1200" dirty="0" smtClean="0">
              <a:solidFill>
                <a:schemeClr val="tx1"/>
              </a:solidFill>
              <a:effectLst/>
              <a:latin typeface="+mn-lt"/>
              <a:ea typeface="MS PGothic" panose="020B0600070205080204" pitchFamily="34" charset="-128"/>
              <a:cs typeface="MS PGothic" charset="0"/>
            </a:endParaRPr>
          </a:p>
          <a:p>
            <a:r>
              <a:rPr lang="es-ES" sz="16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●    Data </a:t>
            </a:r>
            <a:r>
              <a:rPr lang="es-ES" sz="1600" kern="1200" dirty="0" err="1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Quality</a:t>
            </a:r>
            <a:r>
              <a:rPr lang="es-ES" sz="16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control: </a:t>
            </a:r>
            <a:r>
              <a:rPr lang="es-ES" sz="1600" kern="1200" dirty="0" err="1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Apply</a:t>
            </a:r>
            <a:r>
              <a:rPr lang="es-ES" sz="16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</a:t>
            </a:r>
            <a:r>
              <a:rPr lang="es-ES" sz="1600" kern="1200" dirty="0" err="1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automatic</a:t>
            </a:r>
            <a:r>
              <a:rPr lang="es-ES" sz="16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</a:t>
            </a:r>
            <a:r>
              <a:rPr lang="es-ES" sz="1600" kern="1200" dirty="0" err="1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quality</a:t>
            </a:r>
            <a:r>
              <a:rPr lang="es-ES" sz="16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</a:t>
            </a:r>
            <a:r>
              <a:rPr lang="es-ES" sz="1600" kern="1200" dirty="0" err="1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controls</a:t>
            </a:r>
            <a:r>
              <a:rPr lang="es-ES" sz="16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</a:t>
            </a:r>
            <a:r>
              <a:rPr lang="es-ES" sz="1600" kern="1200" dirty="0" err="1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that</a:t>
            </a:r>
            <a:r>
              <a:rPr lang="es-ES" sz="16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</a:t>
            </a:r>
            <a:r>
              <a:rPr lang="es-ES" sz="1600" kern="1200" dirty="0" err="1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have</a:t>
            </a:r>
            <a:r>
              <a:rPr lang="es-ES" sz="16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</a:t>
            </a:r>
            <a:r>
              <a:rPr lang="es-ES" sz="1600" kern="1200" dirty="0" err="1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been</a:t>
            </a:r>
            <a:r>
              <a:rPr lang="es-ES" sz="16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</a:t>
            </a:r>
            <a:r>
              <a:rPr lang="es-ES" sz="1600" kern="1200" dirty="0" err="1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agreed</a:t>
            </a:r>
            <a:r>
              <a:rPr lang="es-ES" sz="16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at </a:t>
            </a:r>
            <a:r>
              <a:rPr lang="es-ES" sz="1600" kern="1200" dirty="0" err="1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the</a:t>
            </a:r>
            <a:r>
              <a:rPr lang="es-ES" sz="16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In Situ TAC </a:t>
            </a:r>
            <a:r>
              <a:rPr lang="es-ES" sz="1600" kern="1200" dirty="0" err="1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level</a:t>
            </a:r>
            <a:r>
              <a:rPr lang="es-ES" sz="16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.</a:t>
            </a:r>
            <a:endParaRPr lang="es-ES_tradnl" sz="1600" kern="1200" dirty="0" smtClean="0">
              <a:solidFill>
                <a:schemeClr val="tx1"/>
              </a:solidFill>
              <a:effectLst/>
              <a:latin typeface="+mn-lt"/>
              <a:ea typeface="MS PGothic" panose="020B0600070205080204" pitchFamily="34" charset="-128"/>
              <a:cs typeface="MS PGothic" charset="0"/>
            </a:endParaRPr>
          </a:p>
          <a:p>
            <a:r>
              <a:rPr lang="es-ES" sz="1600" kern="1200" dirty="0" err="1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These</a:t>
            </a:r>
            <a:r>
              <a:rPr lang="es-ES" sz="16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</a:t>
            </a:r>
            <a:r>
              <a:rPr lang="es-ES" sz="1600" kern="1200" dirty="0" err="1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procedures</a:t>
            </a:r>
            <a:r>
              <a:rPr lang="es-ES" sz="16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are </a:t>
            </a:r>
            <a:r>
              <a:rPr lang="es-ES" sz="1600" kern="1200" dirty="0" err="1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defined</a:t>
            </a:r>
            <a:r>
              <a:rPr lang="es-ES" sz="16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</a:t>
            </a:r>
            <a:r>
              <a:rPr lang="es-ES" sz="1600" kern="1200" dirty="0" err="1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by</a:t>
            </a:r>
            <a:r>
              <a:rPr lang="es-ES" sz="16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</a:t>
            </a:r>
            <a:r>
              <a:rPr lang="es-ES" sz="1600" kern="1200" dirty="0" err="1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parameter</a:t>
            </a:r>
            <a:r>
              <a:rPr lang="es-ES" sz="16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, </a:t>
            </a:r>
            <a:r>
              <a:rPr lang="es-ES" sz="1600" kern="1200" dirty="0" err="1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elaborated</a:t>
            </a:r>
            <a:r>
              <a:rPr lang="es-ES" sz="16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in </a:t>
            </a:r>
            <a:r>
              <a:rPr lang="es-ES" sz="1600" kern="1200" dirty="0" err="1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coherence</a:t>
            </a:r>
            <a:r>
              <a:rPr lang="es-ES" sz="16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</a:t>
            </a:r>
            <a:r>
              <a:rPr lang="es-ES" sz="1600" kern="1200" dirty="0" err="1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with</a:t>
            </a:r>
            <a:r>
              <a:rPr lang="es-ES" sz="16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</a:t>
            </a:r>
            <a:r>
              <a:rPr lang="es-ES" sz="1600" kern="1200" dirty="0" err="1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international</a:t>
            </a:r>
            <a:r>
              <a:rPr lang="es-ES" sz="16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</a:t>
            </a:r>
            <a:r>
              <a:rPr lang="es-ES" sz="1600" kern="1200" dirty="0" err="1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agreements</a:t>
            </a:r>
            <a:r>
              <a:rPr lang="es-ES" sz="16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, in particular </a:t>
            </a:r>
            <a:r>
              <a:rPr lang="es-ES" sz="1600" kern="1200" dirty="0" err="1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SeaDataNet</a:t>
            </a:r>
            <a:r>
              <a:rPr lang="es-ES" sz="16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, and </a:t>
            </a:r>
            <a:r>
              <a:rPr lang="es-ES" sz="1600" kern="1200" dirty="0" err="1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documented</a:t>
            </a:r>
            <a:r>
              <a:rPr lang="es-ES" sz="16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in </a:t>
            </a:r>
            <a:r>
              <a:rPr lang="es-ES" sz="1600" kern="1200" dirty="0" err="1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the</a:t>
            </a:r>
            <a:r>
              <a:rPr lang="es-ES" sz="16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CMEMS Catalogue</a:t>
            </a:r>
            <a:endParaRPr lang="es-ES_tradnl" sz="1600" kern="1200" dirty="0" smtClean="0">
              <a:solidFill>
                <a:schemeClr val="tx1"/>
              </a:solidFill>
              <a:effectLst/>
              <a:latin typeface="+mn-lt"/>
              <a:ea typeface="MS PGothic" panose="020B0600070205080204" pitchFamily="34" charset="-128"/>
              <a:cs typeface="MS PGothic" charset="0"/>
            </a:endParaRPr>
          </a:p>
          <a:p>
            <a:r>
              <a:rPr lang="es-ES" sz="16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 </a:t>
            </a:r>
            <a:endParaRPr lang="es-ES_tradnl" sz="1600" kern="1200" dirty="0" smtClean="0">
              <a:solidFill>
                <a:schemeClr val="tx1"/>
              </a:solidFill>
              <a:effectLst/>
              <a:latin typeface="+mn-lt"/>
              <a:ea typeface="MS PGothic" panose="020B0600070205080204" pitchFamily="34" charset="-128"/>
              <a:cs typeface="MS PGothic" charset="0"/>
            </a:endParaRPr>
          </a:p>
          <a:p>
            <a:r>
              <a:rPr lang="es-ES" sz="16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●    </a:t>
            </a:r>
            <a:r>
              <a:rPr lang="es-ES" sz="1600" kern="1200" dirty="0" err="1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Product</a:t>
            </a:r>
            <a:r>
              <a:rPr lang="es-ES" sz="16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</a:t>
            </a:r>
            <a:r>
              <a:rPr lang="es-ES" sz="1600" kern="1200" dirty="0" err="1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validation</a:t>
            </a:r>
            <a:r>
              <a:rPr lang="es-ES" sz="16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: </a:t>
            </a:r>
            <a:r>
              <a:rPr lang="es-ES" sz="1600" kern="1200" dirty="0" err="1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Assess</a:t>
            </a:r>
            <a:r>
              <a:rPr lang="es-ES" sz="16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</a:t>
            </a:r>
            <a:r>
              <a:rPr lang="es-ES" sz="1600" kern="1200" dirty="0" err="1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the</a:t>
            </a:r>
            <a:r>
              <a:rPr lang="es-ES" sz="16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</a:t>
            </a:r>
            <a:r>
              <a:rPr lang="es-ES" sz="1600" kern="1200" dirty="0" err="1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consistency</a:t>
            </a:r>
            <a:r>
              <a:rPr lang="es-ES" sz="16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of </a:t>
            </a:r>
            <a:r>
              <a:rPr lang="es-ES" sz="1600" kern="1200" dirty="0" err="1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the</a:t>
            </a:r>
            <a:r>
              <a:rPr lang="es-ES" sz="16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data </a:t>
            </a:r>
            <a:r>
              <a:rPr lang="es-ES" sz="1600" kern="1200" dirty="0" err="1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over</a:t>
            </a:r>
            <a:r>
              <a:rPr lang="es-ES" sz="16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a </a:t>
            </a:r>
            <a:r>
              <a:rPr lang="es-ES" sz="1600" kern="1200" dirty="0" err="1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period</a:t>
            </a:r>
            <a:r>
              <a:rPr lang="es-ES" sz="16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of time and </a:t>
            </a:r>
            <a:r>
              <a:rPr lang="es-ES" sz="1600" kern="1200" dirty="0" err="1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an</a:t>
            </a:r>
            <a:r>
              <a:rPr lang="es-ES" sz="16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</a:t>
            </a:r>
            <a:r>
              <a:rPr lang="es-ES" sz="1600" kern="1200" dirty="0" err="1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area</a:t>
            </a:r>
            <a:r>
              <a:rPr lang="es-ES" sz="16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</a:t>
            </a:r>
            <a:r>
              <a:rPr lang="es-ES" sz="1600" kern="1200" dirty="0" err="1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to</a:t>
            </a:r>
            <a:r>
              <a:rPr lang="es-ES" sz="16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</a:t>
            </a:r>
            <a:r>
              <a:rPr lang="es-ES" sz="1600" kern="1200" dirty="0" err="1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detect</a:t>
            </a:r>
            <a:r>
              <a:rPr lang="es-ES" sz="16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data </a:t>
            </a:r>
            <a:r>
              <a:rPr lang="es-ES" sz="1600" kern="1200" dirty="0" err="1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that</a:t>
            </a:r>
            <a:r>
              <a:rPr lang="es-ES" sz="16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are </a:t>
            </a:r>
            <a:r>
              <a:rPr lang="es-ES" sz="1600" kern="1200" dirty="0" err="1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not</a:t>
            </a:r>
            <a:r>
              <a:rPr lang="es-ES" sz="16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</a:t>
            </a:r>
            <a:r>
              <a:rPr lang="es-ES" sz="1600" kern="1200" dirty="0" err="1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coherent</a:t>
            </a:r>
            <a:r>
              <a:rPr lang="es-ES" sz="16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</a:t>
            </a:r>
            <a:r>
              <a:rPr lang="es-ES" sz="1600" kern="1200" dirty="0" err="1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with</a:t>
            </a:r>
            <a:r>
              <a:rPr lang="es-ES" sz="16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</a:t>
            </a:r>
            <a:r>
              <a:rPr lang="es-ES" sz="1600" kern="1200" dirty="0" err="1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their</a:t>
            </a:r>
            <a:r>
              <a:rPr lang="es-ES" sz="16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</a:t>
            </a:r>
            <a:r>
              <a:rPr lang="es-ES" sz="1600" kern="1200" dirty="0" err="1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neighbours</a:t>
            </a:r>
            <a:r>
              <a:rPr lang="es-ES" sz="16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</a:t>
            </a:r>
            <a:r>
              <a:rPr lang="es-ES" sz="1600" kern="1200" dirty="0" err="1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but</a:t>
            </a:r>
            <a:r>
              <a:rPr lang="es-ES" sz="16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</a:t>
            </a:r>
            <a:r>
              <a:rPr lang="es-ES" sz="1600" kern="1200" dirty="0" err="1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could</a:t>
            </a:r>
            <a:r>
              <a:rPr lang="es-ES" sz="16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</a:t>
            </a:r>
            <a:r>
              <a:rPr lang="es-ES" sz="1600" kern="1200" dirty="0" err="1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not</a:t>
            </a:r>
            <a:r>
              <a:rPr lang="es-ES" sz="16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be </a:t>
            </a:r>
            <a:r>
              <a:rPr lang="es-ES" sz="1600" kern="1200" dirty="0" err="1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detected</a:t>
            </a:r>
            <a:r>
              <a:rPr lang="es-ES" sz="16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</a:t>
            </a:r>
            <a:r>
              <a:rPr lang="es-ES" sz="1600" kern="1200" dirty="0" err="1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by</a:t>
            </a:r>
            <a:r>
              <a:rPr lang="es-ES" sz="16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</a:t>
            </a:r>
            <a:r>
              <a:rPr lang="es-ES" sz="1600" kern="1200" dirty="0" err="1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automatic</a:t>
            </a:r>
            <a:r>
              <a:rPr lang="es-ES" sz="16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</a:t>
            </a:r>
            <a:r>
              <a:rPr lang="es-ES" sz="1600" kern="1200" dirty="0" err="1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Quality</a:t>
            </a:r>
            <a:r>
              <a:rPr lang="es-ES" sz="16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Control (QC)</a:t>
            </a:r>
            <a:endParaRPr lang="es-ES_tradnl" sz="1600" kern="1200" dirty="0" smtClean="0">
              <a:solidFill>
                <a:schemeClr val="tx1"/>
              </a:solidFill>
              <a:effectLst/>
              <a:latin typeface="+mn-lt"/>
              <a:ea typeface="MS PGothic" panose="020B0600070205080204" pitchFamily="34" charset="-128"/>
              <a:cs typeface="MS PGothic" charset="0"/>
            </a:endParaRPr>
          </a:p>
          <a:p>
            <a:r>
              <a:rPr lang="es-ES" sz="16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 </a:t>
            </a:r>
            <a:endParaRPr lang="es-ES_tradnl" sz="1600" kern="1200" dirty="0" smtClean="0">
              <a:solidFill>
                <a:schemeClr val="tx1"/>
              </a:solidFill>
              <a:effectLst/>
              <a:latin typeface="+mn-lt"/>
              <a:ea typeface="MS PGothic" panose="020B0600070205080204" pitchFamily="34" charset="-128"/>
              <a:cs typeface="MS PGothic" charset="0"/>
            </a:endParaRPr>
          </a:p>
          <a:p>
            <a:r>
              <a:rPr lang="es-ES" sz="16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●    </a:t>
            </a:r>
            <a:r>
              <a:rPr lang="es-ES" sz="1600" kern="1200" dirty="0" err="1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Product</a:t>
            </a:r>
            <a:r>
              <a:rPr lang="es-ES" sz="16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</a:t>
            </a:r>
            <a:r>
              <a:rPr lang="es-ES" sz="1600" kern="1200" dirty="0" err="1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distribution</a:t>
            </a:r>
            <a:r>
              <a:rPr lang="es-ES" sz="16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: </a:t>
            </a:r>
            <a:r>
              <a:rPr lang="es-ES" sz="1600" kern="1200" dirty="0" err="1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Push</a:t>
            </a:r>
            <a:r>
              <a:rPr lang="es-ES" sz="16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</a:t>
            </a:r>
            <a:r>
              <a:rPr lang="es-ES" sz="1600" kern="1200" dirty="0" err="1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the</a:t>
            </a:r>
            <a:r>
              <a:rPr lang="es-ES" sz="16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data </a:t>
            </a:r>
            <a:r>
              <a:rPr lang="es-ES" sz="1600" kern="1200" dirty="0" err="1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available</a:t>
            </a:r>
            <a:r>
              <a:rPr lang="es-ES" sz="16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</a:t>
            </a:r>
            <a:r>
              <a:rPr lang="es-ES" sz="1600" kern="1200" dirty="0" err="1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to</a:t>
            </a:r>
            <a:r>
              <a:rPr lang="es-ES" sz="16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CMEMS </a:t>
            </a:r>
            <a:r>
              <a:rPr lang="es-ES" sz="1600" kern="1200" dirty="0" err="1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Distribution</a:t>
            </a:r>
            <a:r>
              <a:rPr lang="es-ES" sz="16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</a:t>
            </a:r>
            <a:r>
              <a:rPr lang="es-ES" sz="1600" kern="1200" dirty="0" err="1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Unit</a:t>
            </a:r>
            <a:r>
              <a:rPr lang="es-ES" sz="16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(DU). </a:t>
            </a:r>
            <a:r>
              <a:rPr lang="es-ES" sz="1600" kern="1200" dirty="0" err="1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The</a:t>
            </a:r>
            <a:r>
              <a:rPr lang="es-ES" sz="16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DU </a:t>
            </a:r>
            <a:r>
              <a:rPr lang="es-ES" sz="1600" kern="1200" dirty="0" err="1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is</a:t>
            </a:r>
            <a:r>
              <a:rPr lang="es-ES" sz="16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</a:t>
            </a:r>
            <a:r>
              <a:rPr lang="es-ES" sz="1600" kern="1200" dirty="0" err="1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responsible</a:t>
            </a:r>
            <a:r>
              <a:rPr lang="es-ES" sz="16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</a:t>
            </a:r>
            <a:r>
              <a:rPr lang="es-ES" sz="1600" kern="1200" dirty="0" err="1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for</a:t>
            </a:r>
            <a:r>
              <a:rPr lang="es-ES" sz="16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data </a:t>
            </a:r>
            <a:r>
              <a:rPr lang="es-ES" sz="1600" kern="1200" dirty="0" err="1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distribution</a:t>
            </a:r>
            <a:r>
              <a:rPr lang="es-ES" sz="16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</a:t>
            </a:r>
            <a:r>
              <a:rPr lang="es-ES" sz="1600" kern="1200" dirty="0" err="1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to</a:t>
            </a:r>
            <a:r>
              <a:rPr lang="es-ES" sz="16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</a:t>
            </a:r>
            <a:r>
              <a:rPr lang="es-ES" sz="1600" kern="1200" dirty="0" err="1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end</a:t>
            </a:r>
            <a:r>
              <a:rPr lang="es-ES" sz="16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</a:t>
            </a:r>
            <a:r>
              <a:rPr lang="es-ES" sz="1600" kern="1200" dirty="0" err="1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users</a:t>
            </a:r>
            <a:r>
              <a:rPr lang="es-ES" sz="16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.</a:t>
            </a:r>
            <a:r>
              <a:rPr lang="es-ES_tradnl" dirty="0" smtClean="0">
                <a:effectLst/>
              </a:rPr>
              <a:t> 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731781-2EE6-424A-928F-0513AF25617E}" type="slidenum">
              <a:rPr lang="es-ES" smtClean="0"/>
              <a:pPr>
                <a:defRPr/>
              </a:pPr>
              <a:t>37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691666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731781-2EE6-424A-928F-0513AF25617E}" type="slidenum">
              <a:rPr lang="es-ES" smtClean="0">
                <a:solidFill>
                  <a:prstClr val="black"/>
                </a:solidFill>
              </a:rPr>
              <a:pPr>
                <a:defRPr/>
              </a:pPr>
              <a:t>38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1666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731781-2EE6-424A-928F-0513AF25617E}" type="slidenum">
              <a:rPr lang="es-ES" smtClean="0"/>
              <a:pPr>
                <a:defRPr/>
              </a:pPr>
              <a:t>39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691666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731781-2EE6-424A-928F-0513AF25617E}" type="slidenum">
              <a:rPr lang="es-ES" smtClean="0"/>
              <a:pPr>
                <a:defRPr/>
              </a:pPr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94478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21761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S" dirty="0" err="1" smtClean="0"/>
              <a:t>Provide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most</a:t>
            </a:r>
            <a:r>
              <a:rPr lang="es-ES" dirty="0" smtClean="0"/>
              <a:t> complete </a:t>
            </a:r>
            <a:r>
              <a:rPr lang="es-ES" dirty="0" err="1" smtClean="0"/>
              <a:t>picture</a:t>
            </a:r>
            <a:r>
              <a:rPr lang="es-ES" dirty="0" smtClean="0"/>
              <a:t> </a:t>
            </a:r>
            <a:r>
              <a:rPr lang="es-ES" dirty="0" err="1" smtClean="0"/>
              <a:t>currently</a:t>
            </a:r>
            <a:r>
              <a:rPr lang="es-ES" dirty="0" smtClean="0"/>
              <a:t> </a:t>
            </a:r>
            <a:r>
              <a:rPr lang="es-ES" dirty="0" err="1" smtClean="0"/>
              <a:t>possible</a:t>
            </a:r>
            <a:r>
              <a:rPr lang="es-ES" dirty="0" smtClean="0"/>
              <a:t> of </a:t>
            </a:r>
            <a:r>
              <a:rPr lang="es-ES" dirty="0" err="1" smtClean="0"/>
              <a:t>past</a:t>
            </a:r>
            <a:r>
              <a:rPr lang="es-ES" dirty="0" smtClean="0"/>
              <a:t> </a:t>
            </a:r>
            <a:r>
              <a:rPr lang="es-ES" dirty="0" err="1" smtClean="0"/>
              <a:t>weather</a:t>
            </a:r>
            <a:r>
              <a:rPr lang="es-ES" dirty="0" smtClean="0"/>
              <a:t> and </a:t>
            </a:r>
            <a:r>
              <a:rPr lang="es-ES" dirty="0" err="1" smtClean="0"/>
              <a:t>climate</a:t>
            </a:r>
            <a:r>
              <a:rPr lang="es-ES" dirty="0" smtClean="0"/>
              <a:t>. </a:t>
            </a:r>
            <a:r>
              <a:rPr lang="es-ES" dirty="0" err="1" smtClean="0"/>
              <a:t>They</a:t>
            </a:r>
            <a:r>
              <a:rPr lang="es-ES" dirty="0" smtClean="0"/>
              <a:t> are a </a:t>
            </a:r>
            <a:r>
              <a:rPr lang="es-ES" dirty="0" err="1" smtClean="0"/>
              <a:t>blend</a:t>
            </a:r>
            <a:r>
              <a:rPr lang="es-ES" dirty="0" smtClean="0"/>
              <a:t> of </a:t>
            </a:r>
            <a:r>
              <a:rPr lang="es-ES" dirty="0" err="1" smtClean="0"/>
              <a:t>observations</a:t>
            </a:r>
            <a:r>
              <a:rPr lang="es-ES" dirty="0" smtClean="0"/>
              <a:t> </a:t>
            </a:r>
            <a:r>
              <a:rPr lang="es-ES" dirty="0" err="1" smtClean="0"/>
              <a:t>with</a:t>
            </a:r>
            <a:r>
              <a:rPr lang="es-ES" dirty="0" smtClean="0"/>
              <a:t> </a:t>
            </a:r>
            <a:r>
              <a:rPr lang="es-ES" dirty="0" err="1" smtClean="0"/>
              <a:t>past</a:t>
            </a:r>
            <a:r>
              <a:rPr lang="es-ES" dirty="0" smtClean="0"/>
              <a:t> short-</a:t>
            </a:r>
            <a:r>
              <a:rPr lang="es-ES" dirty="0" err="1" smtClean="0"/>
              <a:t>range</a:t>
            </a:r>
            <a:r>
              <a:rPr lang="es-ES" dirty="0" smtClean="0"/>
              <a:t> </a:t>
            </a:r>
            <a:r>
              <a:rPr lang="es-ES" dirty="0" err="1" smtClean="0"/>
              <a:t>weather</a:t>
            </a:r>
            <a:r>
              <a:rPr lang="es-ES" dirty="0" smtClean="0"/>
              <a:t> </a:t>
            </a:r>
            <a:r>
              <a:rPr lang="es-ES" dirty="0" err="1" smtClean="0"/>
              <a:t>forecasts</a:t>
            </a:r>
            <a:r>
              <a:rPr lang="es-ES" dirty="0" smtClean="0"/>
              <a:t> </a:t>
            </a:r>
            <a:r>
              <a:rPr lang="es-ES" dirty="0" err="1" smtClean="0"/>
              <a:t>rerun</a:t>
            </a:r>
            <a:r>
              <a:rPr lang="es-ES" dirty="0" smtClean="0"/>
              <a:t> </a:t>
            </a:r>
            <a:r>
              <a:rPr lang="es-ES" dirty="0" err="1" smtClean="0"/>
              <a:t>with</a:t>
            </a:r>
            <a:r>
              <a:rPr lang="es-ES" dirty="0" smtClean="0"/>
              <a:t> </a:t>
            </a:r>
            <a:r>
              <a:rPr lang="es-ES" dirty="0" err="1" smtClean="0"/>
              <a:t>modern</a:t>
            </a:r>
            <a:r>
              <a:rPr lang="es-ES" dirty="0" smtClean="0"/>
              <a:t> </a:t>
            </a:r>
            <a:r>
              <a:rPr lang="es-ES" dirty="0" err="1" smtClean="0"/>
              <a:t>weather</a:t>
            </a:r>
            <a:r>
              <a:rPr lang="es-ES" dirty="0" smtClean="0"/>
              <a:t> </a:t>
            </a:r>
            <a:r>
              <a:rPr lang="es-ES" dirty="0" err="1" smtClean="0"/>
              <a:t>forecasting</a:t>
            </a:r>
            <a:r>
              <a:rPr lang="es-ES" dirty="0" smtClean="0"/>
              <a:t> </a:t>
            </a:r>
            <a:r>
              <a:rPr lang="es-ES" dirty="0" err="1" smtClean="0"/>
              <a:t>models</a:t>
            </a:r>
            <a:r>
              <a:rPr lang="es-ES" dirty="0" smtClean="0"/>
              <a:t>. </a:t>
            </a:r>
            <a:r>
              <a:rPr lang="es-ES" dirty="0" err="1" smtClean="0"/>
              <a:t>They</a:t>
            </a:r>
            <a:r>
              <a:rPr lang="es-ES" dirty="0" smtClean="0"/>
              <a:t> are </a:t>
            </a:r>
            <a:r>
              <a:rPr lang="es-ES" dirty="0" err="1" smtClean="0"/>
              <a:t>globally</a:t>
            </a:r>
            <a:r>
              <a:rPr lang="es-ES" dirty="0" smtClean="0"/>
              <a:t> complete and </a:t>
            </a:r>
            <a:r>
              <a:rPr lang="es-ES" dirty="0" err="1" smtClean="0"/>
              <a:t>consistent</a:t>
            </a:r>
            <a:r>
              <a:rPr lang="es-ES" dirty="0" smtClean="0"/>
              <a:t> in time and are </a:t>
            </a:r>
            <a:r>
              <a:rPr lang="es-ES" dirty="0" err="1" smtClean="0"/>
              <a:t>sometimes</a:t>
            </a:r>
            <a:r>
              <a:rPr lang="es-ES" dirty="0" smtClean="0"/>
              <a:t> </a:t>
            </a:r>
            <a:r>
              <a:rPr lang="es-ES" dirty="0" err="1" smtClean="0"/>
              <a:t>referred</a:t>
            </a:r>
            <a:r>
              <a:rPr lang="es-ES" dirty="0" smtClean="0"/>
              <a:t> </a:t>
            </a:r>
            <a:r>
              <a:rPr lang="es-ES" dirty="0" err="1" smtClean="0"/>
              <a:t>to</a:t>
            </a:r>
            <a:r>
              <a:rPr lang="es-ES" dirty="0" smtClean="0"/>
              <a:t> as ‘</a:t>
            </a:r>
            <a:r>
              <a:rPr lang="es-ES" dirty="0" err="1" smtClean="0"/>
              <a:t>Maps</a:t>
            </a:r>
            <a:r>
              <a:rPr lang="es-ES" dirty="0" smtClean="0"/>
              <a:t> </a:t>
            </a:r>
            <a:r>
              <a:rPr lang="es-ES" dirty="0" err="1" smtClean="0"/>
              <a:t>without</a:t>
            </a:r>
            <a:r>
              <a:rPr lang="es-ES" dirty="0" smtClean="0"/>
              <a:t> gaps’.</a:t>
            </a:r>
          </a:p>
          <a:p>
            <a:endParaRPr lang="es-ES" dirty="0" smtClean="0"/>
          </a:p>
          <a:p>
            <a:r>
              <a:rPr lang="es-ES" b="1" dirty="0" err="1" smtClean="0"/>
              <a:t>Why</a:t>
            </a:r>
            <a:r>
              <a:rPr lang="es-ES" b="1" dirty="0" smtClean="0"/>
              <a:t> </a:t>
            </a:r>
            <a:r>
              <a:rPr lang="es-ES" b="1" dirty="0" err="1" smtClean="0"/>
              <a:t>is</a:t>
            </a:r>
            <a:r>
              <a:rPr lang="es-ES" b="1" dirty="0" smtClean="0"/>
              <a:t> </a:t>
            </a:r>
            <a:r>
              <a:rPr lang="es-ES" b="1" dirty="0" err="1" smtClean="0"/>
              <a:t>reanalysis</a:t>
            </a:r>
            <a:r>
              <a:rPr lang="es-ES" b="1" dirty="0" smtClean="0"/>
              <a:t> </a:t>
            </a:r>
            <a:r>
              <a:rPr lang="es-ES" b="1" dirty="0" err="1" smtClean="0"/>
              <a:t>important</a:t>
            </a:r>
            <a:r>
              <a:rPr lang="es-ES" b="1" dirty="0" smtClean="0"/>
              <a:t>?</a:t>
            </a:r>
          </a:p>
          <a:p>
            <a:r>
              <a:rPr lang="es-ES" dirty="0" err="1" smtClean="0"/>
              <a:t>To</a:t>
            </a:r>
            <a:r>
              <a:rPr lang="es-ES" dirty="0" smtClean="0"/>
              <a:t> </a:t>
            </a:r>
            <a:r>
              <a:rPr lang="es-ES" dirty="0" err="1" smtClean="0"/>
              <a:t>understand</a:t>
            </a:r>
            <a:r>
              <a:rPr lang="es-ES" dirty="0" smtClean="0"/>
              <a:t> </a:t>
            </a:r>
            <a:r>
              <a:rPr lang="es-ES" dirty="0" err="1" smtClean="0"/>
              <a:t>climate</a:t>
            </a:r>
            <a:r>
              <a:rPr lang="es-ES" dirty="0" smtClean="0"/>
              <a:t> </a:t>
            </a:r>
            <a:r>
              <a:rPr lang="es-ES" dirty="0" err="1" smtClean="0"/>
              <a:t>change</a:t>
            </a:r>
            <a:r>
              <a:rPr lang="es-ES" dirty="0" smtClean="0"/>
              <a:t> and </a:t>
            </a:r>
            <a:r>
              <a:rPr lang="es-ES" dirty="0" err="1" smtClean="0"/>
              <a:t>current</a:t>
            </a:r>
            <a:r>
              <a:rPr lang="es-ES" dirty="0" smtClean="0"/>
              <a:t> </a:t>
            </a:r>
            <a:r>
              <a:rPr lang="es-ES" dirty="0" err="1" smtClean="0"/>
              <a:t>weather</a:t>
            </a:r>
            <a:r>
              <a:rPr lang="es-ES" dirty="0" smtClean="0"/>
              <a:t> extremes, </a:t>
            </a:r>
            <a:r>
              <a:rPr lang="es-ES" dirty="0" err="1" smtClean="0"/>
              <a:t>it</a:t>
            </a:r>
            <a:r>
              <a:rPr lang="es-ES" dirty="0" smtClean="0"/>
              <a:t> </a:t>
            </a:r>
            <a:r>
              <a:rPr lang="es-ES" dirty="0" err="1" smtClean="0"/>
              <a:t>is</a:t>
            </a:r>
            <a:r>
              <a:rPr lang="es-ES" dirty="0" smtClean="0"/>
              <a:t> </a:t>
            </a:r>
            <a:r>
              <a:rPr lang="es-ES" dirty="0" err="1" smtClean="0"/>
              <a:t>important</a:t>
            </a:r>
            <a:r>
              <a:rPr lang="es-ES" dirty="0" smtClean="0"/>
              <a:t> </a:t>
            </a:r>
            <a:r>
              <a:rPr lang="es-ES" dirty="0" err="1" smtClean="0"/>
              <a:t>to</a:t>
            </a:r>
            <a:r>
              <a:rPr lang="es-ES" dirty="0" smtClean="0"/>
              <a:t> </a:t>
            </a:r>
            <a:r>
              <a:rPr lang="es-ES" dirty="0" err="1" smtClean="0"/>
              <a:t>have</a:t>
            </a:r>
            <a:r>
              <a:rPr lang="es-ES" dirty="0" smtClean="0"/>
              <a:t> </a:t>
            </a:r>
            <a:r>
              <a:rPr lang="es-ES" dirty="0" err="1" smtClean="0"/>
              <a:t>observations</a:t>
            </a:r>
            <a:r>
              <a:rPr lang="es-ES" dirty="0" smtClean="0"/>
              <a:t> of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Earth</a:t>
            </a:r>
            <a:r>
              <a:rPr lang="es-ES" dirty="0" smtClean="0"/>
              <a:t> </a:t>
            </a:r>
            <a:r>
              <a:rPr lang="es-ES" dirty="0" err="1" smtClean="0"/>
              <a:t>system</a:t>
            </a:r>
            <a:r>
              <a:rPr lang="es-ES" dirty="0" smtClean="0"/>
              <a:t> </a:t>
            </a:r>
            <a:r>
              <a:rPr lang="es-ES" dirty="0" err="1" smtClean="0"/>
              <a:t>going</a:t>
            </a:r>
            <a:r>
              <a:rPr lang="es-ES" dirty="0" smtClean="0"/>
              <a:t> back as </a:t>
            </a:r>
            <a:r>
              <a:rPr lang="es-ES" dirty="0" err="1" smtClean="0"/>
              <a:t>far</a:t>
            </a:r>
            <a:r>
              <a:rPr lang="es-ES" dirty="0" smtClean="0"/>
              <a:t> as </a:t>
            </a:r>
            <a:r>
              <a:rPr lang="es-ES" dirty="0" err="1" smtClean="0"/>
              <a:t>possible</a:t>
            </a:r>
            <a:r>
              <a:rPr lang="es-ES" dirty="0" smtClean="0"/>
              <a:t> in time. </a:t>
            </a:r>
            <a:r>
              <a:rPr lang="es-ES" dirty="0" err="1" smtClean="0"/>
              <a:t>However</a:t>
            </a:r>
            <a:r>
              <a:rPr lang="es-ES" dirty="0" smtClean="0"/>
              <a:t>, </a:t>
            </a:r>
            <a:r>
              <a:rPr lang="es-ES" dirty="0" err="1" smtClean="0"/>
              <a:t>observations</a:t>
            </a:r>
            <a:r>
              <a:rPr lang="es-ES" dirty="0" smtClean="0"/>
              <a:t> </a:t>
            </a:r>
            <a:r>
              <a:rPr lang="es-ES" dirty="0" err="1" smtClean="0"/>
              <a:t>have</a:t>
            </a:r>
            <a:r>
              <a:rPr lang="es-ES" dirty="0" smtClean="0"/>
              <a:t> </a:t>
            </a:r>
            <a:r>
              <a:rPr lang="es-ES" dirty="0" err="1" smtClean="0"/>
              <a:t>always</a:t>
            </a:r>
            <a:r>
              <a:rPr lang="es-ES" dirty="0" smtClean="0"/>
              <a:t> </a:t>
            </a:r>
            <a:r>
              <a:rPr lang="es-ES" dirty="0" err="1" smtClean="0"/>
              <a:t>been</a:t>
            </a:r>
            <a:r>
              <a:rPr lang="es-ES" dirty="0" smtClean="0"/>
              <a:t> </a:t>
            </a:r>
            <a:r>
              <a:rPr lang="es-ES" dirty="0" err="1" smtClean="0"/>
              <a:t>unevenly</a:t>
            </a:r>
            <a:r>
              <a:rPr lang="es-ES" dirty="0" smtClean="0"/>
              <a:t> </a:t>
            </a:r>
            <a:r>
              <a:rPr lang="es-ES" dirty="0" err="1" smtClean="0"/>
              <a:t>distributed</a:t>
            </a:r>
            <a:r>
              <a:rPr lang="es-ES" dirty="0" smtClean="0"/>
              <a:t>, and </a:t>
            </a:r>
            <a:r>
              <a:rPr lang="es-ES" dirty="0" err="1" smtClean="0"/>
              <a:t>they</a:t>
            </a:r>
            <a:r>
              <a:rPr lang="es-ES" dirty="0" smtClean="0"/>
              <a:t> come </a:t>
            </a:r>
            <a:r>
              <a:rPr lang="es-ES" dirty="0" err="1" smtClean="0"/>
              <a:t>with</a:t>
            </a:r>
            <a:r>
              <a:rPr lang="es-ES" dirty="0" smtClean="0"/>
              <a:t> </a:t>
            </a:r>
            <a:r>
              <a:rPr lang="es-ES" dirty="0" err="1" smtClean="0"/>
              <a:t>errors</a:t>
            </a:r>
            <a:r>
              <a:rPr lang="es-ES" dirty="0" smtClean="0"/>
              <a:t>. </a:t>
            </a:r>
            <a:r>
              <a:rPr lang="es-ES" dirty="0" err="1" smtClean="0"/>
              <a:t>Even</a:t>
            </a:r>
            <a:r>
              <a:rPr lang="es-ES" dirty="0" smtClean="0"/>
              <a:t> in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satellite</a:t>
            </a:r>
            <a:r>
              <a:rPr lang="es-ES" dirty="0" smtClean="0"/>
              <a:t> era, </a:t>
            </a:r>
            <a:r>
              <a:rPr lang="es-ES" dirty="0" err="1" smtClean="0"/>
              <a:t>observations</a:t>
            </a:r>
            <a:r>
              <a:rPr lang="es-ES" dirty="0" smtClean="0"/>
              <a:t> </a:t>
            </a:r>
            <a:r>
              <a:rPr lang="es-ES" dirty="0" err="1" smtClean="0"/>
              <a:t>alone</a:t>
            </a:r>
            <a:r>
              <a:rPr lang="es-ES" dirty="0" smtClean="0"/>
              <a:t> </a:t>
            </a:r>
            <a:r>
              <a:rPr lang="es-ES" dirty="0" err="1" smtClean="0"/>
              <a:t>cannot</a:t>
            </a:r>
            <a:r>
              <a:rPr lang="es-ES" dirty="0" smtClean="0"/>
              <a:t> </a:t>
            </a:r>
            <a:r>
              <a:rPr lang="es-ES" dirty="0" err="1" smtClean="0"/>
              <a:t>provide</a:t>
            </a:r>
            <a:r>
              <a:rPr lang="es-ES" dirty="0" smtClean="0"/>
              <a:t> a complete and </a:t>
            </a:r>
            <a:r>
              <a:rPr lang="es-ES" dirty="0" err="1" smtClean="0"/>
              <a:t>accurate</a:t>
            </a:r>
            <a:r>
              <a:rPr lang="es-ES" dirty="0" smtClean="0"/>
              <a:t> </a:t>
            </a:r>
            <a:r>
              <a:rPr lang="es-ES" dirty="0" err="1" smtClean="0"/>
              <a:t>picture</a:t>
            </a:r>
            <a:r>
              <a:rPr lang="es-ES" dirty="0" smtClean="0"/>
              <a:t> of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state</a:t>
            </a:r>
            <a:r>
              <a:rPr lang="es-ES" dirty="0" smtClean="0"/>
              <a:t> of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Earth</a:t>
            </a:r>
            <a:r>
              <a:rPr lang="es-ES" dirty="0" smtClean="0"/>
              <a:t> </a:t>
            </a:r>
            <a:r>
              <a:rPr lang="es-ES" dirty="0" err="1" smtClean="0"/>
              <a:t>system</a:t>
            </a:r>
            <a:r>
              <a:rPr lang="es-ES" dirty="0" smtClean="0"/>
              <a:t> </a:t>
            </a:r>
            <a:r>
              <a:rPr lang="es-ES" dirty="0" err="1" smtClean="0"/>
              <a:t>across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globe</a:t>
            </a:r>
            <a:r>
              <a:rPr lang="es-ES" dirty="0" smtClean="0"/>
              <a:t> at a </a:t>
            </a:r>
            <a:r>
              <a:rPr lang="es-ES" dirty="0" err="1" smtClean="0"/>
              <a:t>given</a:t>
            </a:r>
            <a:r>
              <a:rPr lang="es-ES" dirty="0" smtClean="0"/>
              <a:t> </a:t>
            </a:r>
            <a:r>
              <a:rPr lang="es-ES" dirty="0" err="1" smtClean="0"/>
              <a:t>point</a:t>
            </a:r>
            <a:r>
              <a:rPr lang="es-ES" dirty="0" smtClean="0"/>
              <a:t> in time. </a:t>
            </a:r>
            <a:r>
              <a:rPr lang="es-ES" dirty="0" err="1" smtClean="0"/>
              <a:t>Reanalyses</a:t>
            </a:r>
            <a:r>
              <a:rPr lang="es-ES" dirty="0" smtClean="0"/>
              <a:t> </a:t>
            </a:r>
            <a:r>
              <a:rPr lang="es-ES" dirty="0" err="1" smtClean="0"/>
              <a:t>fill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gaps in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observational</a:t>
            </a:r>
            <a:r>
              <a:rPr lang="es-ES" dirty="0" smtClean="0"/>
              <a:t> record, and </a:t>
            </a:r>
            <a:r>
              <a:rPr lang="es-ES" dirty="0" err="1" smtClean="0"/>
              <a:t>they</a:t>
            </a:r>
            <a:r>
              <a:rPr lang="es-ES" dirty="0" smtClean="0"/>
              <a:t> do so in a </a:t>
            </a:r>
            <a:r>
              <a:rPr lang="es-ES" dirty="0" err="1" smtClean="0"/>
              <a:t>way</a:t>
            </a:r>
            <a:r>
              <a:rPr lang="es-ES" dirty="0" smtClean="0"/>
              <a:t> </a:t>
            </a:r>
            <a:r>
              <a:rPr lang="es-ES" dirty="0" err="1" smtClean="0"/>
              <a:t>that</a:t>
            </a:r>
            <a:r>
              <a:rPr lang="es-ES" dirty="0" smtClean="0"/>
              <a:t> </a:t>
            </a:r>
            <a:r>
              <a:rPr lang="es-ES" dirty="0" err="1" smtClean="0"/>
              <a:t>is</a:t>
            </a:r>
            <a:r>
              <a:rPr lang="es-ES" dirty="0" smtClean="0"/>
              <a:t> </a:t>
            </a:r>
            <a:r>
              <a:rPr lang="es-ES" dirty="0" err="1" smtClean="0"/>
              <a:t>consistent</a:t>
            </a:r>
            <a:r>
              <a:rPr lang="es-ES" dirty="0" smtClean="0"/>
              <a:t> in time, </a:t>
            </a:r>
            <a:r>
              <a:rPr lang="es-ES" dirty="0" err="1" smtClean="0"/>
              <a:t>thus</a:t>
            </a:r>
            <a:r>
              <a:rPr lang="es-ES" dirty="0" smtClean="0"/>
              <a:t> </a:t>
            </a:r>
            <a:r>
              <a:rPr lang="es-ES" dirty="0" err="1" smtClean="0"/>
              <a:t>minimising</a:t>
            </a:r>
            <a:r>
              <a:rPr lang="es-ES" dirty="0" smtClean="0"/>
              <a:t> </a:t>
            </a:r>
            <a:r>
              <a:rPr lang="es-ES" dirty="0" err="1" smtClean="0"/>
              <a:t>any</a:t>
            </a:r>
            <a:r>
              <a:rPr lang="es-ES" dirty="0" smtClean="0"/>
              <a:t> </a:t>
            </a:r>
            <a:r>
              <a:rPr lang="es-ES" dirty="0" err="1" smtClean="0"/>
              <a:t>spurious</a:t>
            </a:r>
            <a:r>
              <a:rPr lang="es-ES" dirty="0" smtClean="0"/>
              <a:t> </a:t>
            </a:r>
            <a:r>
              <a:rPr lang="es-ES" dirty="0" err="1" smtClean="0"/>
              <a:t>signals</a:t>
            </a:r>
            <a:r>
              <a:rPr lang="es-ES" dirty="0" smtClean="0"/>
              <a:t> of </a:t>
            </a:r>
            <a:r>
              <a:rPr lang="es-ES" dirty="0" err="1" smtClean="0"/>
              <a:t>change</a:t>
            </a:r>
            <a:r>
              <a:rPr lang="es-ES" dirty="0" smtClean="0"/>
              <a:t>.</a:t>
            </a:r>
          </a:p>
          <a:p>
            <a:r>
              <a:rPr lang="es-ES" b="1" dirty="0" err="1" smtClean="0"/>
              <a:t>How</a:t>
            </a:r>
            <a:r>
              <a:rPr lang="es-ES" b="1" dirty="0" smtClean="0"/>
              <a:t> are </a:t>
            </a:r>
            <a:r>
              <a:rPr lang="es-ES" b="1" dirty="0" err="1" smtClean="0"/>
              <a:t>reanalyses</a:t>
            </a:r>
            <a:r>
              <a:rPr lang="es-ES" b="1" dirty="0" smtClean="0"/>
              <a:t> </a:t>
            </a:r>
            <a:r>
              <a:rPr lang="es-ES" b="1" dirty="0" err="1" smtClean="0"/>
              <a:t>produced</a:t>
            </a:r>
            <a:r>
              <a:rPr lang="es-ES" b="1" dirty="0" smtClean="0"/>
              <a:t>?</a:t>
            </a:r>
          </a:p>
          <a:p>
            <a:r>
              <a:rPr lang="es-ES" dirty="0" err="1" smtClean="0"/>
              <a:t>Reanalysis</a:t>
            </a:r>
            <a:r>
              <a:rPr lang="es-ES" dirty="0" smtClean="0"/>
              <a:t> combines </a:t>
            </a:r>
            <a:r>
              <a:rPr lang="es-ES" dirty="0" err="1" smtClean="0"/>
              <a:t>past</a:t>
            </a:r>
            <a:r>
              <a:rPr lang="es-ES" dirty="0" smtClean="0"/>
              <a:t> short-</a:t>
            </a:r>
            <a:r>
              <a:rPr lang="es-ES" dirty="0" err="1" smtClean="0"/>
              <a:t>range</a:t>
            </a:r>
            <a:r>
              <a:rPr lang="es-ES" dirty="0" smtClean="0"/>
              <a:t> </a:t>
            </a:r>
            <a:r>
              <a:rPr lang="es-ES" dirty="0" err="1" smtClean="0"/>
              <a:t>weather</a:t>
            </a:r>
            <a:r>
              <a:rPr lang="es-ES" dirty="0" smtClean="0"/>
              <a:t> </a:t>
            </a:r>
            <a:r>
              <a:rPr lang="es-ES" dirty="0" err="1" smtClean="0"/>
              <a:t>forecasts</a:t>
            </a:r>
            <a:r>
              <a:rPr lang="es-ES" dirty="0" smtClean="0"/>
              <a:t> </a:t>
            </a:r>
            <a:r>
              <a:rPr lang="es-ES" dirty="0" err="1" smtClean="0"/>
              <a:t>with</a:t>
            </a:r>
            <a:r>
              <a:rPr lang="es-ES" dirty="0" smtClean="0"/>
              <a:t> </a:t>
            </a:r>
            <a:r>
              <a:rPr lang="es-ES" dirty="0" err="1" smtClean="0"/>
              <a:t>observations</a:t>
            </a:r>
            <a:r>
              <a:rPr lang="es-ES" dirty="0" smtClean="0"/>
              <a:t> </a:t>
            </a:r>
            <a:r>
              <a:rPr lang="es-ES" dirty="0" err="1" smtClean="0"/>
              <a:t>through</a:t>
            </a:r>
            <a:r>
              <a:rPr lang="es-ES" dirty="0" smtClean="0"/>
              <a:t> </a:t>
            </a:r>
            <a:r>
              <a:rPr lang="es-ES" dirty="0" smtClean="0">
                <a:hlinkClick r:id="rId3"/>
              </a:rPr>
              <a:t>data assimilation</a:t>
            </a:r>
            <a:r>
              <a:rPr lang="es-ES" dirty="0" smtClean="0"/>
              <a:t>.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process</a:t>
            </a:r>
            <a:r>
              <a:rPr lang="es-ES" dirty="0" smtClean="0"/>
              <a:t> </a:t>
            </a:r>
            <a:r>
              <a:rPr lang="es-ES" dirty="0" err="1" smtClean="0"/>
              <a:t>mimics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production</a:t>
            </a:r>
            <a:r>
              <a:rPr lang="es-ES" dirty="0" smtClean="0"/>
              <a:t> of </a:t>
            </a:r>
            <a:r>
              <a:rPr lang="es-ES" dirty="0" err="1" smtClean="0"/>
              <a:t>day-to-day</a:t>
            </a:r>
            <a:r>
              <a:rPr lang="es-ES" dirty="0" smtClean="0"/>
              <a:t> </a:t>
            </a:r>
            <a:r>
              <a:rPr lang="es-ES" dirty="0" err="1" smtClean="0"/>
              <a:t>weather</a:t>
            </a:r>
            <a:r>
              <a:rPr lang="es-ES" dirty="0" smtClean="0"/>
              <a:t> </a:t>
            </a:r>
            <a:r>
              <a:rPr lang="es-ES" dirty="0" err="1" smtClean="0"/>
              <a:t>forecasts</a:t>
            </a:r>
            <a:r>
              <a:rPr lang="es-ES" dirty="0" smtClean="0"/>
              <a:t>, </a:t>
            </a:r>
            <a:r>
              <a:rPr lang="es-ES" dirty="0" err="1" smtClean="0"/>
              <a:t>which</a:t>
            </a:r>
            <a:r>
              <a:rPr lang="es-ES" dirty="0" smtClean="0"/>
              <a:t> use </a:t>
            </a:r>
            <a:r>
              <a:rPr lang="es-ES" dirty="0" err="1" smtClean="0"/>
              <a:t>an</a:t>
            </a:r>
            <a:r>
              <a:rPr lang="es-ES" dirty="0" smtClean="0"/>
              <a:t> </a:t>
            </a:r>
            <a:r>
              <a:rPr lang="es-ES" dirty="0" err="1" smtClean="0"/>
              <a:t>analysis</a:t>
            </a:r>
            <a:r>
              <a:rPr lang="es-ES" dirty="0" smtClean="0"/>
              <a:t> of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current</a:t>
            </a:r>
            <a:r>
              <a:rPr lang="es-ES" dirty="0" smtClean="0"/>
              <a:t> </a:t>
            </a:r>
            <a:r>
              <a:rPr lang="es-ES" dirty="0" err="1" smtClean="0"/>
              <a:t>state</a:t>
            </a:r>
            <a:r>
              <a:rPr lang="es-ES" dirty="0" smtClean="0"/>
              <a:t> of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Earth</a:t>
            </a:r>
            <a:r>
              <a:rPr lang="es-ES" dirty="0" smtClean="0"/>
              <a:t> </a:t>
            </a:r>
            <a:r>
              <a:rPr lang="es-ES" dirty="0" err="1" smtClean="0"/>
              <a:t>system</a:t>
            </a:r>
            <a:r>
              <a:rPr lang="es-ES" dirty="0" smtClean="0"/>
              <a:t> as </a:t>
            </a:r>
            <a:r>
              <a:rPr lang="es-ES" dirty="0" err="1" smtClean="0"/>
              <a:t>their</a:t>
            </a:r>
            <a:r>
              <a:rPr lang="es-ES" dirty="0" smtClean="0"/>
              <a:t> </a:t>
            </a:r>
            <a:r>
              <a:rPr lang="es-ES" dirty="0" err="1" smtClean="0"/>
              <a:t>starting</a:t>
            </a:r>
            <a:r>
              <a:rPr lang="es-ES" dirty="0" smtClean="0"/>
              <a:t> </a:t>
            </a:r>
            <a:r>
              <a:rPr lang="es-ES" dirty="0" err="1" smtClean="0"/>
              <a:t>point</a:t>
            </a:r>
            <a:r>
              <a:rPr lang="es-ES" dirty="0" smtClean="0"/>
              <a:t>.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analysis</a:t>
            </a:r>
            <a:r>
              <a:rPr lang="es-ES" dirty="0" smtClean="0"/>
              <a:t> </a:t>
            </a:r>
            <a:r>
              <a:rPr lang="es-ES" dirty="0" err="1" smtClean="0"/>
              <a:t>is</a:t>
            </a:r>
            <a:r>
              <a:rPr lang="es-ES" dirty="0" smtClean="0"/>
              <a:t> a </a:t>
            </a:r>
            <a:r>
              <a:rPr lang="es-ES" dirty="0" err="1" smtClean="0"/>
              <a:t>physically</a:t>
            </a:r>
            <a:r>
              <a:rPr lang="es-ES" dirty="0" smtClean="0"/>
              <a:t> </a:t>
            </a:r>
            <a:r>
              <a:rPr lang="es-ES" dirty="0" err="1" smtClean="0"/>
              <a:t>consistent</a:t>
            </a:r>
            <a:r>
              <a:rPr lang="es-ES" dirty="0" smtClean="0"/>
              <a:t> </a:t>
            </a:r>
            <a:r>
              <a:rPr lang="es-ES" dirty="0" err="1" smtClean="0"/>
              <a:t>blend</a:t>
            </a:r>
            <a:r>
              <a:rPr lang="es-ES" dirty="0" smtClean="0"/>
              <a:t> of </a:t>
            </a:r>
            <a:r>
              <a:rPr lang="es-ES" dirty="0" err="1" smtClean="0"/>
              <a:t>observations</a:t>
            </a:r>
            <a:r>
              <a:rPr lang="es-ES" dirty="0" smtClean="0"/>
              <a:t> </a:t>
            </a:r>
            <a:r>
              <a:rPr lang="es-ES" dirty="0" err="1" smtClean="0"/>
              <a:t>with</a:t>
            </a:r>
            <a:r>
              <a:rPr lang="es-ES" dirty="0" smtClean="0"/>
              <a:t> a short-</a:t>
            </a:r>
            <a:r>
              <a:rPr lang="es-ES" dirty="0" err="1" smtClean="0"/>
              <a:t>range</a:t>
            </a:r>
            <a:r>
              <a:rPr lang="es-ES" dirty="0" smtClean="0"/>
              <a:t> </a:t>
            </a:r>
            <a:r>
              <a:rPr lang="es-ES" dirty="0" err="1" smtClean="0"/>
              <a:t>forecast</a:t>
            </a:r>
            <a:r>
              <a:rPr lang="es-ES" dirty="0" smtClean="0"/>
              <a:t> </a:t>
            </a:r>
            <a:r>
              <a:rPr lang="es-ES" dirty="0" err="1" smtClean="0"/>
              <a:t>based</a:t>
            </a:r>
            <a:r>
              <a:rPr lang="es-ES" dirty="0" smtClean="0"/>
              <a:t> </a:t>
            </a:r>
            <a:r>
              <a:rPr lang="es-ES" dirty="0" err="1" smtClean="0"/>
              <a:t>on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previous</a:t>
            </a:r>
            <a:r>
              <a:rPr lang="es-ES" dirty="0" smtClean="0"/>
              <a:t> </a:t>
            </a:r>
            <a:r>
              <a:rPr lang="es-ES" dirty="0" err="1" smtClean="0"/>
              <a:t>analysis</a:t>
            </a:r>
            <a:r>
              <a:rPr lang="es-ES" dirty="0" smtClean="0"/>
              <a:t>. </a:t>
            </a:r>
            <a:r>
              <a:rPr lang="es-ES" dirty="0" err="1" smtClean="0"/>
              <a:t>Reanalyses</a:t>
            </a:r>
            <a:r>
              <a:rPr lang="es-ES" dirty="0" smtClean="0"/>
              <a:t> are </a:t>
            </a:r>
            <a:r>
              <a:rPr lang="es-ES" dirty="0" err="1" smtClean="0"/>
              <a:t>usually</a:t>
            </a:r>
            <a:r>
              <a:rPr lang="es-ES" dirty="0" smtClean="0"/>
              <a:t> </a:t>
            </a:r>
            <a:r>
              <a:rPr lang="es-ES" dirty="0" err="1" smtClean="0"/>
              <a:t>produced</a:t>
            </a:r>
            <a:r>
              <a:rPr lang="es-ES" dirty="0" smtClean="0"/>
              <a:t> at </a:t>
            </a:r>
            <a:r>
              <a:rPr lang="es-ES" dirty="0" err="1" smtClean="0"/>
              <a:t>lower</a:t>
            </a:r>
            <a:r>
              <a:rPr lang="es-ES" dirty="0" smtClean="0"/>
              <a:t> </a:t>
            </a:r>
            <a:r>
              <a:rPr lang="es-ES" dirty="0" err="1" smtClean="0"/>
              <a:t>resolution</a:t>
            </a:r>
            <a:r>
              <a:rPr lang="es-ES" dirty="0" smtClean="0"/>
              <a:t> </a:t>
            </a:r>
            <a:r>
              <a:rPr lang="es-ES" dirty="0" err="1" smtClean="0"/>
              <a:t>than</a:t>
            </a:r>
            <a:r>
              <a:rPr lang="es-ES" dirty="0" smtClean="0"/>
              <a:t> </a:t>
            </a:r>
            <a:r>
              <a:rPr lang="es-ES" dirty="0" err="1" smtClean="0"/>
              <a:t>current</a:t>
            </a:r>
            <a:r>
              <a:rPr lang="es-ES" dirty="0" smtClean="0"/>
              <a:t> </a:t>
            </a:r>
            <a:r>
              <a:rPr lang="es-ES" dirty="0" err="1" smtClean="0"/>
              <a:t>weather</a:t>
            </a:r>
            <a:r>
              <a:rPr lang="es-ES" dirty="0" smtClean="0"/>
              <a:t> </a:t>
            </a:r>
            <a:r>
              <a:rPr lang="es-ES" dirty="0" err="1" smtClean="0"/>
              <a:t>forecasts</a:t>
            </a:r>
            <a:r>
              <a:rPr lang="es-ES" dirty="0" smtClean="0"/>
              <a:t>, and </a:t>
            </a:r>
            <a:r>
              <a:rPr lang="es-ES" dirty="0" err="1" smtClean="0"/>
              <a:t>they</a:t>
            </a:r>
            <a:r>
              <a:rPr lang="es-ES" dirty="0" smtClean="0"/>
              <a:t> use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same</a:t>
            </a:r>
            <a:r>
              <a:rPr lang="es-ES" dirty="0" smtClean="0"/>
              <a:t> </a:t>
            </a:r>
            <a:r>
              <a:rPr lang="es-ES" dirty="0" err="1" smtClean="0"/>
              <a:t>modern</a:t>
            </a:r>
            <a:r>
              <a:rPr lang="es-ES" dirty="0" smtClean="0"/>
              <a:t> data </a:t>
            </a:r>
            <a:r>
              <a:rPr lang="es-ES" dirty="0" err="1" smtClean="0"/>
              <a:t>assimilation</a:t>
            </a:r>
            <a:r>
              <a:rPr lang="es-ES" dirty="0" smtClean="0"/>
              <a:t> </a:t>
            </a:r>
            <a:r>
              <a:rPr lang="es-ES" dirty="0" err="1" smtClean="0"/>
              <a:t>system</a:t>
            </a:r>
            <a:r>
              <a:rPr lang="es-ES" dirty="0" smtClean="0"/>
              <a:t> and </a:t>
            </a:r>
            <a:r>
              <a:rPr lang="es-ES" dirty="0" err="1" smtClean="0"/>
              <a:t>forecasting</a:t>
            </a:r>
            <a:r>
              <a:rPr lang="es-ES" dirty="0" smtClean="0"/>
              <a:t> </a:t>
            </a:r>
            <a:r>
              <a:rPr lang="es-ES" dirty="0" err="1" smtClean="0"/>
              <a:t>model</a:t>
            </a:r>
            <a:r>
              <a:rPr lang="es-ES" dirty="0" smtClean="0"/>
              <a:t> </a:t>
            </a:r>
            <a:r>
              <a:rPr lang="es-ES" dirty="0" err="1" smtClean="0"/>
              <a:t>throughout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reanalysis</a:t>
            </a:r>
            <a:r>
              <a:rPr lang="es-ES" dirty="0" smtClean="0"/>
              <a:t> </a:t>
            </a:r>
            <a:r>
              <a:rPr lang="es-ES" dirty="0" err="1" smtClean="0"/>
              <a:t>period</a:t>
            </a:r>
            <a:r>
              <a:rPr lang="es-ES" dirty="0" smtClean="0"/>
              <a:t>. Prior </a:t>
            </a:r>
            <a:r>
              <a:rPr lang="es-ES" dirty="0" err="1" smtClean="0"/>
              <a:t>to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production</a:t>
            </a:r>
            <a:r>
              <a:rPr lang="es-ES" dirty="0" smtClean="0"/>
              <a:t> of a new </a:t>
            </a:r>
            <a:r>
              <a:rPr lang="es-ES" dirty="0" err="1" smtClean="0"/>
              <a:t>reanalysis</a:t>
            </a:r>
            <a:r>
              <a:rPr lang="es-ES" dirty="0" smtClean="0"/>
              <a:t>, </a:t>
            </a:r>
            <a:r>
              <a:rPr lang="es-ES" dirty="0" err="1" smtClean="0"/>
              <a:t>work</a:t>
            </a:r>
            <a:r>
              <a:rPr lang="es-ES" dirty="0" smtClean="0"/>
              <a:t> </a:t>
            </a:r>
            <a:r>
              <a:rPr lang="es-ES" dirty="0" err="1" smtClean="0"/>
              <a:t>is</a:t>
            </a:r>
            <a:r>
              <a:rPr lang="es-ES" dirty="0" smtClean="0"/>
              <a:t> </a:t>
            </a:r>
            <a:r>
              <a:rPr lang="es-ES" dirty="0" err="1" smtClean="0"/>
              <a:t>carried</a:t>
            </a:r>
            <a:r>
              <a:rPr lang="es-ES" dirty="0" smtClean="0"/>
              <a:t> </a:t>
            </a:r>
            <a:r>
              <a:rPr lang="es-ES" dirty="0" err="1" smtClean="0"/>
              <a:t>out</a:t>
            </a:r>
            <a:r>
              <a:rPr lang="es-ES" dirty="0" smtClean="0"/>
              <a:t> </a:t>
            </a:r>
            <a:r>
              <a:rPr lang="es-ES" dirty="0" err="1" smtClean="0"/>
              <a:t>to</a:t>
            </a:r>
            <a:r>
              <a:rPr lang="es-ES" dirty="0" smtClean="0"/>
              <a:t> </a:t>
            </a:r>
            <a:r>
              <a:rPr lang="es-ES" dirty="0" err="1" smtClean="0"/>
              <a:t>improve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quality</a:t>
            </a:r>
            <a:r>
              <a:rPr lang="es-ES" dirty="0" smtClean="0"/>
              <a:t> and </a:t>
            </a:r>
            <a:r>
              <a:rPr lang="es-ES" dirty="0" err="1" smtClean="0"/>
              <a:t>availability</a:t>
            </a:r>
            <a:r>
              <a:rPr lang="es-ES" dirty="0" smtClean="0"/>
              <a:t> of </a:t>
            </a:r>
            <a:r>
              <a:rPr lang="es-ES" dirty="0" err="1" smtClean="0"/>
              <a:t>past</a:t>
            </a:r>
            <a:r>
              <a:rPr lang="es-ES" dirty="0" smtClean="0"/>
              <a:t> </a:t>
            </a:r>
            <a:r>
              <a:rPr lang="es-ES" dirty="0" err="1" smtClean="0"/>
              <a:t>observational</a:t>
            </a:r>
            <a:r>
              <a:rPr lang="es-ES" dirty="0" smtClean="0"/>
              <a:t> data, </a:t>
            </a:r>
            <a:r>
              <a:rPr lang="es-ES" dirty="0" err="1" smtClean="0"/>
              <a:t>for</a:t>
            </a:r>
            <a:r>
              <a:rPr lang="es-ES" dirty="0" smtClean="0"/>
              <a:t> </a:t>
            </a:r>
            <a:r>
              <a:rPr lang="es-ES" dirty="0" err="1" smtClean="0"/>
              <a:t>example</a:t>
            </a:r>
            <a:r>
              <a:rPr lang="es-ES" dirty="0" smtClean="0"/>
              <a:t> </a:t>
            </a:r>
            <a:r>
              <a:rPr lang="es-ES" dirty="0" err="1" smtClean="0"/>
              <a:t>by</a:t>
            </a:r>
            <a:r>
              <a:rPr lang="es-ES" dirty="0" smtClean="0"/>
              <a:t> </a:t>
            </a:r>
            <a:r>
              <a:rPr lang="es-ES" dirty="0" err="1" smtClean="0"/>
              <a:t>digitising</a:t>
            </a:r>
            <a:r>
              <a:rPr lang="es-ES" dirty="0" smtClean="0"/>
              <a:t> </a:t>
            </a:r>
            <a:r>
              <a:rPr lang="es-ES" dirty="0" err="1" smtClean="0"/>
              <a:t>old</a:t>
            </a:r>
            <a:r>
              <a:rPr lang="es-ES" dirty="0" smtClean="0"/>
              <a:t> </a:t>
            </a:r>
            <a:r>
              <a:rPr lang="es-ES" dirty="0" err="1" smtClean="0"/>
              <a:t>paper-based</a:t>
            </a:r>
            <a:r>
              <a:rPr lang="es-ES" dirty="0" smtClean="0"/>
              <a:t> records and </a:t>
            </a:r>
            <a:r>
              <a:rPr lang="es-ES" dirty="0" err="1" smtClean="0"/>
              <a:t>reprocessing</a:t>
            </a:r>
            <a:r>
              <a:rPr lang="es-ES" dirty="0" smtClean="0"/>
              <a:t> </a:t>
            </a:r>
            <a:r>
              <a:rPr lang="es-ES" dirty="0" err="1" smtClean="0"/>
              <a:t>existing</a:t>
            </a:r>
            <a:r>
              <a:rPr lang="es-ES" dirty="0" smtClean="0"/>
              <a:t> </a:t>
            </a:r>
            <a:r>
              <a:rPr lang="es-ES" dirty="0" err="1" smtClean="0"/>
              <a:t>satellite</a:t>
            </a:r>
            <a:r>
              <a:rPr lang="es-ES" dirty="0" smtClean="0"/>
              <a:t> records. </a:t>
            </a:r>
            <a:r>
              <a:rPr lang="es-ES" dirty="0" err="1" smtClean="0"/>
              <a:t>Careful</a:t>
            </a:r>
            <a:r>
              <a:rPr lang="es-ES" dirty="0" smtClean="0"/>
              <a:t> </a:t>
            </a:r>
            <a:r>
              <a:rPr lang="es-ES" dirty="0" err="1" smtClean="0"/>
              <a:t>quality</a:t>
            </a:r>
            <a:r>
              <a:rPr lang="es-ES" dirty="0" smtClean="0"/>
              <a:t> control </a:t>
            </a:r>
            <a:r>
              <a:rPr lang="es-ES" dirty="0" err="1" smtClean="0"/>
              <a:t>is</a:t>
            </a:r>
            <a:r>
              <a:rPr lang="es-ES" dirty="0" smtClean="0"/>
              <a:t> </a:t>
            </a:r>
            <a:r>
              <a:rPr lang="es-ES" dirty="0" err="1" smtClean="0"/>
              <a:t>carried</a:t>
            </a:r>
            <a:r>
              <a:rPr lang="es-ES" dirty="0" smtClean="0"/>
              <a:t> </a:t>
            </a:r>
            <a:r>
              <a:rPr lang="es-ES" dirty="0" err="1" smtClean="0"/>
              <a:t>out</a:t>
            </a:r>
            <a:r>
              <a:rPr lang="es-ES" dirty="0" smtClean="0"/>
              <a:t> as </a:t>
            </a:r>
            <a:r>
              <a:rPr lang="es-ES" dirty="0" err="1" smtClean="0"/>
              <a:t>reanalyses</a:t>
            </a:r>
            <a:r>
              <a:rPr lang="es-ES" dirty="0" smtClean="0"/>
              <a:t> are </a:t>
            </a:r>
            <a:r>
              <a:rPr lang="es-ES" dirty="0" err="1" smtClean="0"/>
              <a:t>produced</a:t>
            </a:r>
            <a:r>
              <a:rPr lang="es-ES" dirty="0" smtClean="0"/>
              <a:t>, and </a:t>
            </a:r>
            <a:r>
              <a:rPr lang="es-ES" dirty="0" err="1" smtClean="0"/>
              <a:t>their</a:t>
            </a:r>
            <a:r>
              <a:rPr lang="es-ES" dirty="0" smtClean="0"/>
              <a:t> </a:t>
            </a:r>
            <a:r>
              <a:rPr lang="es-ES" dirty="0" err="1" smtClean="0"/>
              <a:t>reliability</a:t>
            </a:r>
            <a:r>
              <a:rPr lang="es-ES" dirty="0" smtClean="0"/>
              <a:t> </a:t>
            </a:r>
            <a:r>
              <a:rPr lang="es-ES" dirty="0" err="1" smtClean="0"/>
              <a:t>is</a:t>
            </a:r>
            <a:r>
              <a:rPr lang="es-ES" dirty="0" smtClean="0"/>
              <a:t> </a:t>
            </a:r>
            <a:r>
              <a:rPr lang="es-ES" dirty="0" err="1" smtClean="0"/>
              <a:t>assessed</a:t>
            </a:r>
            <a:r>
              <a:rPr lang="es-ES" dirty="0" smtClean="0"/>
              <a:t> </a:t>
            </a:r>
            <a:r>
              <a:rPr lang="es-ES" dirty="0" err="1" smtClean="0"/>
              <a:t>by</a:t>
            </a:r>
            <a:r>
              <a:rPr lang="es-ES" dirty="0" smtClean="0"/>
              <a:t> </a:t>
            </a:r>
            <a:r>
              <a:rPr lang="es-ES" dirty="0" err="1" smtClean="0"/>
              <a:t>comparison</a:t>
            </a:r>
            <a:r>
              <a:rPr lang="es-ES" dirty="0" smtClean="0"/>
              <a:t> </a:t>
            </a:r>
            <a:r>
              <a:rPr lang="es-ES" dirty="0" err="1" smtClean="0"/>
              <a:t>with</a:t>
            </a:r>
            <a:r>
              <a:rPr lang="es-ES" dirty="0" smtClean="0"/>
              <a:t> </a:t>
            </a:r>
            <a:r>
              <a:rPr lang="es-ES" dirty="0" err="1" smtClean="0"/>
              <a:t>reanalyses</a:t>
            </a:r>
            <a:r>
              <a:rPr lang="es-ES" dirty="0" smtClean="0"/>
              <a:t> </a:t>
            </a:r>
            <a:r>
              <a:rPr lang="es-ES" dirty="0" err="1" smtClean="0"/>
              <a:t>produced</a:t>
            </a:r>
            <a:r>
              <a:rPr lang="es-ES" dirty="0" smtClean="0"/>
              <a:t> at </a:t>
            </a:r>
            <a:r>
              <a:rPr lang="es-ES" dirty="0" err="1" smtClean="0"/>
              <a:t>other</a:t>
            </a:r>
            <a:r>
              <a:rPr lang="es-ES" dirty="0" smtClean="0"/>
              <a:t> </a:t>
            </a:r>
            <a:r>
              <a:rPr lang="es-ES" dirty="0" err="1" smtClean="0"/>
              <a:t>institutes</a:t>
            </a:r>
            <a:r>
              <a:rPr lang="es-ES" dirty="0" smtClean="0"/>
              <a:t>.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731781-2EE6-424A-928F-0513AF25617E}" type="slidenum">
              <a:rPr lang="es-ES" smtClean="0"/>
              <a:pPr>
                <a:defRPr/>
              </a:pPr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296847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 smtClean="0"/>
              <a:t>Differences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among</a:t>
            </a:r>
            <a:r>
              <a:rPr lang="es-ES" baseline="0" dirty="0" smtClean="0"/>
              <a:t> </a:t>
            </a:r>
            <a:r>
              <a:rPr lang="es-ES" baseline="0" dirty="0" err="1" smtClean="0"/>
              <a:t>different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reanalysis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but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also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affected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for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nature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ocean</a:t>
            </a:r>
            <a:r>
              <a:rPr lang="es-ES" baseline="0" dirty="0" smtClean="0"/>
              <a:t>/</a:t>
            </a:r>
            <a:r>
              <a:rPr lang="es-ES" baseline="0" dirty="0" err="1" smtClean="0"/>
              <a:t>atmospheric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field</a:t>
            </a:r>
            <a:r>
              <a:rPr lang="es-ES" baseline="0" dirty="0" smtClean="0"/>
              <a:t> (</a:t>
            </a:r>
            <a:r>
              <a:rPr lang="es-ES" baseline="0" dirty="0" err="1" smtClean="0"/>
              <a:t>std</a:t>
            </a:r>
            <a:r>
              <a:rPr lang="es-ES" baseline="0" dirty="0" smtClean="0"/>
              <a:t>, time </a:t>
            </a:r>
            <a:r>
              <a:rPr lang="es-ES" baseline="0" dirty="0" err="1" smtClean="0"/>
              <a:t>variability</a:t>
            </a:r>
            <a:r>
              <a:rPr lang="es-ES" baseline="0" dirty="0" smtClean="0"/>
              <a:t>) and </a:t>
            </a:r>
            <a:r>
              <a:rPr lang="es-ES" baseline="0" dirty="0" err="1" smtClean="0"/>
              <a:t>theamount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observed</a:t>
            </a:r>
            <a:r>
              <a:rPr lang="es-ES" baseline="0" dirty="0" smtClean="0"/>
              <a:t> data </a:t>
            </a:r>
            <a:r>
              <a:rPr lang="es-ES" baseline="0" dirty="0" err="1" smtClean="0"/>
              <a:t>available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731781-2EE6-424A-928F-0513AF25617E}" type="slidenum">
              <a:rPr lang="es-ES" smtClean="0"/>
              <a:pPr>
                <a:defRPr/>
              </a:pPr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40661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accuracy</a:t>
            </a:r>
            <a:r>
              <a:rPr lang="es-ES" dirty="0" smtClean="0"/>
              <a:t> of </a:t>
            </a:r>
            <a:r>
              <a:rPr lang="es-ES" dirty="0" err="1" smtClean="0"/>
              <a:t>the</a:t>
            </a:r>
            <a:r>
              <a:rPr lang="es-ES" dirty="0" smtClean="0"/>
              <a:t> data sets, in </a:t>
            </a:r>
            <a:r>
              <a:rPr lang="es-ES" dirty="0" err="1" smtClean="0"/>
              <a:t>this</a:t>
            </a:r>
            <a:r>
              <a:rPr lang="es-ES" dirty="0" smtClean="0"/>
              <a:t> case, </a:t>
            </a:r>
            <a:r>
              <a:rPr lang="es-ES" dirty="0" err="1" smtClean="0"/>
              <a:t>reanalysis</a:t>
            </a:r>
            <a:r>
              <a:rPr lang="es-ES" dirty="0" smtClean="0"/>
              <a:t>, </a:t>
            </a:r>
            <a:r>
              <a:rPr lang="es-ES" dirty="0" err="1" smtClean="0"/>
              <a:t>is</a:t>
            </a:r>
            <a:r>
              <a:rPr lang="es-ES" dirty="0" smtClean="0"/>
              <a:t> </a:t>
            </a:r>
            <a:r>
              <a:rPr lang="es-ES" dirty="0" err="1" smtClean="0"/>
              <a:t>really</a:t>
            </a:r>
            <a:r>
              <a:rPr lang="es-ES" dirty="0" smtClean="0"/>
              <a:t> of </a:t>
            </a:r>
            <a:r>
              <a:rPr lang="es-ES" dirty="0" err="1" smtClean="0"/>
              <a:t>importance</a:t>
            </a:r>
            <a:r>
              <a:rPr lang="es-ES" dirty="0" smtClean="0"/>
              <a:t>. A </a:t>
            </a:r>
            <a:r>
              <a:rPr lang="es-ES" dirty="0" err="1" smtClean="0"/>
              <a:t>renalysis</a:t>
            </a:r>
            <a:r>
              <a:rPr lang="es-ES" dirty="0" smtClean="0"/>
              <a:t> </a:t>
            </a:r>
            <a:r>
              <a:rPr lang="es-ES" dirty="0" err="1" smtClean="0"/>
              <a:t>never</a:t>
            </a:r>
            <a:r>
              <a:rPr lang="es-ES" dirty="0" smtClean="0"/>
              <a:t> </a:t>
            </a:r>
            <a:r>
              <a:rPr lang="es-ES" dirty="0" err="1" smtClean="0"/>
              <a:t>will</a:t>
            </a:r>
            <a:r>
              <a:rPr lang="es-ES" dirty="0" smtClean="0"/>
              <a:t> </a:t>
            </a:r>
            <a:r>
              <a:rPr lang="es-ES" dirty="0" err="1" smtClean="0"/>
              <a:t>give</a:t>
            </a:r>
            <a:r>
              <a:rPr lang="es-ES" dirty="0" smtClean="0"/>
              <a:t> </a:t>
            </a:r>
            <a:r>
              <a:rPr lang="es-ES" dirty="0" err="1" smtClean="0"/>
              <a:t>us</a:t>
            </a:r>
            <a:r>
              <a:rPr lang="es-ES" dirty="0" smtClean="0"/>
              <a:t> </a:t>
            </a:r>
            <a:r>
              <a:rPr lang="es-ES" dirty="0" err="1" smtClean="0"/>
              <a:t>what</a:t>
            </a:r>
            <a:r>
              <a:rPr lang="es-ES" dirty="0" smtClean="0"/>
              <a:t> </a:t>
            </a:r>
            <a:r>
              <a:rPr lang="es-ES" dirty="0" err="1" smtClean="0"/>
              <a:t>was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“true” </a:t>
            </a:r>
            <a:r>
              <a:rPr lang="es-ES" dirty="0" err="1" smtClean="0"/>
              <a:t>past</a:t>
            </a:r>
            <a:r>
              <a:rPr lang="es-ES" dirty="0" smtClean="0"/>
              <a:t> </a:t>
            </a:r>
            <a:r>
              <a:rPr lang="es-ES" dirty="0" err="1" smtClean="0"/>
              <a:t>state</a:t>
            </a:r>
            <a:r>
              <a:rPr lang="es-ES" dirty="0" smtClean="0"/>
              <a:t> of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system</a:t>
            </a:r>
            <a:r>
              <a:rPr lang="es-ES" dirty="0" smtClean="0"/>
              <a:t> (</a:t>
            </a:r>
            <a:r>
              <a:rPr lang="es-ES" dirty="0" err="1" smtClean="0"/>
              <a:t>ocean</a:t>
            </a:r>
            <a:r>
              <a:rPr lang="es-ES" dirty="0" smtClean="0"/>
              <a:t>, </a:t>
            </a:r>
            <a:r>
              <a:rPr lang="es-ES" dirty="0" err="1" smtClean="0"/>
              <a:t>atmosphere</a:t>
            </a:r>
            <a:r>
              <a:rPr lang="es-ES" dirty="0" smtClean="0"/>
              <a:t>), </a:t>
            </a:r>
            <a:r>
              <a:rPr lang="es-ES" dirty="0" err="1" smtClean="0"/>
              <a:t>but</a:t>
            </a:r>
            <a:r>
              <a:rPr lang="es-ES" baseline="0" dirty="0" smtClean="0"/>
              <a:t> a </a:t>
            </a:r>
            <a:r>
              <a:rPr lang="es-ES" baseline="0" dirty="0" err="1" smtClean="0"/>
              <a:t>good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approximation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how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was</a:t>
            </a:r>
            <a:r>
              <a:rPr lang="es-ES" baseline="0" dirty="0" smtClean="0"/>
              <a:t>. </a:t>
            </a:r>
            <a:r>
              <a:rPr lang="es-ES" baseline="0" dirty="0" err="1" smtClean="0"/>
              <a:t>Different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reanalysis</a:t>
            </a:r>
            <a:r>
              <a:rPr lang="es-ES" baseline="0" dirty="0" smtClean="0"/>
              <a:t> are </a:t>
            </a:r>
            <a:r>
              <a:rPr lang="es-ES" baseline="0" dirty="0" err="1" smtClean="0"/>
              <a:t>based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different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observations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assimilation</a:t>
            </a:r>
            <a:r>
              <a:rPr lang="es-ES" baseline="0" dirty="0" smtClean="0"/>
              <a:t> / </a:t>
            </a:r>
            <a:r>
              <a:rPr lang="es-ES" baseline="0" dirty="0" err="1" smtClean="0"/>
              <a:t>analysis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techniques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ocean</a:t>
            </a:r>
            <a:r>
              <a:rPr lang="es-ES" baseline="0" dirty="0" smtClean="0"/>
              <a:t>/</a:t>
            </a:r>
            <a:r>
              <a:rPr lang="es-ES" baseline="0" dirty="0" err="1" smtClean="0"/>
              <a:t>atmosphere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models</a:t>
            </a:r>
            <a:r>
              <a:rPr lang="es-ES" baseline="0" dirty="0" smtClean="0"/>
              <a:t>, time/</a:t>
            </a:r>
            <a:r>
              <a:rPr lang="es-ES" baseline="0" dirty="0" err="1" smtClean="0"/>
              <a:t>space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resolutions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therefore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they</a:t>
            </a:r>
            <a:r>
              <a:rPr lang="es-ES" baseline="0" dirty="0" smtClean="0"/>
              <a:t> can produce </a:t>
            </a:r>
            <a:r>
              <a:rPr lang="es-ES" baseline="0" dirty="0" err="1" smtClean="0"/>
              <a:t>different</a:t>
            </a:r>
            <a:r>
              <a:rPr lang="es-ES" baseline="0" dirty="0" smtClean="0"/>
              <a:t> outputs. </a:t>
            </a:r>
            <a:r>
              <a:rPr lang="es-ES" baseline="0" dirty="0" err="1" smtClean="0"/>
              <a:t>It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important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to</a:t>
            </a:r>
            <a:r>
              <a:rPr lang="es-ES" baseline="0" dirty="0" smtClean="0"/>
              <a:t> </a:t>
            </a:r>
            <a:r>
              <a:rPr lang="es-ES" baseline="0" dirty="0" err="1" smtClean="0"/>
              <a:t>read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data set </a:t>
            </a:r>
            <a:r>
              <a:rPr lang="es-ES" baseline="0" dirty="0" err="1" smtClean="0"/>
              <a:t>documentation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to</a:t>
            </a:r>
            <a:r>
              <a:rPr lang="es-ES" baseline="0" dirty="0" smtClean="0"/>
              <a:t> </a:t>
            </a:r>
            <a:r>
              <a:rPr lang="es-ES" baseline="0" dirty="0" err="1" smtClean="0"/>
              <a:t>understand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if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fit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for</a:t>
            </a:r>
            <a:r>
              <a:rPr lang="es-ES" baseline="0" dirty="0" smtClean="0"/>
              <a:t> a </a:t>
            </a:r>
            <a:r>
              <a:rPr lang="es-ES" baseline="0" dirty="0" err="1" smtClean="0"/>
              <a:t>cocrete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task</a:t>
            </a:r>
            <a:r>
              <a:rPr lang="es-ES" baseline="0" dirty="0" smtClean="0"/>
              <a:t>/</a:t>
            </a:r>
            <a:r>
              <a:rPr lang="es-ES" baseline="0" dirty="0" err="1" smtClean="0"/>
              <a:t>purpose</a:t>
            </a:r>
            <a:r>
              <a:rPr lang="es-ES" baseline="0" dirty="0" smtClean="0"/>
              <a:t>/</a:t>
            </a:r>
            <a:r>
              <a:rPr lang="es-ES" baseline="0" dirty="0" err="1" smtClean="0"/>
              <a:t>research</a:t>
            </a:r>
            <a:r>
              <a:rPr lang="es-ES" baseline="0" dirty="0" smtClean="0"/>
              <a:t>.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731781-2EE6-424A-928F-0513AF25617E}" type="slidenum">
              <a:rPr lang="es-ES" smtClean="0"/>
              <a:pPr>
                <a:defRPr/>
              </a:pPr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50613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i="1" dirty="0" err="1" smtClean="0"/>
              <a:t>The</a:t>
            </a:r>
            <a:r>
              <a:rPr lang="es-ES" i="1" dirty="0" smtClean="0"/>
              <a:t> ERA5 </a:t>
            </a:r>
            <a:r>
              <a:rPr lang="es-ES" i="1" dirty="0" err="1" smtClean="0"/>
              <a:t>reanalysis</a:t>
            </a:r>
            <a:r>
              <a:rPr lang="es-ES" i="1" dirty="0" smtClean="0"/>
              <a:t> </a:t>
            </a:r>
            <a:r>
              <a:rPr lang="es-ES" i="1" dirty="0" err="1" smtClean="0"/>
              <a:t>provides</a:t>
            </a:r>
            <a:r>
              <a:rPr lang="es-ES" i="1" dirty="0" smtClean="0"/>
              <a:t> a </a:t>
            </a:r>
            <a:r>
              <a:rPr lang="es-ES" i="1" dirty="0" err="1" smtClean="0"/>
              <a:t>detailed</a:t>
            </a:r>
            <a:r>
              <a:rPr lang="es-ES" i="1" dirty="0" smtClean="0"/>
              <a:t> </a:t>
            </a:r>
            <a:r>
              <a:rPr lang="es-ES" i="1" dirty="0" err="1" smtClean="0"/>
              <a:t>picture</a:t>
            </a:r>
            <a:r>
              <a:rPr lang="es-ES" i="1" dirty="0" smtClean="0"/>
              <a:t> of </a:t>
            </a:r>
            <a:r>
              <a:rPr lang="es-ES" i="1" dirty="0" err="1" smtClean="0"/>
              <a:t>the</a:t>
            </a:r>
            <a:r>
              <a:rPr lang="es-ES" i="1" dirty="0" smtClean="0"/>
              <a:t> </a:t>
            </a:r>
            <a:r>
              <a:rPr lang="es-ES" i="1" dirty="0" err="1" smtClean="0"/>
              <a:t>track</a:t>
            </a:r>
            <a:r>
              <a:rPr lang="es-ES" i="1" dirty="0" smtClean="0"/>
              <a:t>, </a:t>
            </a:r>
            <a:r>
              <a:rPr lang="es-ES" i="1" dirty="0" err="1" smtClean="0"/>
              <a:t>intensity</a:t>
            </a:r>
            <a:r>
              <a:rPr lang="es-ES" i="1" dirty="0" smtClean="0"/>
              <a:t> (</a:t>
            </a:r>
            <a:r>
              <a:rPr lang="es-ES" i="1" dirty="0" err="1" smtClean="0"/>
              <a:t>contours</a:t>
            </a:r>
            <a:r>
              <a:rPr lang="es-ES" i="1" dirty="0" smtClean="0"/>
              <a:t>, in </a:t>
            </a:r>
            <a:r>
              <a:rPr lang="es-ES" i="1" dirty="0" err="1" smtClean="0"/>
              <a:t>hPa</a:t>
            </a:r>
            <a:r>
              <a:rPr lang="es-ES" i="1" dirty="0" smtClean="0"/>
              <a:t>) and </a:t>
            </a:r>
            <a:r>
              <a:rPr lang="es-ES" i="1" dirty="0" err="1" smtClean="0"/>
              <a:t>accumulated</a:t>
            </a:r>
            <a:r>
              <a:rPr lang="es-ES" i="1" dirty="0" smtClean="0"/>
              <a:t> </a:t>
            </a:r>
            <a:r>
              <a:rPr lang="es-ES" i="1" dirty="0" err="1" smtClean="0"/>
              <a:t>rainfall</a:t>
            </a:r>
            <a:r>
              <a:rPr lang="es-ES" i="1" dirty="0" smtClean="0"/>
              <a:t> (</a:t>
            </a:r>
            <a:r>
              <a:rPr lang="es-ES" i="1" dirty="0" err="1" smtClean="0"/>
              <a:t>shading</a:t>
            </a:r>
            <a:r>
              <a:rPr lang="es-ES" i="1" dirty="0" smtClean="0"/>
              <a:t>, in mm) </a:t>
            </a:r>
            <a:r>
              <a:rPr lang="es-ES" i="1" dirty="0" err="1" smtClean="0"/>
              <a:t>associated</a:t>
            </a:r>
            <a:r>
              <a:rPr lang="es-ES" i="1" dirty="0" smtClean="0"/>
              <a:t> </a:t>
            </a:r>
            <a:r>
              <a:rPr lang="es-ES" i="1" dirty="0" err="1" smtClean="0"/>
              <a:t>with</a:t>
            </a:r>
            <a:r>
              <a:rPr lang="es-ES" i="1" dirty="0" smtClean="0"/>
              <a:t> </a:t>
            </a:r>
            <a:r>
              <a:rPr lang="es-ES" i="1" dirty="0" err="1" smtClean="0"/>
              <a:t>Hurricane</a:t>
            </a:r>
            <a:r>
              <a:rPr lang="es-ES" i="1" dirty="0" smtClean="0"/>
              <a:t> Florence as </a:t>
            </a:r>
            <a:r>
              <a:rPr lang="es-ES" i="1" dirty="0" err="1" smtClean="0"/>
              <a:t>it</a:t>
            </a:r>
            <a:r>
              <a:rPr lang="es-ES" i="1" dirty="0" smtClean="0"/>
              <a:t> </a:t>
            </a:r>
            <a:r>
              <a:rPr lang="es-ES" i="1" dirty="0" err="1" smtClean="0"/>
              <a:t>struck</a:t>
            </a:r>
            <a:r>
              <a:rPr lang="es-ES" i="1" dirty="0" smtClean="0"/>
              <a:t> </a:t>
            </a:r>
            <a:r>
              <a:rPr lang="es-ES" i="1" dirty="0" err="1" smtClean="0"/>
              <a:t>the</a:t>
            </a:r>
            <a:r>
              <a:rPr lang="es-ES" i="1" dirty="0" smtClean="0"/>
              <a:t> </a:t>
            </a:r>
            <a:r>
              <a:rPr lang="es-ES" i="1" dirty="0" err="1" smtClean="0"/>
              <a:t>east</a:t>
            </a:r>
            <a:r>
              <a:rPr lang="es-ES" i="1" dirty="0" smtClean="0"/>
              <a:t> </a:t>
            </a:r>
            <a:r>
              <a:rPr lang="es-ES" i="1" dirty="0" err="1" smtClean="0"/>
              <a:t>coast</a:t>
            </a:r>
            <a:r>
              <a:rPr lang="es-ES" i="1" dirty="0" smtClean="0"/>
              <a:t> of </a:t>
            </a:r>
            <a:r>
              <a:rPr lang="es-ES" i="1" dirty="0" err="1" smtClean="0"/>
              <a:t>the</a:t>
            </a:r>
            <a:r>
              <a:rPr lang="es-ES" i="1" dirty="0" smtClean="0"/>
              <a:t> US in </a:t>
            </a:r>
            <a:r>
              <a:rPr lang="es-ES" i="1" dirty="0" err="1" smtClean="0"/>
              <a:t>September</a:t>
            </a:r>
            <a:r>
              <a:rPr lang="es-ES" i="1" dirty="0" smtClean="0"/>
              <a:t> 2018 (</a:t>
            </a:r>
            <a:r>
              <a:rPr lang="es-ES" i="1" dirty="0" err="1" smtClean="0"/>
              <a:t>left</a:t>
            </a:r>
            <a:r>
              <a:rPr lang="es-ES" i="1" dirty="0" smtClean="0"/>
              <a:t>). </a:t>
            </a:r>
            <a:r>
              <a:rPr lang="es-ES" i="1" dirty="0" err="1" smtClean="0"/>
              <a:t>Its</a:t>
            </a:r>
            <a:r>
              <a:rPr lang="es-ES" i="1" dirty="0" smtClean="0"/>
              <a:t> </a:t>
            </a:r>
            <a:r>
              <a:rPr lang="es-ES" i="1" dirty="0" err="1" smtClean="0"/>
              <a:t>predecessor</a:t>
            </a:r>
            <a:r>
              <a:rPr lang="es-ES" i="1" dirty="0" smtClean="0"/>
              <a:t>, ERA-</a:t>
            </a:r>
            <a:r>
              <a:rPr lang="es-ES" i="1" dirty="0" err="1" smtClean="0"/>
              <a:t>Interim</a:t>
            </a:r>
            <a:r>
              <a:rPr lang="es-ES" i="1" dirty="0" smtClean="0"/>
              <a:t>, </a:t>
            </a:r>
            <a:r>
              <a:rPr lang="es-ES" i="1" dirty="0" err="1" smtClean="0"/>
              <a:t>provides</a:t>
            </a:r>
            <a:r>
              <a:rPr lang="es-ES" i="1" dirty="0" smtClean="0"/>
              <a:t> a </a:t>
            </a:r>
            <a:r>
              <a:rPr lang="es-ES" i="1" dirty="0" err="1" smtClean="0"/>
              <a:t>less</a:t>
            </a:r>
            <a:r>
              <a:rPr lang="es-ES" i="1" dirty="0" smtClean="0"/>
              <a:t> </a:t>
            </a:r>
            <a:r>
              <a:rPr lang="es-ES" i="1" dirty="0" err="1" smtClean="0"/>
              <a:t>accurate</a:t>
            </a:r>
            <a:r>
              <a:rPr lang="es-ES" i="1" dirty="0" smtClean="0"/>
              <a:t> and </a:t>
            </a:r>
            <a:r>
              <a:rPr lang="es-ES" i="1" dirty="0" err="1" smtClean="0"/>
              <a:t>less</a:t>
            </a:r>
            <a:r>
              <a:rPr lang="es-ES" i="1" dirty="0" smtClean="0"/>
              <a:t> </a:t>
            </a:r>
            <a:r>
              <a:rPr lang="es-ES" i="1" dirty="0" err="1" smtClean="0"/>
              <a:t>detailed</a:t>
            </a:r>
            <a:r>
              <a:rPr lang="es-ES" i="1" dirty="0" smtClean="0"/>
              <a:t> </a:t>
            </a:r>
            <a:r>
              <a:rPr lang="es-ES" i="1" dirty="0" err="1" smtClean="0"/>
              <a:t>picture</a:t>
            </a:r>
            <a:r>
              <a:rPr lang="es-ES" i="1" dirty="0" smtClean="0"/>
              <a:t> as </a:t>
            </a:r>
            <a:r>
              <a:rPr lang="es-ES" i="1" dirty="0" err="1" smtClean="0"/>
              <a:t>it</a:t>
            </a:r>
            <a:r>
              <a:rPr lang="es-ES" i="1" dirty="0" smtClean="0"/>
              <a:t> uses </a:t>
            </a:r>
            <a:r>
              <a:rPr lang="es-ES" i="1" dirty="0" err="1" smtClean="0"/>
              <a:t>an</a:t>
            </a:r>
            <a:r>
              <a:rPr lang="es-ES" i="1" dirty="0" smtClean="0"/>
              <a:t> </a:t>
            </a:r>
            <a:r>
              <a:rPr lang="es-ES" i="1" dirty="0" err="1" smtClean="0"/>
              <a:t>older</a:t>
            </a:r>
            <a:r>
              <a:rPr lang="es-ES" i="1" dirty="0" smtClean="0"/>
              <a:t> </a:t>
            </a:r>
            <a:r>
              <a:rPr lang="es-ES" i="1" dirty="0" err="1" smtClean="0"/>
              <a:t>model</a:t>
            </a:r>
            <a:r>
              <a:rPr lang="es-ES" i="1" dirty="0" smtClean="0"/>
              <a:t> </a:t>
            </a:r>
            <a:r>
              <a:rPr lang="es-ES" i="1" dirty="0" err="1" smtClean="0"/>
              <a:t>version</a:t>
            </a:r>
            <a:r>
              <a:rPr lang="es-ES" i="1" dirty="0" smtClean="0"/>
              <a:t>, </a:t>
            </a:r>
            <a:r>
              <a:rPr lang="es-ES" i="1" dirty="0" err="1" smtClean="0"/>
              <a:t>fewer</a:t>
            </a:r>
            <a:r>
              <a:rPr lang="es-ES" i="1" dirty="0" smtClean="0"/>
              <a:t> </a:t>
            </a:r>
            <a:r>
              <a:rPr lang="es-ES" i="1" dirty="0" err="1" smtClean="0"/>
              <a:t>observations</a:t>
            </a:r>
            <a:r>
              <a:rPr lang="es-ES" i="1" dirty="0" smtClean="0"/>
              <a:t> and a </a:t>
            </a:r>
            <a:r>
              <a:rPr lang="es-ES" i="1" dirty="0" err="1" smtClean="0"/>
              <a:t>lower</a:t>
            </a:r>
            <a:r>
              <a:rPr lang="es-ES" i="1" dirty="0" smtClean="0"/>
              <a:t> </a:t>
            </a:r>
            <a:r>
              <a:rPr lang="es-ES" i="1" dirty="0" err="1" smtClean="0"/>
              <a:t>spatial</a:t>
            </a:r>
            <a:r>
              <a:rPr lang="es-ES" i="1" dirty="0" smtClean="0"/>
              <a:t> and temporal </a:t>
            </a:r>
            <a:r>
              <a:rPr lang="es-ES" i="1" dirty="0" err="1" smtClean="0"/>
              <a:t>resolution</a:t>
            </a:r>
            <a:r>
              <a:rPr lang="es-ES" i="1" dirty="0" smtClean="0"/>
              <a:t> (</a:t>
            </a:r>
            <a:r>
              <a:rPr lang="es-ES" i="1" dirty="0" err="1" smtClean="0"/>
              <a:t>right</a:t>
            </a:r>
            <a:r>
              <a:rPr lang="es-ES" i="1" dirty="0" smtClean="0"/>
              <a:t>).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731781-2EE6-424A-928F-0513AF25617E}" type="slidenum">
              <a:rPr lang="es-ES" smtClean="0"/>
              <a:pPr>
                <a:defRPr/>
              </a:pPr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50613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600" dirty="0" err="1" smtClean="0"/>
              <a:t>daily</a:t>
            </a:r>
            <a:r>
              <a:rPr lang="es-ES" sz="1600" dirty="0" smtClean="0"/>
              <a:t> and </a:t>
            </a:r>
            <a:r>
              <a:rPr lang="es-ES" sz="1600" dirty="0" err="1" smtClean="0"/>
              <a:t>seasonal</a:t>
            </a:r>
            <a:r>
              <a:rPr lang="es-ES" sz="1600" dirty="0" smtClean="0"/>
              <a:t> </a:t>
            </a:r>
            <a:r>
              <a:rPr lang="es-ES" sz="1600" dirty="0" err="1" smtClean="0"/>
              <a:t>variabilities</a:t>
            </a:r>
            <a:r>
              <a:rPr lang="es-ES" sz="1600" dirty="0" smtClean="0"/>
              <a:t>, </a:t>
            </a:r>
            <a:r>
              <a:rPr lang="es-ES" sz="1600" dirty="0" err="1" smtClean="0"/>
              <a:t>for</a:t>
            </a:r>
            <a:r>
              <a:rPr lang="es-ES" sz="1600" dirty="0" smtClean="0"/>
              <a:t> </a:t>
            </a:r>
            <a:r>
              <a:rPr lang="es-ES" sz="1600" dirty="0" err="1" smtClean="0"/>
              <a:t>example</a:t>
            </a:r>
            <a:r>
              <a:rPr lang="es-ES" sz="1600" dirty="0" smtClean="0"/>
              <a:t> </a:t>
            </a:r>
            <a:r>
              <a:rPr lang="es-ES" sz="1600" dirty="0" err="1" smtClean="0"/>
              <a:t>std</a:t>
            </a:r>
            <a:r>
              <a:rPr lang="es-ES" sz="1600" baseline="0" dirty="0" smtClean="0"/>
              <a:t> of </a:t>
            </a:r>
            <a:r>
              <a:rPr lang="es-ES" sz="1600" baseline="0" dirty="0" err="1" smtClean="0"/>
              <a:t>the</a:t>
            </a:r>
            <a:r>
              <a:rPr lang="es-ES" sz="1600" baseline="0" dirty="0" smtClean="0"/>
              <a:t> </a:t>
            </a:r>
            <a:r>
              <a:rPr lang="es-ES" sz="1600" baseline="0" dirty="0" err="1" smtClean="0"/>
              <a:t>monthly</a:t>
            </a:r>
            <a:r>
              <a:rPr lang="es-ES" sz="1600" baseline="0" dirty="0" smtClean="0"/>
              <a:t> </a:t>
            </a:r>
            <a:r>
              <a:rPr lang="es-ES" sz="1600" baseline="0" dirty="0" err="1" smtClean="0"/>
              <a:t>multiyear</a:t>
            </a:r>
            <a:r>
              <a:rPr lang="es-ES" sz="1600" baseline="0" dirty="0" smtClean="0"/>
              <a:t> series.</a:t>
            </a:r>
          </a:p>
          <a:p>
            <a:endParaRPr lang="es-ES" sz="1600" baseline="0" dirty="0" smtClean="0"/>
          </a:p>
          <a:p>
            <a:r>
              <a:rPr lang="es-ES" sz="1600" baseline="0" dirty="0" err="1" smtClean="0"/>
              <a:t>Gridded</a:t>
            </a:r>
            <a:r>
              <a:rPr lang="es-ES" sz="1600" baseline="0" dirty="0" smtClean="0"/>
              <a:t> </a:t>
            </a:r>
            <a:r>
              <a:rPr lang="es-ES" sz="1600" baseline="0" dirty="0" err="1" smtClean="0"/>
              <a:t>climatology</a:t>
            </a:r>
            <a:r>
              <a:rPr lang="es-ES" sz="1600" baseline="0" dirty="0" smtClean="0"/>
              <a:t> are </a:t>
            </a:r>
            <a:r>
              <a:rPr lang="es-ES" sz="1600" baseline="0" dirty="0" err="1" smtClean="0"/>
              <a:t>made</a:t>
            </a:r>
            <a:r>
              <a:rPr lang="es-ES" sz="1600" baseline="0" dirty="0" smtClean="0"/>
              <a:t> </a:t>
            </a:r>
            <a:r>
              <a:rPr lang="es-ES" sz="1600" baseline="0" dirty="0" err="1" smtClean="0"/>
              <a:t>from</a:t>
            </a:r>
            <a:r>
              <a:rPr lang="es-ES" sz="1600" baseline="0" dirty="0" smtClean="0"/>
              <a:t> </a:t>
            </a:r>
            <a:r>
              <a:rPr lang="es-ES" sz="1600" baseline="0" dirty="0" err="1" smtClean="0"/>
              <a:t>multiple</a:t>
            </a:r>
            <a:r>
              <a:rPr lang="es-ES" sz="1600" baseline="0" dirty="0" smtClean="0"/>
              <a:t> </a:t>
            </a:r>
            <a:r>
              <a:rPr lang="es-ES" sz="1600" baseline="0" dirty="0" err="1" smtClean="0"/>
              <a:t>source</a:t>
            </a:r>
            <a:r>
              <a:rPr lang="es-ES" sz="1600" baseline="0" dirty="0" smtClean="0"/>
              <a:t> </a:t>
            </a:r>
            <a:r>
              <a:rPr lang="es-ES" sz="1600" baseline="0" dirty="0" err="1" smtClean="0"/>
              <a:t>observation</a:t>
            </a:r>
            <a:r>
              <a:rPr lang="es-ES" sz="1600" baseline="0" dirty="0" smtClean="0"/>
              <a:t> </a:t>
            </a:r>
            <a:r>
              <a:rPr lang="es-ES" sz="1600" baseline="0" dirty="0" err="1" smtClean="0"/>
              <a:t>analysis</a:t>
            </a:r>
            <a:r>
              <a:rPr lang="es-ES" sz="1600" baseline="0" dirty="0" smtClean="0"/>
              <a:t>, </a:t>
            </a:r>
            <a:r>
              <a:rPr lang="es-ES" sz="1600" baseline="0" dirty="0" err="1" smtClean="0"/>
              <a:t>but</a:t>
            </a:r>
            <a:r>
              <a:rPr lang="es-ES" sz="1600" baseline="0" dirty="0" smtClean="0"/>
              <a:t> </a:t>
            </a:r>
            <a:r>
              <a:rPr lang="es-ES" sz="1600" baseline="0" dirty="0" err="1" smtClean="0"/>
              <a:t>also</a:t>
            </a:r>
            <a:r>
              <a:rPr lang="es-ES" sz="1600" baseline="0" dirty="0" smtClean="0"/>
              <a:t> can be done </a:t>
            </a:r>
            <a:r>
              <a:rPr lang="es-ES" sz="1600" baseline="0" dirty="0" err="1" smtClean="0"/>
              <a:t>from</a:t>
            </a:r>
            <a:r>
              <a:rPr lang="es-ES" sz="1600" baseline="0" dirty="0" smtClean="0"/>
              <a:t> </a:t>
            </a:r>
            <a:r>
              <a:rPr lang="es-ES" sz="1600" baseline="0" dirty="0" err="1" smtClean="0"/>
              <a:t>reanalysis</a:t>
            </a:r>
            <a:r>
              <a:rPr lang="es-ES" sz="1600" baseline="0" dirty="0" smtClean="0"/>
              <a:t>.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731781-2EE6-424A-928F-0513AF25617E}" type="slidenum">
              <a:rPr lang="es-ES" smtClean="0"/>
              <a:pPr>
                <a:defRPr/>
              </a:pPr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622112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485FB3-9E57-364E-9871-16DCF3F36DB7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355466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BFE0EB6-71FC-D044-BBB0-28C07A98D095}" type="datetimeFigureOut">
              <a:rPr lang="en-US" smtClean="0"/>
              <a:pPr>
                <a:defRPr/>
              </a:pPr>
              <a:t>10/25/2022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F06E5B-5A9B-5E48-8B18-4057791DFAE3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69838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BFE0EB6-71FC-D044-BBB0-28C07A98D095}" type="datetimeFigureOut">
              <a:rPr lang="en-US" smtClean="0"/>
              <a:pPr>
                <a:defRPr/>
              </a:pPr>
              <a:t>10/25/2022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F06E5B-5A9B-5E48-8B18-4057791DFAE3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37203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2630" y="365125"/>
            <a:ext cx="262821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BFE0EB6-71FC-D044-BBB0-28C07A98D095}" type="datetimeFigureOut">
              <a:rPr lang="en-US" smtClean="0"/>
              <a:pPr>
                <a:defRPr/>
              </a:pPr>
              <a:t>10/25/2022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F06E5B-5A9B-5E48-8B18-4057791DFAE3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404992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736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BFE0EB6-71FC-D044-BBB0-28C07A98D0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10/25/2022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F06E5B-5A9B-5E48-8B18-4057791DFAE3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2897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BFE0EB6-71FC-D044-BBB0-28C07A98D0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10/25/2022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F06E5B-5A9B-5E48-8B18-4057791DFAE3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9918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632" y="1709743"/>
            <a:ext cx="10512862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632" y="4589468"/>
            <a:ext cx="10512862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BFE0EB6-71FC-D044-BBB0-28C07A98D0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10/25/2022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F06E5B-5A9B-5E48-8B18-4057791DFAE3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9213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7983" y="1825625"/>
            <a:ext cx="5180251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BFE0EB6-71FC-D044-BBB0-28C07A98D0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10/25/2022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F06E5B-5A9B-5E48-8B18-4057791DFAE3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9924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569" y="365129"/>
            <a:ext cx="10512862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571" y="1681163"/>
            <a:ext cx="5156443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571" y="2505075"/>
            <a:ext cx="5156443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BFE0EB6-71FC-D044-BBB0-28C07A98D0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10/25/2022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F06E5B-5A9B-5E48-8B18-4057791DFAE3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513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BFE0EB6-71FC-D044-BBB0-28C07A98D0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10/25/2022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F06E5B-5A9B-5E48-8B18-4057791DFAE3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5832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BFE0EB6-71FC-D044-BBB0-28C07A98D0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10/25/2022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F06E5B-5A9B-5E48-8B18-4057791DFAE3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20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BFE0EB6-71FC-D044-BBB0-28C07A98D095}" type="datetimeFigureOut">
              <a:rPr lang="en-US" smtClean="0"/>
              <a:pPr>
                <a:defRPr/>
              </a:pPr>
              <a:t>10/25/2022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F06E5B-5A9B-5E48-8B18-4057791DFAE3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742903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572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1838" y="987430"/>
            <a:ext cx="6170593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572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BFE0EB6-71FC-D044-BBB0-28C07A98D0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10/25/2022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F06E5B-5A9B-5E48-8B18-4057791DFAE3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7213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572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1838" y="987430"/>
            <a:ext cx="6170593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572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BFE0EB6-71FC-D044-BBB0-28C07A98D0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10/25/2022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F06E5B-5A9B-5E48-8B18-4057791DFAE3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5808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BFE0EB6-71FC-D044-BBB0-28C07A98D0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10/25/2022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F06E5B-5A9B-5E48-8B18-4057791DFAE3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4295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2630" y="365125"/>
            <a:ext cx="262821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BFE0EB6-71FC-D044-BBB0-28C07A98D0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10/25/2022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F06E5B-5A9B-5E48-8B18-4057791DFAE3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603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1159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632" y="1709743"/>
            <a:ext cx="10512862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632" y="4589468"/>
            <a:ext cx="10512862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BFE0EB6-71FC-D044-BBB0-28C07A98D095}" type="datetimeFigureOut">
              <a:rPr lang="en-US" smtClean="0"/>
              <a:pPr>
                <a:defRPr/>
              </a:pPr>
              <a:t>10/25/2022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F06E5B-5A9B-5E48-8B18-4057791DFAE3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2225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7983" y="1825625"/>
            <a:ext cx="5180251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BFE0EB6-71FC-D044-BBB0-28C07A98D095}" type="datetimeFigureOut">
              <a:rPr lang="en-US" smtClean="0"/>
              <a:pPr>
                <a:defRPr/>
              </a:pPr>
              <a:t>10/25/2022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F06E5B-5A9B-5E48-8B18-4057791DFAE3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74952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569" y="365129"/>
            <a:ext cx="10512862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571" y="1681163"/>
            <a:ext cx="5156443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571" y="2505075"/>
            <a:ext cx="5156443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BFE0EB6-71FC-D044-BBB0-28C07A98D095}" type="datetimeFigureOut">
              <a:rPr lang="en-US" smtClean="0"/>
              <a:pPr>
                <a:defRPr/>
              </a:pPr>
              <a:t>10/25/2022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F06E5B-5A9B-5E48-8B18-4057791DFAE3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7603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BFE0EB6-71FC-D044-BBB0-28C07A98D095}" type="datetimeFigureOut">
              <a:rPr lang="en-US" smtClean="0"/>
              <a:pPr>
                <a:defRPr/>
              </a:pPr>
              <a:t>10/25/2022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F06E5B-5A9B-5E48-8B18-4057791DFAE3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963259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BFE0EB6-71FC-D044-BBB0-28C07A98D095}" type="datetimeFigureOut">
              <a:rPr lang="en-US" smtClean="0"/>
              <a:pPr>
                <a:defRPr/>
              </a:pPr>
              <a:t>10/25/2022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F06E5B-5A9B-5E48-8B18-4057791DFAE3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56739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572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1838" y="987430"/>
            <a:ext cx="6170593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572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BFE0EB6-71FC-D044-BBB0-28C07A98D095}" type="datetimeFigureOut">
              <a:rPr lang="en-US" smtClean="0"/>
              <a:pPr>
                <a:defRPr/>
              </a:pPr>
              <a:t>10/25/2022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F06E5B-5A9B-5E48-8B18-4057791DFAE3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34368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572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1838" y="987430"/>
            <a:ext cx="6170593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572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BFE0EB6-71FC-D044-BBB0-28C07A98D095}" type="datetimeFigureOut">
              <a:rPr lang="en-US" smtClean="0"/>
              <a:pPr>
                <a:defRPr/>
              </a:pPr>
              <a:t>10/25/2022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F06E5B-5A9B-5E48-8B18-4057791DFAE3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451254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7982" y="365129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7982" y="6356355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BFE0EB6-71FC-D044-BBB0-28C07A98D095}" type="datetimeFigureOut">
              <a:rPr lang="en-US" smtClean="0"/>
              <a:pPr>
                <a:defRPr/>
              </a:pPr>
              <a:t>10/25/2022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7549" y="6356355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08357" y="6356355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EF06E5B-5A9B-5E48-8B18-4057791DFAE3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2119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4" r:id="rId1"/>
    <p:sldLayoutId id="2147484135" r:id="rId2"/>
    <p:sldLayoutId id="2147484136" r:id="rId3"/>
    <p:sldLayoutId id="2147484137" r:id="rId4"/>
    <p:sldLayoutId id="2147484138" r:id="rId5"/>
    <p:sldLayoutId id="2147484139" r:id="rId6"/>
    <p:sldLayoutId id="2147484140" r:id="rId7"/>
    <p:sldLayoutId id="2147484141" r:id="rId8"/>
    <p:sldLayoutId id="2147484142" r:id="rId9"/>
    <p:sldLayoutId id="2147484143" r:id="rId10"/>
    <p:sldLayoutId id="2147484144" r:id="rId11"/>
    <p:sldLayoutId id="2147484145" r:id="rId12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7982" y="365129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7982" y="6356355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BFE0EB6-71FC-D044-BBB0-28C07A98D0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10/25/2022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7549" y="6356355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08357" y="6356355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EF06E5B-5A9B-5E48-8B18-4057791DFAE3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220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1" r:id="rId1"/>
    <p:sldLayoutId id="2147484162" r:id="rId2"/>
    <p:sldLayoutId id="2147484163" r:id="rId3"/>
    <p:sldLayoutId id="2147484164" r:id="rId4"/>
    <p:sldLayoutId id="2147484165" r:id="rId5"/>
    <p:sldLayoutId id="2147484166" r:id="rId6"/>
    <p:sldLayoutId id="2147484167" r:id="rId7"/>
    <p:sldLayoutId id="2147484168" r:id="rId8"/>
    <p:sldLayoutId id="2147484169" r:id="rId9"/>
    <p:sldLayoutId id="2147484170" r:id="rId10"/>
    <p:sldLayoutId id="2147484171" r:id="rId11"/>
    <p:sldLayoutId id="2147484172" r:id="rId12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7" Type="http://schemas.openxmlformats.org/officeDocument/2006/relationships/hyperlink" Target="http://www.realclimate.org/index.php/data-sources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6.png"/><Relationship Id="rId4" Type="http://schemas.openxmlformats.org/officeDocument/2006/relationships/image" Target="../media/image18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nodc.noaa.gov/OC5/WOA09/pr_woa09.html" TargetMode="External"/><Relationship Id="rId4" Type="http://schemas.openxmlformats.org/officeDocument/2006/relationships/image" Target="../media/image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6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soda.umd.edu/" TargetMode="External"/><Relationship Id="rId4" Type="http://schemas.openxmlformats.org/officeDocument/2006/relationships/image" Target="../media/image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image" Target="../media/image3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Relationship Id="rId9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5.emf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41.png"/><Relationship Id="rId9" Type="http://schemas.microsoft.com/office/2007/relationships/diagramDrawing" Target="../diagrams/drawing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5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5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emf"/><Relationship Id="rId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.emf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5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5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emf"/><Relationship Id="rId4" Type="http://schemas.openxmlformats.org/officeDocument/2006/relationships/image" Target="../media/image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6.png"/><Relationship Id="rId5" Type="http://schemas.openxmlformats.org/officeDocument/2006/relationships/image" Target="../media/image6.png"/><Relationship Id="rId4" Type="http://schemas.openxmlformats.org/officeDocument/2006/relationships/image" Target="../media/image6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6.png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5.emf"/><Relationship Id="rId9" Type="http://schemas.microsoft.com/office/2007/relationships/diagramDrawing" Target="../diagrams/drawing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emf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9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6.png"/><Relationship Id="rId4" Type="http://schemas.openxmlformats.org/officeDocument/2006/relationships/diagramData" Target="../diagrams/data1.xml"/><Relationship Id="rId9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emf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ctrTitle"/>
          </p:nvPr>
        </p:nvSpPr>
        <p:spPr>
          <a:xfrm>
            <a:off x="1751012" y="452801"/>
            <a:ext cx="9371012" cy="20574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s-E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anose="020B0502040204020203" pitchFamily="34" charset="0"/>
                <a:ea typeface="MS PGothic" charset="0"/>
              </a:rPr>
              <a:t>Met-Ocean</a:t>
            </a:r>
            <a:r>
              <a:rPr lang="es-E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anose="020B0502040204020203" pitchFamily="34" charset="0"/>
                <a:ea typeface="MS PGothic" charset="0"/>
              </a:rPr>
              <a:t> data sets: </a:t>
            </a:r>
            <a:r>
              <a:rPr lang="es-ES" sz="4400" dirty="0" smtClean="0">
                <a:latin typeface="Bahnschrift Light SemiCondensed" panose="020B0502040204020203" pitchFamily="34" charset="0"/>
                <a:ea typeface="MS PGothic" charset="0"/>
              </a:rPr>
              <a:t> </a:t>
            </a:r>
            <a:br>
              <a:rPr lang="es-ES" sz="4400" dirty="0" smtClean="0">
                <a:latin typeface="Bahnschrift Light SemiCondensed" panose="020B0502040204020203" pitchFamily="34" charset="0"/>
                <a:ea typeface="MS PGothic" charset="0"/>
              </a:rPr>
            </a:br>
            <a:r>
              <a:rPr lang="es-ES" sz="4400" dirty="0" err="1" smtClean="0">
                <a:latin typeface="Bahnschrift Light SemiCondensed" panose="020B0502040204020203" pitchFamily="34" charset="0"/>
                <a:ea typeface="MS PGothic" charset="0"/>
              </a:rPr>
              <a:t>climate</a:t>
            </a:r>
            <a:r>
              <a:rPr lang="es-ES" sz="4400" dirty="0" smtClean="0">
                <a:latin typeface="Bahnschrift Light SemiCondensed" panose="020B0502040204020203" pitchFamily="34" charset="0"/>
                <a:ea typeface="MS PGothic" charset="0"/>
              </a:rPr>
              <a:t>, </a:t>
            </a:r>
            <a:r>
              <a:rPr lang="es-ES" sz="4400" dirty="0" err="1" smtClean="0">
                <a:latin typeface="Bahnschrift Light SemiCondensed" panose="020B0502040204020203" pitchFamily="34" charset="0"/>
                <a:ea typeface="MS PGothic" charset="0"/>
              </a:rPr>
              <a:t>reanalysis</a:t>
            </a:r>
            <a:r>
              <a:rPr lang="es-ES" sz="4400" dirty="0" smtClean="0">
                <a:latin typeface="Bahnschrift Light SemiCondensed" panose="020B0502040204020203" pitchFamily="34" charset="0"/>
                <a:ea typeface="MS PGothic" charset="0"/>
              </a:rPr>
              <a:t>, </a:t>
            </a:r>
            <a:r>
              <a:rPr lang="es-ES" sz="4400" dirty="0" err="1" smtClean="0">
                <a:latin typeface="Bahnschrift Light SemiCondensed" panose="020B0502040204020203" pitchFamily="34" charset="0"/>
                <a:ea typeface="MS PGothic" charset="0"/>
              </a:rPr>
              <a:t>forecast</a:t>
            </a:r>
            <a:r>
              <a:rPr lang="es-ES" sz="4400" dirty="0" smtClean="0">
                <a:latin typeface="Bahnschrift Light SemiCondensed" panose="020B0502040204020203" pitchFamily="34" charset="0"/>
                <a:ea typeface="MS PGothic" charset="0"/>
              </a:rPr>
              <a:t> and in situ data</a:t>
            </a:r>
            <a:endParaRPr lang="en-US" sz="4400" dirty="0">
              <a:latin typeface="Bahnschrift Light SemiCondensed" panose="020B0502040204020203" pitchFamily="34" charset="0"/>
              <a:ea typeface="MS PGothic" charset="0"/>
            </a:endParaRPr>
          </a:p>
        </p:txBody>
      </p:sp>
      <p:grpSp>
        <p:nvGrpSpPr>
          <p:cNvPr id="12" name="Grupo 11"/>
          <p:cNvGrpSpPr/>
          <p:nvPr/>
        </p:nvGrpSpPr>
        <p:grpSpPr>
          <a:xfrm>
            <a:off x="0" y="3276600"/>
            <a:ext cx="4644464" cy="3581400"/>
            <a:chOff x="0" y="3276600"/>
            <a:chExt cx="4644464" cy="3581400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76600"/>
              <a:ext cx="4644464" cy="3581400"/>
            </a:xfrm>
            <a:prstGeom prst="rect">
              <a:avLst/>
            </a:prstGeom>
          </p:spPr>
        </p:pic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421796">
              <a:off x="1249643" y="5930158"/>
              <a:ext cx="1356875" cy="694985"/>
            </a:xfrm>
            <a:prstGeom prst="rect">
              <a:avLst/>
            </a:prstGeom>
          </p:spPr>
        </p:pic>
      </p:grp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778"/>
          <a:stretch/>
        </p:blipFill>
        <p:spPr>
          <a:xfrm>
            <a:off x="5188190" y="6062075"/>
            <a:ext cx="2650642" cy="629322"/>
          </a:xfrm>
          <a:prstGeom prst="rect">
            <a:avLst/>
          </a:prstGeom>
        </p:spPr>
      </p:pic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3198814" y="3428775"/>
            <a:ext cx="6629398" cy="686026"/>
          </a:xfrm>
        </p:spPr>
        <p:txBody>
          <a:bodyPr>
            <a:normAutofit fontScale="55000" lnSpcReduction="20000"/>
          </a:bodyPr>
          <a:lstStyle/>
          <a:p>
            <a:pPr eaLnBrk="1" hangingPunct="1">
              <a:spcBef>
                <a:spcPct val="0"/>
              </a:spcBef>
              <a:defRPr/>
            </a:pPr>
            <a:r>
              <a:rPr lang="en-US" sz="3300" cap="none" dirty="0" err="1" smtClean="0">
                <a:latin typeface="Bahnschrift Light SemiCondensed" panose="020B0502040204020203" pitchFamily="34" charset="0"/>
                <a:ea typeface="MS PGothic" charset="0"/>
              </a:rPr>
              <a:t>Tomás</a:t>
            </a:r>
            <a:r>
              <a:rPr lang="en-US" sz="3300" cap="none" dirty="0" smtClean="0">
                <a:latin typeface="Bahnschrift Light SemiCondensed" panose="020B0502040204020203" pitchFamily="34" charset="0"/>
                <a:ea typeface="MS PGothic" charset="0"/>
              </a:rPr>
              <a:t> </a:t>
            </a:r>
            <a:r>
              <a:rPr lang="en-US" sz="3300" cap="none" dirty="0" err="1" smtClean="0">
                <a:latin typeface="Bahnschrift Light SemiCondensed" panose="020B0502040204020203" pitchFamily="34" charset="0"/>
                <a:ea typeface="MS PGothic" charset="0"/>
              </a:rPr>
              <a:t>Fernández</a:t>
            </a:r>
            <a:r>
              <a:rPr lang="en-US" sz="3300" cap="none" dirty="0" smtClean="0">
                <a:latin typeface="Bahnschrift Light SemiCondensed" panose="020B0502040204020203" pitchFamily="34" charset="0"/>
                <a:ea typeface="MS PGothic" charset="0"/>
              </a:rPr>
              <a:t> (Universidad </a:t>
            </a:r>
            <a:r>
              <a:rPr lang="en-US" sz="3300" cap="none" dirty="0">
                <a:latin typeface="Bahnschrift Light SemiCondensed" panose="020B0502040204020203" pitchFamily="34" charset="0"/>
                <a:ea typeface="MS PGothic" charset="0"/>
              </a:rPr>
              <a:t>de </a:t>
            </a:r>
            <a:r>
              <a:rPr lang="en-US" sz="3300" cap="none" dirty="0" smtClean="0">
                <a:latin typeface="Bahnschrift Light SemiCondensed" panose="020B0502040204020203" pitchFamily="34" charset="0"/>
                <a:ea typeface="MS PGothic" charset="0"/>
              </a:rPr>
              <a:t>Cádiz)</a:t>
            </a:r>
            <a:endParaRPr lang="en-US" sz="3300" cap="none" dirty="0" smtClean="0">
              <a:latin typeface="Bahnschrift Light SemiCondensed" panose="020B0502040204020203" pitchFamily="34" charset="0"/>
              <a:ea typeface="MS PGothic" charset="0"/>
            </a:endParaRPr>
          </a:p>
          <a:p>
            <a:pPr eaLnBrk="1" hangingPunct="1">
              <a:spcBef>
                <a:spcPct val="0"/>
              </a:spcBef>
              <a:defRPr/>
            </a:pPr>
            <a:endParaRPr lang="en-US" sz="3300" cap="none" dirty="0" smtClean="0">
              <a:latin typeface="Bahnschrift Light SemiCondensed" panose="020B0502040204020203" pitchFamily="34" charset="0"/>
              <a:ea typeface="MS PGothic" charset="0"/>
            </a:endParaRPr>
          </a:p>
          <a:p>
            <a:pPr eaLnBrk="1" hangingPunct="1">
              <a:spcBef>
                <a:spcPct val="0"/>
              </a:spcBef>
              <a:defRPr/>
            </a:pPr>
            <a:r>
              <a:rPr lang="en-US" sz="3300" dirty="0" smtClean="0">
                <a:latin typeface="Bahnschrift Light SemiCondensed" panose="020B0502040204020203" pitchFamily="34" charset="0"/>
                <a:ea typeface="MS PGothic" charset="0"/>
              </a:rPr>
              <a:t>tomas.fernandez@uca.es</a:t>
            </a:r>
            <a:endParaRPr lang="en-US" sz="3300" cap="none" dirty="0">
              <a:latin typeface="Bahnschrift Light SemiCondensed" panose="020B0502040204020203" pitchFamily="34" charset="0"/>
              <a:ea typeface="MS PGothic" charset="0"/>
            </a:endParaRPr>
          </a:p>
          <a:p>
            <a:pPr eaLnBrk="1" hangingPunct="1">
              <a:spcBef>
                <a:spcPct val="0"/>
              </a:spcBef>
              <a:defRPr/>
            </a:pPr>
            <a:endParaRPr lang="en-US" cap="none" dirty="0">
              <a:latin typeface="Bahnschrift SemiLight SemiConde" panose="020B0502040204020203" pitchFamily="34" charset="0"/>
              <a:ea typeface="MS PGothic" charset="0"/>
            </a:endParaRPr>
          </a:p>
          <a:p>
            <a:pPr eaLnBrk="1" hangingPunct="1">
              <a:spcBef>
                <a:spcPct val="0"/>
              </a:spcBef>
              <a:defRPr/>
            </a:pPr>
            <a:endParaRPr lang="en-US" cap="none" dirty="0">
              <a:latin typeface="Bahnschrift SemiLight SemiConde" panose="020B0502040204020203" pitchFamily="34" charset="0"/>
              <a:ea typeface="MS PGothic" charset="0"/>
            </a:endParaRPr>
          </a:p>
          <a:p>
            <a:pPr eaLnBrk="1" hangingPunct="1">
              <a:spcBef>
                <a:spcPct val="0"/>
              </a:spcBef>
              <a:defRPr/>
            </a:pPr>
            <a:endParaRPr lang="en-US" cap="none" dirty="0">
              <a:latin typeface="Bahnschrift SemiLight SemiConde" panose="020B0502040204020203" pitchFamily="34" charset="0"/>
              <a:ea typeface="MS PGothic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2045" y="5029200"/>
            <a:ext cx="1849120" cy="18288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"/>
          <p:cNvSpPr txBox="1">
            <a:spLocks/>
          </p:cNvSpPr>
          <p:nvPr/>
        </p:nvSpPr>
        <p:spPr>
          <a:xfrm>
            <a:off x="379414" y="121385"/>
            <a:ext cx="10360025" cy="584200"/>
          </a:xfrm>
          <a:prstGeom prst="rect">
            <a:avLst/>
          </a:prstGeom>
        </p:spPr>
        <p:txBody>
          <a:bodyPr/>
          <a:lstStyle>
            <a:lvl1pPr algn="l" defTabSz="12176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l" defTabSz="12176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MS PGothic" charset="0"/>
              </a:defRPr>
            </a:lvl2pPr>
            <a:lvl3pPr algn="l" defTabSz="12176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MS PGothic" charset="0"/>
              </a:defRPr>
            </a:lvl3pPr>
            <a:lvl4pPr algn="l" defTabSz="12176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MS PGothic" charset="0"/>
              </a:defRPr>
            </a:lvl4pPr>
            <a:lvl5pPr algn="l" defTabSz="12176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MS PGothic" charset="0"/>
              </a:defRPr>
            </a:lvl5pPr>
            <a:lvl6pPr marL="457200" algn="l" defTabSz="12176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l" defTabSz="12176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l" defTabSz="12176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l" defTabSz="12176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s-ES" sz="4400" dirty="0" err="1" smtClean="0">
                <a:latin typeface="Bahnschrift Light SemiCondensed" panose="020B0502040204020203" pitchFamily="34" charset="0"/>
                <a:ea typeface="MS PGothic" charset="0"/>
              </a:rPr>
              <a:t>Reanalysis</a:t>
            </a:r>
            <a:r>
              <a:rPr lang="es-ES" sz="4400" dirty="0" smtClean="0">
                <a:latin typeface="Bahnschrift Light SemiCondensed" panose="020B0502040204020203" pitchFamily="34" charset="0"/>
                <a:ea typeface="MS PGothic" charset="0"/>
              </a:rPr>
              <a:t> data: </a:t>
            </a:r>
            <a:r>
              <a:rPr lang="es-ES" sz="4400" dirty="0" err="1" smtClean="0">
                <a:latin typeface="Bahnschrift Light SemiCondensed" panose="020B0502040204020203" pitchFamily="34" charset="0"/>
                <a:ea typeface="MS PGothic" charset="0"/>
              </a:rPr>
              <a:t>improving</a:t>
            </a:r>
            <a:r>
              <a:rPr lang="es-ES" sz="4400" dirty="0" smtClean="0">
                <a:latin typeface="Bahnschrift Light SemiCondensed" panose="020B0502040204020203" pitchFamily="34" charset="0"/>
                <a:ea typeface="MS PGothic" charset="0"/>
              </a:rPr>
              <a:t> </a:t>
            </a:r>
            <a:r>
              <a:rPr lang="es-ES" sz="4400" dirty="0" err="1" smtClean="0">
                <a:latin typeface="Bahnschrift Light SemiCondensed" panose="020B0502040204020203" pitchFamily="34" charset="0"/>
                <a:ea typeface="MS PGothic" charset="0"/>
              </a:rPr>
              <a:t>accuracy</a:t>
            </a:r>
            <a:endParaRPr lang="es-ES" sz="4400" dirty="0">
              <a:latin typeface="Bahnschrift Light SemiCondensed" panose="020B0502040204020203" pitchFamily="34" charset="0"/>
              <a:ea typeface="MS PGothic" charset="0"/>
            </a:endParaRPr>
          </a:p>
        </p:txBody>
      </p:sp>
      <p:pic>
        <p:nvPicPr>
          <p:cNvPr id="4" name="Imagen 3" descr="tc_Florence_latest_w_logo_690px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14" y="841375"/>
            <a:ext cx="8711147" cy="4267200"/>
          </a:xfrm>
          <a:prstGeom prst="rect">
            <a:avLst/>
          </a:prstGeom>
        </p:spPr>
      </p:pic>
      <p:pic>
        <p:nvPicPr>
          <p:cNvPr id="5" name="Imagen 4" descr="acp-19-3097-2019-t01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611" y="3416145"/>
            <a:ext cx="4776216" cy="290454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4799014" y="6172202"/>
            <a:ext cx="708501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1600" i="1" dirty="0" smtClean="0"/>
          </a:p>
          <a:p>
            <a:r>
              <a:rPr lang="es-ES" sz="1600" i="1" dirty="0" err="1" smtClean="0">
                <a:latin typeface="Bahnschrift Light SemiCondensed" panose="020B0502040204020203" pitchFamily="34" charset="0"/>
              </a:rPr>
              <a:t>From</a:t>
            </a:r>
            <a:r>
              <a:rPr lang="es-ES" sz="1600" i="1" dirty="0" smtClean="0">
                <a:latin typeface="Bahnschrift Light SemiCondensed" panose="020B0502040204020203" pitchFamily="34" charset="0"/>
              </a:rPr>
              <a:t> Hoffman et al. (2019) </a:t>
            </a:r>
            <a:r>
              <a:rPr lang="es-ES" sz="1600" i="1" dirty="0" err="1" smtClean="0">
                <a:latin typeface="Bahnschrift Light SemiCondensed" panose="020B0502040204020203" pitchFamily="34" charset="0"/>
              </a:rPr>
              <a:t>https</a:t>
            </a:r>
            <a:r>
              <a:rPr lang="es-ES" sz="1600" i="1" dirty="0" smtClean="0">
                <a:latin typeface="Bahnschrift Light SemiCondensed" panose="020B0502040204020203" pitchFamily="34" charset="0"/>
              </a:rPr>
              <a:t>://</a:t>
            </a:r>
            <a:r>
              <a:rPr lang="es-ES" sz="1600" i="1" dirty="0" err="1" smtClean="0">
                <a:latin typeface="Bahnschrift Light SemiCondensed" panose="020B0502040204020203" pitchFamily="34" charset="0"/>
              </a:rPr>
              <a:t>acp.copernicus.org</a:t>
            </a:r>
            <a:r>
              <a:rPr lang="es-ES" sz="1600" i="1" dirty="0" smtClean="0">
                <a:latin typeface="Bahnschrift Light SemiCondensed" panose="020B0502040204020203" pitchFamily="34" charset="0"/>
              </a:rPr>
              <a:t>/</a:t>
            </a:r>
            <a:r>
              <a:rPr lang="es-ES" sz="1600" i="1" dirty="0" err="1" smtClean="0">
                <a:latin typeface="Bahnschrift Light SemiCondensed" panose="020B0502040204020203" pitchFamily="34" charset="0"/>
              </a:rPr>
              <a:t>articles</a:t>
            </a:r>
            <a:r>
              <a:rPr lang="es-ES" sz="1600" i="1" dirty="0" smtClean="0">
                <a:latin typeface="Bahnschrift Light SemiCondensed" panose="020B0502040204020203" pitchFamily="34" charset="0"/>
              </a:rPr>
              <a:t>/19/3097/2019</a:t>
            </a:r>
            <a:endParaRPr lang="es-ES" sz="1600" i="1" dirty="0">
              <a:latin typeface="Bahnschrift Light SemiCondensed" panose="020B0502040204020203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9066212" y="1139286"/>
            <a:ext cx="30680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i="1" dirty="0" err="1" smtClean="0">
                <a:latin typeface="Bahnschrift Light SemiCondensed" panose="020B0502040204020203" pitchFamily="34" charset="0"/>
              </a:rPr>
              <a:t>From</a:t>
            </a:r>
            <a:r>
              <a:rPr lang="es-ES" sz="1600" i="1" dirty="0" smtClean="0">
                <a:latin typeface="Bahnschrift Light SemiCondensed" panose="020B0502040204020203" pitchFamily="34" charset="0"/>
              </a:rPr>
              <a:t>: https</a:t>
            </a:r>
            <a:r>
              <a:rPr lang="es-ES" sz="1600" i="1" dirty="0">
                <a:latin typeface="Bahnschrift Light SemiCondensed" panose="020B0502040204020203" pitchFamily="34" charset="0"/>
              </a:rPr>
              <a:t>://www.ecmwf.int/en/about/media-centre/news/2018/ecmwfs-era5-reanalysis-soon-extend-back-1979</a:t>
            </a: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0638" y="4985840"/>
            <a:ext cx="2381250" cy="1920093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37814" y="162875"/>
            <a:ext cx="1604175" cy="6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21209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5" t="15714" r="7563" b="22245"/>
          <a:stretch/>
        </p:blipFill>
        <p:spPr>
          <a:xfrm>
            <a:off x="5262073" y="818015"/>
            <a:ext cx="7044094" cy="2815079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6" t="18163" r="6544" b="22517"/>
          <a:stretch/>
        </p:blipFill>
        <p:spPr>
          <a:xfrm>
            <a:off x="5285883" y="3765705"/>
            <a:ext cx="7086599" cy="2695258"/>
          </a:xfrm>
          <a:prstGeom prst="rect">
            <a:avLst/>
          </a:prstGeom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379414" y="121385"/>
            <a:ext cx="10360025" cy="584200"/>
          </a:xfrm>
          <a:prstGeom prst="rect">
            <a:avLst/>
          </a:prstGeom>
        </p:spPr>
        <p:txBody>
          <a:bodyPr/>
          <a:lstStyle>
            <a:lvl1pPr algn="l" defTabSz="12176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l" defTabSz="12176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MS PGothic" charset="0"/>
              </a:defRPr>
            </a:lvl2pPr>
            <a:lvl3pPr algn="l" defTabSz="12176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MS PGothic" charset="0"/>
              </a:defRPr>
            </a:lvl3pPr>
            <a:lvl4pPr algn="l" defTabSz="12176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MS PGothic" charset="0"/>
              </a:defRPr>
            </a:lvl4pPr>
            <a:lvl5pPr algn="l" defTabSz="12176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MS PGothic" charset="0"/>
              </a:defRPr>
            </a:lvl5pPr>
            <a:lvl6pPr marL="457200" algn="l" defTabSz="12176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l" defTabSz="12176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l" defTabSz="12176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l" defTabSz="12176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s-ES" sz="4400" dirty="0" err="1" smtClean="0">
                <a:latin typeface="Bahnschrift Light SemiCondensed" panose="020B0502040204020203" pitchFamily="34" charset="0"/>
                <a:ea typeface="MS PGothic" charset="0"/>
              </a:rPr>
              <a:t>Climatology</a:t>
            </a:r>
            <a:r>
              <a:rPr lang="es-ES" sz="4400" dirty="0" smtClean="0">
                <a:latin typeface="Bahnschrift Light SemiCondensed" panose="020B0502040204020203" pitchFamily="34" charset="0"/>
                <a:ea typeface="MS PGothic" charset="0"/>
              </a:rPr>
              <a:t> data</a:t>
            </a:r>
            <a:endParaRPr lang="es-ES" sz="4400" dirty="0">
              <a:latin typeface="Bahnschrift Light SemiCondensed" panose="020B0502040204020203" pitchFamily="34" charset="0"/>
              <a:ea typeface="MS PGothic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0638" y="4985840"/>
            <a:ext cx="2381250" cy="192009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37814" y="162875"/>
            <a:ext cx="1604175" cy="691200"/>
          </a:xfrm>
          <a:prstGeom prst="rect">
            <a:avLst/>
          </a:prstGeom>
        </p:spPr>
      </p:pic>
      <p:sp>
        <p:nvSpPr>
          <p:cNvPr id="18434" name="Прямоугольник 4"/>
          <p:cNvSpPr>
            <a:spLocks noChangeArrowheads="1"/>
          </p:cNvSpPr>
          <p:nvPr/>
        </p:nvSpPr>
        <p:spPr bwMode="auto">
          <a:xfrm>
            <a:off x="227012" y="838202"/>
            <a:ext cx="5257800" cy="4062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US" sz="1800" dirty="0" smtClean="0">
                <a:solidFill>
                  <a:srgbClr val="231F20"/>
                </a:solidFill>
                <a:latin typeface="Bahnschrift Light SemiCondensed" panose="020B0502040204020203" pitchFamily="34" charset="0"/>
              </a:rPr>
              <a:t>Climate is the statistical ensemble of states  occurring in the system Atmosphere-Ocean-Solid Earth in a period of several decades (</a:t>
            </a:r>
            <a:r>
              <a:rPr lang="en-US" sz="1800" dirty="0" err="1" smtClean="0">
                <a:solidFill>
                  <a:srgbClr val="231F20"/>
                </a:solidFill>
                <a:latin typeface="Bahnschrift Light SemiCondensed" panose="020B0502040204020203" pitchFamily="34" charset="0"/>
              </a:rPr>
              <a:t>Monin</a:t>
            </a:r>
            <a:r>
              <a:rPr lang="en-US" sz="1800" dirty="0" smtClean="0">
                <a:solidFill>
                  <a:srgbClr val="231F20"/>
                </a:solidFill>
                <a:latin typeface="Bahnschrift Light SemiCondensed" panose="020B0502040204020203" pitchFamily="34" charset="0"/>
              </a:rPr>
              <a:t>, 1979).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z="1800" dirty="0">
              <a:solidFill>
                <a:srgbClr val="231F20"/>
              </a:solidFill>
              <a:latin typeface="Bahnschrift Light SemiCondensed" panose="020B0502040204020203" pitchFamily="34" charset="0"/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US" sz="1800" dirty="0" smtClean="0">
                <a:solidFill>
                  <a:srgbClr val="231F20"/>
                </a:solidFill>
                <a:latin typeface="Bahnschrift Light SemiCondensed" panose="020B0502040204020203" pitchFamily="34" charset="0"/>
              </a:rPr>
              <a:t>Climate </a:t>
            </a:r>
            <a:r>
              <a:rPr lang="en-US" sz="1800" dirty="0">
                <a:solidFill>
                  <a:srgbClr val="231F20"/>
                </a:solidFill>
                <a:latin typeface="Bahnschrift Light SemiCondensed" panose="020B0502040204020203" pitchFamily="34" charset="0"/>
              </a:rPr>
              <a:t>may be defined as the multivariate, multiple-time probability distribution of status of the ocean-ice-atmosphere </a:t>
            </a:r>
            <a:r>
              <a:rPr lang="en-US" sz="1800" dirty="0" smtClean="0">
                <a:solidFill>
                  <a:srgbClr val="231F20"/>
                </a:solidFill>
                <a:latin typeface="Bahnschrift Light SemiCondensed" panose="020B0502040204020203" pitchFamily="34" charset="0"/>
              </a:rPr>
              <a:t>system (North </a:t>
            </a:r>
            <a:r>
              <a:rPr lang="en-US" sz="1800" dirty="0">
                <a:solidFill>
                  <a:srgbClr val="231F20"/>
                </a:solidFill>
                <a:latin typeface="Bahnschrift Light SemiCondensed" panose="020B0502040204020203" pitchFamily="34" charset="0"/>
              </a:rPr>
              <a:t>et al. 1982</a:t>
            </a:r>
            <a:r>
              <a:rPr lang="en-US" sz="1800" dirty="0" smtClean="0">
                <a:solidFill>
                  <a:srgbClr val="231F20"/>
                </a:solidFill>
                <a:latin typeface="Bahnschrift Light SemiCondensed" panose="020B0502040204020203" pitchFamily="34" charset="0"/>
              </a:rPr>
              <a:t>).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s-ES" sz="1800" dirty="0">
              <a:solidFill>
                <a:srgbClr val="231F20"/>
              </a:solidFill>
              <a:latin typeface="Bahnschrift Light SemiCondensed" panose="020B0502040204020203" pitchFamily="34" charset="0"/>
            </a:endParaRPr>
          </a:p>
          <a:p>
            <a:pPr lvl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s-ES" sz="1800" b="1" dirty="0" err="1" smtClean="0">
                <a:latin typeface="Bahnschrift Light SemiCondensed" panose="020B0502040204020203" pitchFamily="34" charset="0"/>
              </a:rPr>
              <a:t>Climate</a:t>
            </a:r>
            <a:r>
              <a:rPr lang="es-ES" sz="1800" b="1" dirty="0" smtClean="0">
                <a:latin typeface="Bahnschrift Light SemiCondensed" panose="020B0502040204020203" pitchFamily="34" charset="0"/>
              </a:rPr>
              <a:t> </a:t>
            </a:r>
            <a:r>
              <a:rPr lang="es-ES" sz="1800" b="1" dirty="0" err="1" smtClean="0">
                <a:latin typeface="Bahnschrift Light SemiCondensed" panose="020B0502040204020203" pitchFamily="34" charset="0"/>
              </a:rPr>
              <a:t>normals</a:t>
            </a:r>
            <a:r>
              <a:rPr lang="es-ES" sz="1800" dirty="0" smtClean="0">
                <a:latin typeface="Bahnschrift Light SemiCondensed" panose="020B0502040204020203" pitchFamily="34" charset="0"/>
              </a:rPr>
              <a:t>: </a:t>
            </a:r>
            <a:r>
              <a:rPr lang="es-ES" sz="1800" dirty="0" err="1" smtClean="0">
                <a:latin typeface="Bahnschrift Light SemiCondensed" panose="020B0502040204020203" pitchFamily="34" charset="0"/>
              </a:rPr>
              <a:t>Period</a:t>
            </a:r>
            <a:r>
              <a:rPr lang="es-ES" sz="1800" dirty="0" smtClean="0">
                <a:latin typeface="Bahnschrift Light SemiCondensed" panose="020B0502040204020203" pitchFamily="34" charset="0"/>
              </a:rPr>
              <a:t> </a:t>
            </a:r>
            <a:r>
              <a:rPr lang="es-ES" sz="1800" dirty="0" err="1">
                <a:latin typeface="Bahnschrift Light SemiCondensed" panose="020B0502040204020203" pitchFamily="34" charset="0"/>
              </a:rPr>
              <a:t>averages</a:t>
            </a:r>
            <a:r>
              <a:rPr lang="es-ES" sz="1800" dirty="0">
                <a:latin typeface="Bahnschrift Light SemiCondensed" panose="020B0502040204020203" pitchFamily="34" charset="0"/>
              </a:rPr>
              <a:t> </a:t>
            </a:r>
            <a:r>
              <a:rPr lang="es-ES" sz="1800" dirty="0" err="1">
                <a:latin typeface="Bahnschrift Light SemiCondensed" panose="020B0502040204020203" pitchFamily="34" charset="0"/>
              </a:rPr>
              <a:t>computed</a:t>
            </a:r>
            <a:r>
              <a:rPr lang="es-ES" sz="1800" dirty="0">
                <a:latin typeface="Bahnschrift Light SemiCondensed" panose="020B0502040204020203" pitchFamily="34" charset="0"/>
              </a:rPr>
              <a:t> </a:t>
            </a:r>
            <a:r>
              <a:rPr lang="es-ES" sz="1800" dirty="0" err="1">
                <a:latin typeface="Bahnschrift Light SemiCondensed" panose="020B0502040204020203" pitchFamily="34" charset="0"/>
              </a:rPr>
              <a:t>for</a:t>
            </a:r>
            <a:r>
              <a:rPr lang="es-ES" sz="1800" dirty="0">
                <a:latin typeface="Bahnschrift Light SemiCondensed" panose="020B0502040204020203" pitchFamily="34" charset="0"/>
              </a:rPr>
              <a:t> a </a:t>
            </a:r>
            <a:r>
              <a:rPr lang="es-ES" sz="1800" dirty="0" err="1">
                <a:latin typeface="Bahnschrift Light SemiCondensed" panose="020B0502040204020203" pitchFamily="34" charset="0"/>
              </a:rPr>
              <a:t>uniform</a:t>
            </a:r>
            <a:r>
              <a:rPr lang="es-ES" sz="1800" dirty="0">
                <a:latin typeface="Bahnschrift Light SemiCondensed" panose="020B0502040204020203" pitchFamily="34" charset="0"/>
              </a:rPr>
              <a:t> and </a:t>
            </a:r>
            <a:r>
              <a:rPr lang="es-ES" sz="1800" dirty="0" err="1">
                <a:latin typeface="Bahnschrift Light SemiCondensed" panose="020B0502040204020203" pitchFamily="34" charset="0"/>
              </a:rPr>
              <a:t>relatively</a:t>
            </a:r>
            <a:r>
              <a:rPr lang="es-ES" sz="1800" dirty="0">
                <a:latin typeface="Bahnschrift Light SemiCondensed" panose="020B0502040204020203" pitchFamily="34" charset="0"/>
              </a:rPr>
              <a:t> </a:t>
            </a:r>
            <a:r>
              <a:rPr lang="es-ES" sz="1800" dirty="0" err="1">
                <a:latin typeface="Bahnschrift Light SemiCondensed" panose="020B0502040204020203" pitchFamily="34" charset="0"/>
              </a:rPr>
              <a:t>long</a:t>
            </a:r>
            <a:r>
              <a:rPr lang="es-ES" sz="1800" dirty="0">
                <a:latin typeface="Bahnschrift Light SemiCondensed" panose="020B0502040204020203" pitchFamily="34" charset="0"/>
              </a:rPr>
              <a:t> </a:t>
            </a:r>
            <a:r>
              <a:rPr lang="es-ES" sz="1800" dirty="0" err="1">
                <a:latin typeface="Bahnschrift Light SemiCondensed" panose="020B0502040204020203" pitchFamily="34" charset="0"/>
              </a:rPr>
              <a:t>period</a:t>
            </a:r>
            <a:r>
              <a:rPr lang="es-ES" sz="1800" dirty="0">
                <a:latin typeface="Bahnschrift Light SemiCondensed" panose="020B0502040204020203" pitchFamily="34" charset="0"/>
              </a:rPr>
              <a:t> </a:t>
            </a:r>
            <a:r>
              <a:rPr lang="es-ES" sz="1800" dirty="0" err="1">
                <a:latin typeface="Bahnschrift Light SemiCondensed" panose="020B0502040204020203" pitchFamily="34" charset="0"/>
              </a:rPr>
              <a:t>comprising</a:t>
            </a:r>
            <a:r>
              <a:rPr lang="es-ES" sz="1800" dirty="0">
                <a:latin typeface="Bahnschrift Light SemiCondensed" panose="020B0502040204020203" pitchFamily="34" charset="0"/>
              </a:rPr>
              <a:t> at </a:t>
            </a:r>
            <a:r>
              <a:rPr lang="es-ES" sz="1800" dirty="0" err="1">
                <a:latin typeface="Bahnschrift Light SemiCondensed" panose="020B0502040204020203" pitchFamily="34" charset="0"/>
              </a:rPr>
              <a:t>least</a:t>
            </a:r>
            <a:r>
              <a:rPr lang="es-ES" sz="1800" dirty="0">
                <a:latin typeface="Bahnschrift Light SemiCondensed" panose="020B0502040204020203" pitchFamily="34" charset="0"/>
              </a:rPr>
              <a:t> </a:t>
            </a:r>
            <a:r>
              <a:rPr lang="es-ES" sz="1800" dirty="0" err="1">
                <a:latin typeface="Bahnschrift Light SemiCondensed" panose="020B0502040204020203" pitchFamily="34" charset="0"/>
              </a:rPr>
              <a:t>three</a:t>
            </a:r>
            <a:r>
              <a:rPr lang="es-ES" sz="1800" dirty="0">
                <a:latin typeface="Bahnschrift Light SemiCondensed" panose="020B0502040204020203" pitchFamily="34" charset="0"/>
              </a:rPr>
              <a:t> </a:t>
            </a:r>
            <a:r>
              <a:rPr lang="es-ES" sz="1800" dirty="0" err="1">
                <a:latin typeface="Bahnschrift Light SemiCondensed" panose="020B0502040204020203" pitchFamily="34" charset="0"/>
              </a:rPr>
              <a:t>consecutive</a:t>
            </a:r>
            <a:r>
              <a:rPr lang="es-ES" sz="1800" dirty="0">
                <a:latin typeface="Bahnschrift Light SemiCondensed" panose="020B0502040204020203" pitchFamily="34" charset="0"/>
              </a:rPr>
              <a:t> ten-</a:t>
            </a:r>
            <a:r>
              <a:rPr lang="es-ES" sz="1800" dirty="0" err="1">
                <a:latin typeface="Bahnschrift Light SemiCondensed" panose="020B0502040204020203" pitchFamily="34" charset="0"/>
              </a:rPr>
              <a:t>year</a:t>
            </a:r>
            <a:r>
              <a:rPr lang="es-ES" sz="1800" dirty="0">
                <a:latin typeface="Bahnschrift Light SemiCondensed" panose="020B0502040204020203" pitchFamily="34" charset="0"/>
              </a:rPr>
              <a:t> </a:t>
            </a:r>
            <a:r>
              <a:rPr lang="es-ES" sz="1800" dirty="0" err="1" smtClean="0">
                <a:latin typeface="Bahnschrift Light SemiCondensed" panose="020B0502040204020203" pitchFamily="34" charset="0"/>
              </a:rPr>
              <a:t>periods</a:t>
            </a:r>
            <a:r>
              <a:rPr lang="es-ES" sz="1800" dirty="0" smtClean="0">
                <a:latin typeface="Bahnschrift Light SemiCondensed" panose="020B0502040204020203" pitchFamily="34" charset="0"/>
              </a:rPr>
              <a:t> </a:t>
            </a:r>
            <a:r>
              <a:rPr lang="es-ES_tradnl" sz="1800" dirty="0" smtClean="0">
                <a:solidFill>
                  <a:srgbClr val="000000"/>
                </a:solidFill>
                <a:latin typeface="Bahnschrift Light SemiCondensed" panose="020B0502040204020203" pitchFamily="34" charset="0"/>
                <a:cs typeface="DejaVu Sans" charset="0"/>
              </a:rPr>
              <a:t>(WMO No-1203</a:t>
            </a:r>
            <a:r>
              <a:rPr lang="es-ES_tradnl" sz="1800" dirty="0" smtClean="0">
                <a:solidFill>
                  <a:srgbClr val="000000"/>
                </a:solidFill>
                <a:latin typeface="Bahnschrift Light SemiCondensed" panose="020B0502040204020203" pitchFamily="34" charset="0"/>
                <a:cs typeface="DejaVu Sans" charset="0"/>
              </a:rPr>
              <a:t>).</a:t>
            </a:r>
          </a:p>
          <a:p>
            <a:pPr lvl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s-ES_tradnl" sz="1800" dirty="0" smtClean="0">
              <a:solidFill>
                <a:srgbClr val="000000"/>
              </a:solidFill>
              <a:latin typeface="Bahnschrift Light SemiCondensed" panose="020B0502040204020203" pitchFamily="34" charset="0"/>
              <a:cs typeface="DejaVu Sans" charset="0"/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s-ES_tradnl" sz="1800" dirty="0" smtClean="0">
              <a:solidFill>
                <a:srgbClr val="000000"/>
              </a:solidFill>
              <a:cs typeface="DejaVu Sans" charset="0"/>
              <a:hlinkClick r:id="rId7"/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ru-RU" dirty="0">
              <a:solidFill>
                <a:srgbClr val="000000"/>
              </a:solidFill>
              <a:latin typeface="Calibri" charset="0"/>
              <a:cs typeface="DejaVu Sans" charset="0"/>
              <a:hlinkClick r:id="rId7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1903412" y="4465198"/>
            <a:ext cx="308341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US" sz="1800" dirty="0" smtClean="0">
                <a:solidFill>
                  <a:srgbClr val="231F20"/>
                </a:solidFill>
                <a:latin typeface="Bahnschrift Light SemiCondensed" panose="020B0502040204020203" pitchFamily="34" charset="0"/>
              </a:rPr>
              <a:t>Climate</a:t>
            </a:r>
            <a:r>
              <a:rPr lang="es-ES_tradnl" sz="1800" dirty="0" smtClean="0">
                <a:solidFill>
                  <a:srgbClr val="231F20"/>
                </a:solidFill>
                <a:latin typeface="Bahnschrift Light SemiCondensed" panose="020B0502040204020203" pitchFamily="34" charset="0"/>
              </a:rPr>
              <a:t> </a:t>
            </a:r>
            <a:r>
              <a:rPr lang="es-ES_tradnl" sz="1800" dirty="0" err="1">
                <a:solidFill>
                  <a:srgbClr val="231F20"/>
                </a:solidFill>
                <a:latin typeface="Bahnschrift Light SemiCondensed" panose="020B0502040204020203" pitchFamily="34" charset="0"/>
              </a:rPr>
              <a:t>includes</a:t>
            </a:r>
            <a:r>
              <a:rPr lang="es-ES_tradnl" sz="1800" dirty="0">
                <a:solidFill>
                  <a:srgbClr val="231F20"/>
                </a:solidFill>
                <a:latin typeface="Bahnschrift Light SemiCondensed" panose="020B0502040204020203" pitchFamily="34" charset="0"/>
              </a:rPr>
              <a:t> </a:t>
            </a:r>
            <a:r>
              <a:rPr lang="es-ES" sz="1800" dirty="0" err="1">
                <a:solidFill>
                  <a:srgbClr val="231F20"/>
                </a:solidFill>
                <a:latin typeface="Bahnschrift Light SemiCondensed" panose="020B0502040204020203" pitchFamily="34" charset="0"/>
              </a:rPr>
              <a:t>arithmetic</a:t>
            </a:r>
            <a:r>
              <a:rPr lang="es-ES" sz="1800" dirty="0">
                <a:solidFill>
                  <a:srgbClr val="231F20"/>
                </a:solidFill>
                <a:latin typeface="Bahnschrift Light SemiCondensed" panose="020B0502040204020203" pitchFamily="34" charset="0"/>
              </a:rPr>
              <a:t> mean, </a:t>
            </a:r>
            <a:r>
              <a:rPr lang="es-ES" sz="1800" dirty="0" err="1">
                <a:solidFill>
                  <a:srgbClr val="231F20"/>
                </a:solidFill>
                <a:latin typeface="Bahnschrift Light SemiCondensed" panose="020B0502040204020203" pitchFamily="34" charset="0"/>
              </a:rPr>
              <a:t>but</a:t>
            </a:r>
            <a:r>
              <a:rPr lang="es-ES" sz="1800" dirty="0">
                <a:solidFill>
                  <a:srgbClr val="231F20"/>
                </a:solidFill>
                <a:latin typeface="Bahnschrift Light SemiCondensed" panose="020B0502040204020203" pitchFamily="34" charset="0"/>
              </a:rPr>
              <a:t> </a:t>
            </a:r>
            <a:r>
              <a:rPr lang="es-ES" sz="1800" dirty="0" err="1">
                <a:solidFill>
                  <a:srgbClr val="231F20"/>
                </a:solidFill>
                <a:latin typeface="Bahnschrift Light SemiCondensed" panose="020B0502040204020203" pitchFamily="34" charset="0"/>
              </a:rPr>
              <a:t>it</a:t>
            </a:r>
            <a:r>
              <a:rPr lang="es-ES" sz="1800" dirty="0">
                <a:solidFill>
                  <a:srgbClr val="231F20"/>
                </a:solidFill>
                <a:latin typeface="Bahnschrift Light SemiCondensed" panose="020B0502040204020203" pitchFamily="34" charset="0"/>
              </a:rPr>
              <a:t> can </a:t>
            </a:r>
            <a:r>
              <a:rPr lang="es-ES" sz="1800" dirty="0" err="1">
                <a:solidFill>
                  <a:srgbClr val="231F20"/>
                </a:solidFill>
                <a:latin typeface="Bahnschrift Light SemiCondensed" panose="020B0502040204020203" pitchFamily="34" charset="0"/>
              </a:rPr>
              <a:t>also</a:t>
            </a:r>
            <a:r>
              <a:rPr lang="es-ES" sz="1800" dirty="0">
                <a:solidFill>
                  <a:srgbClr val="231F20"/>
                </a:solidFill>
                <a:latin typeface="Bahnschrift Light SemiCondensed" panose="020B0502040204020203" pitchFamily="34" charset="0"/>
              </a:rPr>
              <a:t> </a:t>
            </a:r>
            <a:r>
              <a:rPr lang="es-ES" sz="1800" dirty="0" err="1">
                <a:solidFill>
                  <a:srgbClr val="231F20"/>
                </a:solidFill>
                <a:latin typeface="Bahnschrift Light SemiCondensed" panose="020B0502040204020203" pitchFamily="34" charset="0"/>
              </a:rPr>
              <a:t>include</a:t>
            </a:r>
            <a:r>
              <a:rPr lang="es-ES" sz="1800" dirty="0">
                <a:solidFill>
                  <a:srgbClr val="231F20"/>
                </a:solidFill>
                <a:latin typeface="Bahnschrift Light SemiCondensed" panose="020B0502040204020203" pitchFamily="34" charset="0"/>
              </a:rPr>
              <a:t> </a:t>
            </a:r>
            <a:r>
              <a:rPr lang="es-ES" sz="1800" dirty="0" err="1">
                <a:solidFill>
                  <a:srgbClr val="231F20"/>
                </a:solidFill>
                <a:latin typeface="Bahnschrift Light SemiCondensed" panose="020B0502040204020203" pitchFamily="34" charset="0"/>
              </a:rPr>
              <a:t>values</a:t>
            </a:r>
            <a:r>
              <a:rPr lang="es-ES" sz="1800" dirty="0">
                <a:solidFill>
                  <a:srgbClr val="231F20"/>
                </a:solidFill>
                <a:latin typeface="Bahnschrift Light SemiCondensed" panose="020B0502040204020203" pitchFamily="34" charset="0"/>
              </a:rPr>
              <a:t> </a:t>
            </a:r>
            <a:r>
              <a:rPr lang="es-ES" sz="1800" dirty="0" err="1">
                <a:solidFill>
                  <a:srgbClr val="231F20"/>
                </a:solidFill>
                <a:latin typeface="Bahnschrift Light SemiCondensed" panose="020B0502040204020203" pitchFamily="34" charset="0"/>
              </a:rPr>
              <a:t>such</a:t>
            </a:r>
            <a:r>
              <a:rPr lang="es-ES" sz="1800" dirty="0">
                <a:solidFill>
                  <a:srgbClr val="231F20"/>
                </a:solidFill>
                <a:latin typeface="Bahnschrift Light SemiCondensed" panose="020B0502040204020203" pitchFamily="34" charset="0"/>
              </a:rPr>
              <a:t> as </a:t>
            </a:r>
            <a:r>
              <a:rPr lang="es-ES" sz="1800" dirty="0" err="1" smtClean="0">
                <a:solidFill>
                  <a:srgbClr val="231F20"/>
                </a:solidFill>
                <a:latin typeface="Bahnschrift Light SemiCondensed" panose="020B0502040204020203" pitchFamily="34" charset="0"/>
              </a:rPr>
              <a:t>the</a:t>
            </a:r>
            <a:r>
              <a:rPr lang="es-ES" sz="1800" dirty="0" smtClean="0">
                <a:solidFill>
                  <a:srgbClr val="231F20"/>
                </a:solidFill>
                <a:latin typeface="Bahnschrift Light SemiCondensed" panose="020B0502040204020203" pitchFamily="34" charset="0"/>
              </a:rPr>
              <a:t> standard </a:t>
            </a:r>
            <a:r>
              <a:rPr lang="es-ES" sz="1800" dirty="0" err="1" smtClean="0">
                <a:solidFill>
                  <a:srgbClr val="231F20"/>
                </a:solidFill>
                <a:latin typeface="Bahnschrift Light SemiCondensed" panose="020B0502040204020203" pitchFamily="34" charset="0"/>
              </a:rPr>
              <a:t>deviation</a:t>
            </a:r>
            <a:r>
              <a:rPr lang="es-ES" sz="1800" dirty="0" smtClean="0">
                <a:solidFill>
                  <a:srgbClr val="231F20"/>
                </a:solidFill>
                <a:latin typeface="Bahnschrift Light SemiCondensed" panose="020B0502040204020203" pitchFamily="34" charset="0"/>
              </a:rPr>
              <a:t>, </a:t>
            </a:r>
            <a:r>
              <a:rPr lang="es-ES" sz="1800" dirty="0" err="1" smtClean="0">
                <a:solidFill>
                  <a:srgbClr val="231F20"/>
                </a:solidFill>
                <a:latin typeface="Bahnschrift Light SemiCondensed" panose="020B0502040204020203" pitchFamily="34" charset="0"/>
              </a:rPr>
              <a:t>percentile</a:t>
            </a:r>
            <a:r>
              <a:rPr lang="es-ES" sz="1800" dirty="0" smtClean="0">
                <a:solidFill>
                  <a:srgbClr val="231F20"/>
                </a:solidFill>
                <a:latin typeface="Bahnschrift Light SemiCondensed" panose="020B0502040204020203" pitchFamily="34" charset="0"/>
              </a:rPr>
              <a:t> </a:t>
            </a:r>
            <a:r>
              <a:rPr lang="es-ES" sz="1800" dirty="0" err="1" smtClean="0">
                <a:solidFill>
                  <a:srgbClr val="231F20"/>
                </a:solidFill>
                <a:latin typeface="Bahnschrift Light SemiCondensed" panose="020B0502040204020203" pitchFamily="34" charset="0"/>
              </a:rPr>
              <a:t>point</a:t>
            </a:r>
            <a:r>
              <a:rPr lang="es-ES" sz="1800" dirty="0" smtClean="0">
                <a:solidFill>
                  <a:srgbClr val="231F20"/>
                </a:solidFill>
                <a:latin typeface="Bahnschrift Light SemiCondensed" panose="020B0502040204020203" pitchFamily="34" charset="0"/>
              </a:rPr>
              <a:t>, </a:t>
            </a:r>
            <a:r>
              <a:rPr lang="es-ES" sz="1800" dirty="0" err="1" smtClean="0">
                <a:solidFill>
                  <a:srgbClr val="231F20"/>
                </a:solidFill>
                <a:latin typeface="Bahnschrift Light SemiCondensed" panose="020B0502040204020203" pitchFamily="34" charset="0"/>
              </a:rPr>
              <a:t>number</a:t>
            </a:r>
            <a:r>
              <a:rPr lang="es-ES" sz="1800" dirty="0" smtClean="0">
                <a:solidFill>
                  <a:srgbClr val="231F20"/>
                </a:solidFill>
                <a:latin typeface="Bahnschrift Light SemiCondensed" panose="020B0502040204020203" pitchFamily="34" charset="0"/>
              </a:rPr>
              <a:t> of </a:t>
            </a:r>
            <a:r>
              <a:rPr lang="es-ES" sz="1800" dirty="0" err="1" smtClean="0">
                <a:solidFill>
                  <a:srgbClr val="231F20"/>
                </a:solidFill>
                <a:latin typeface="Bahnschrift Light SemiCondensed" panose="020B0502040204020203" pitchFamily="34" charset="0"/>
              </a:rPr>
              <a:t>exceedances</a:t>
            </a:r>
            <a:r>
              <a:rPr lang="es-ES" sz="1800" dirty="0" smtClean="0">
                <a:solidFill>
                  <a:srgbClr val="231F20"/>
                </a:solidFill>
                <a:latin typeface="Bahnschrift Light SemiCondensed" panose="020B0502040204020203" pitchFamily="34" charset="0"/>
              </a:rPr>
              <a:t> of a </a:t>
            </a:r>
            <a:r>
              <a:rPr lang="es-ES" sz="1800" dirty="0" err="1" smtClean="0">
                <a:solidFill>
                  <a:srgbClr val="231F20"/>
                </a:solidFill>
                <a:latin typeface="Bahnschrift Light SemiCondensed" panose="020B0502040204020203" pitchFamily="34" charset="0"/>
              </a:rPr>
              <a:t>threshold</a:t>
            </a:r>
            <a:r>
              <a:rPr lang="es-ES" sz="1800" dirty="0" smtClean="0">
                <a:solidFill>
                  <a:srgbClr val="231F20"/>
                </a:solidFill>
                <a:latin typeface="Bahnschrift Light SemiCondensed" panose="020B0502040204020203" pitchFamily="34" charset="0"/>
              </a:rPr>
              <a:t> </a:t>
            </a:r>
            <a:r>
              <a:rPr lang="es-ES" sz="1800" dirty="0" err="1" smtClean="0">
                <a:solidFill>
                  <a:srgbClr val="231F20"/>
                </a:solidFill>
                <a:latin typeface="Bahnschrift Light SemiCondensed" panose="020B0502040204020203" pitchFamily="34" charset="0"/>
              </a:rPr>
              <a:t>or</a:t>
            </a:r>
            <a:r>
              <a:rPr lang="es-ES" sz="1800" dirty="0" smtClean="0">
                <a:solidFill>
                  <a:srgbClr val="231F20"/>
                </a:solidFill>
                <a:latin typeface="Bahnschrift Light SemiCondensed" panose="020B0502040204020203" pitchFamily="34" charset="0"/>
              </a:rPr>
              <a:t> extreme </a:t>
            </a:r>
            <a:r>
              <a:rPr lang="es-ES" sz="1800" dirty="0" err="1" smtClean="0">
                <a:solidFill>
                  <a:srgbClr val="231F20"/>
                </a:solidFill>
                <a:latin typeface="Bahnschrift Light SemiCondensed" panose="020B0502040204020203" pitchFamily="34" charset="0"/>
              </a:rPr>
              <a:t>values</a:t>
            </a:r>
            <a:r>
              <a:rPr lang="es-ES" sz="1800" dirty="0" smtClean="0">
                <a:solidFill>
                  <a:srgbClr val="231F20"/>
                </a:solidFill>
                <a:latin typeface="Bahnschrift Light SemiCondensed" panose="020B0502040204020203" pitchFamily="34" charset="0"/>
              </a:rPr>
              <a:t> </a:t>
            </a:r>
            <a:r>
              <a:rPr lang="es-ES" sz="1800" dirty="0">
                <a:solidFill>
                  <a:srgbClr val="231F20"/>
                </a:solidFill>
                <a:latin typeface="Bahnschrift Light SemiCondensed" panose="020B0502040204020203" pitchFamily="34" charset="0"/>
              </a:rPr>
              <a:t>		</a:t>
            </a:r>
            <a:endParaRPr lang="es-ES_tradnl" sz="1800" dirty="0">
              <a:solidFill>
                <a:srgbClr val="231F20"/>
              </a:solidFill>
              <a:latin typeface="Bahnschrift Light Semi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8762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5"/>
            <a:ext cx="12188825" cy="7858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600" dirty="0" smtClean="0">
                <a:solidFill>
                  <a:srgbClr val="FFFFFF"/>
                </a:solidFill>
                <a:latin typeface="Bahnschrift Light SemiCondensed" panose="020B0502040204020203" pitchFamily="34" charset="0"/>
                <a:ea typeface="ＭＳ Ｐゴシック" charset="0"/>
              </a:rPr>
              <a:t>NCEP/NCAR Reanalysis 1</a:t>
            </a:r>
            <a:endParaRPr lang="ru-RU" sz="3600" dirty="0">
              <a:solidFill>
                <a:srgbClr val="FFFFFF"/>
              </a:solidFill>
              <a:latin typeface="Bahnschrift Light SemiCondensed" panose="020B0502040204020203" pitchFamily="34" charset="0"/>
              <a:ea typeface="ＭＳ Ｐゴシック" charset="0"/>
            </a:endParaRPr>
          </a:p>
        </p:txBody>
      </p:sp>
      <p:pic>
        <p:nvPicPr>
          <p:cNvPr id="2" name="Imagen 1" descr="Captura de pantalla 2021-10-17 a la(s) 10.28.50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895" y="914400"/>
            <a:ext cx="6763338" cy="5638800"/>
          </a:xfrm>
          <a:prstGeom prst="rect">
            <a:avLst/>
          </a:prstGeom>
        </p:spPr>
      </p:pic>
      <p:pic>
        <p:nvPicPr>
          <p:cNvPr id="3" name="Imagen 2" descr="ncep_2.5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914403"/>
            <a:ext cx="5129894" cy="3962401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132013" y="4953004"/>
            <a:ext cx="36576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/>
              <a:t>Air </a:t>
            </a:r>
            <a:r>
              <a:rPr lang="es-ES" sz="2000" dirty="0" err="1" smtClean="0"/>
              <a:t>temperature</a:t>
            </a:r>
            <a:r>
              <a:rPr lang="es-ES" sz="2000" dirty="0" smtClean="0"/>
              <a:t> at Surface (</a:t>
            </a:r>
            <a:r>
              <a:rPr lang="es-ES" sz="2000" dirty="0" err="1" smtClean="0"/>
              <a:t>January</a:t>
            </a:r>
            <a:r>
              <a:rPr lang="es-ES" sz="2000" dirty="0" smtClean="0"/>
              <a:t> 1st 1948)</a:t>
            </a:r>
          </a:p>
          <a:p>
            <a:r>
              <a:rPr lang="es-ES" sz="2000" dirty="0" err="1" smtClean="0"/>
              <a:t>Resolution</a:t>
            </a:r>
            <a:r>
              <a:rPr lang="es-ES" sz="2000" dirty="0" smtClean="0"/>
              <a:t> 2.5° x   2.5°</a:t>
            </a:r>
            <a:endParaRPr lang="es-ES" sz="20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0639" y="4724404"/>
            <a:ext cx="2705477" cy="218152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14014" y="47307"/>
            <a:ext cx="1604175" cy="6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923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5"/>
            <a:ext cx="12188825" cy="7858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600" dirty="0">
                <a:solidFill>
                  <a:srgbClr val="FFFFFF"/>
                </a:solidFill>
                <a:latin typeface="Bahnschrift Light SemiCondensed" panose="020B0502040204020203" pitchFamily="34" charset="0"/>
                <a:ea typeface="ＭＳ Ｐゴシック" charset="0"/>
              </a:rPr>
              <a:t>World Ocean Atlas 2009 (WOA09)</a:t>
            </a:r>
            <a:endParaRPr lang="ru-RU" sz="3600" dirty="0">
              <a:solidFill>
                <a:srgbClr val="FFFFFF"/>
              </a:solidFill>
              <a:latin typeface="Bahnschrift Light SemiCondensed" panose="020B0502040204020203" pitchFamily="34" charset="0"/>
              <a:ea typeface="ＭＳ Ｐゴシック" charset="0"/>
            </a:endParaRPr>
          </a:p>
        </p:txBody>
      </p:sp>
      <p:sp>
        <p:nvSpPr>
          <p:cNvPr id="21507" name="TextBox 5"/>
          <p:cNvSpPr txBox="1">
            <a:spLocks noChangeArrowheads="1"/>
          </p:cNvSpPr>
          <p:nvPr/>
        </p:nvSpPr>
        <p:spPr bwMode="auto">
          <a:xfrm>
            <a:off x="1598611" y="5304474"/>
            <a:ext cx="10896602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1800" dirty="0" err="1">
                <a:latin typeface="Bahnschrift Light SemiCondensed" panose="020B0502040204020203" pitchFamily="34" charset="0"/>
              </a:rPr>
              <a:t>World</a:t>
            </a:r>
            <a:r>
              <a:rPr lang="es-ES" sz="1800" dirty="0">
                <a:latin typeface="Bahnschrift Light SemiCondensed" panose="020B0502040204020203" pitchFamily="34" charset="0"/>
              </a:rPr>
              <a:t> </a:t>
            </a:r>
            <a:r>
              <a:rPr lang="es-ES" sz="1800" dirty="0" err="1">
                <a:latin typeface="Bahnschrift Light SemiCondensed" panose="020B0502040204020203" pitchFamily="34" charset="0"/>
              </a:rPr>
              <a:t>Ocean</a:t>
            </a:r>
            <a:r>
              <a:rPr lang="es-ES" sz="1800" dirty="0">
                <a:latin typeface="Bahnschrift Light SemiCondensed" panose="020B0502040204020203" pitchFamily="34" charset="0"/>
              </a:rPr>
              <a:t> Atlas 2009 (WOA09) </a:t>
            </a:r>
            <a:r>
              <a:rPr lang="es-ES" sz="1800" dirty="0" err="1">
                <a:latin typeface="Bahnschrift Light SemiCondensed" panose="020B0502040204020203" pitchFamily="34" charset="0"/>
              </a:rPr>
              <a:t>is</a:t>
            </a:r>
            <a:r>
              <a:rPr lang="es-ES" sz="1800" dirty="0">
                <a:latin typeface="Bahnschrift Light SemiCondensed" panose="020B0502040204020203" pitchFamily="34" charset="0"/>
              </a:rPr>
              <a:t> a set of </a:t>
            </a:r>
            <a:r>
              <a:rPr lang="es-ES" sz="1800" b="1" dirty="0" err="1">
                <a:latin typeface="Bahnschrift Light SemiCondensed" panose="020B0502040204020203" pitchFamily="34" charset="0"/>
              </a:rPr>
              <a:t>objectively</a:t>
            </a:r>
            <a:r>
              <a:rPr lang="es-ES" sz="1800" b="1" dirty="0">
                <a:latin typeface="Bahnschrift Light SemiCondensed" panose="020B0502040204020203" pitchFamily="34" charset="0"/>
              </a:rPr>
              <a:t> </a:t>
            </a:r>
            <a:r>
              <a:rPr lang="es-ES" sz="1800" b="1" dirty="0" err="1">
                <a:latin typeface="Bahnschrift Light SemiCondensed" panose="020B0502040204020203" pitchFamily="34" charset="0"/>
              </a:rPr>
              <a:t>analyzed</a:t>
            </a:r>
            <a:r>
              <a:rPr lang="es-ES" sz="1800" b="1" dirty="0">
                <a:latin typeface="Bahnschrift Light SemiCondensed" panose="020B0502040204020203" pitchFamily="34" charset="0"/>
              </a:rPr>
              <a:t> (1° </a:t>
            </a:r>
            <a:r>
              <a:rPr lang="es-ES" sz="1800" b="1" dirty="0" err="1">
                <a:latin typeface="Bahnschrift Light SemiCondensed" panose="020B0502040204020203" pitchFamily="34" charset="0"/>
              </a:rPr>
              <a:t>grid</a:t>
            </a:r>
            <a:r>
              <a:rPr lang="es-ES" sz="1800" dirty="0">
                <a:latin typeface="Bahnschrift Light SemiCondensed" panose="020B0502040204020203" pitchFamily="34" charset="0"/>
              </a:rPr>
              <a:t>) </a:t>
            </a:r>
            <a:r>
              <a:rPr lang="es-ES" sz="1800" dirty="0" err="1">
                <a:latin typeface="Bahnschrift Light SemiCondensed" panose="020B0502040204020203" pitchFamily="34" charset="0"/>
              </a:rPr>
              <a:t>climatological</a:t>
            </a:r>
            <a:r>
              <a:rPr lang="es-ES" sz="1800" dirty="0">
                <a:latin typeface="Bahnschrift Light SemiCondensed" panose="020B0502040204020203" pitchFamily="34" charset="0"/>
              </a:rPr>
              <a:t> </a:t>
            </a:r>
            <a:r>
              <a:rPr lang="es-ES" sz="1800" dirty="0" err="1">
                <a:latin typeface="Bahnschrift Light SemiCondensed" panose="020B0502040204020203" pitchFamily="34" charset="0"/>
              </a:rPr>
              <a:t>fields</a:t>
            </a:r>
            <a:r>
              <a:rPr lang="es-ES" sz="1800" dirty="0">
                <a:latin typeface="Bahnschrift Light SemiCondensed" panose="020B0502040204020203" pitchFamily="34" charset="0"/>
              </a:rPr>
              <a:t> of </a:t>
            </a:r>
            <a:r>
              <a:rPr lang="es-ES" sz="1800" b="1" dirty="0">
                <a:latin typeface="Bahnschrift Light SemiCondensed" panose="020B0502040204020203" pitchFamily="34" charset="0"/>
              </a:rPr>
              <a:t>in situ </a:t>
            </a:r>
            <a:r>
              <a:rPr lang="es-ES" sz="1800" b="1" dirty="0" err="1">
                <a:latin typeface="Bahnschrift Light SemiCondensed" panose="020B0502040204020203" pitchFamily="34" charset="0"/>
              </a:rPr>
              <a:t>temperature</a:t>
            </a:r>
            <a:r>
              <a:rPr lang="es-ES" sz="1800" b="1" dirty="0">
                <a:latin typeface="Bahnschrift Light SemiCondensed" panose="020B0502040204020203" pitchFamily="34" charset="0"/>
              </a:rPr>
              <a:t>, </a:t>
            </a:r>
            <a:r>
              <a:rPr lang="es-ES" sz="1800" b="1" dirty="0" err="1">
                <a:latin typeface="Bahnschrift Light SemiCondensed" panose="020B0502040204020203" pitchFamily="34" charset="0"/>
              </a:rPr>
              <a:t>salinity</a:t>
            </a:r>
            <a:r>
              <a:rPr lang="es-ES" sz="1800" b="1" dirty="0">
                <a:latin typeface="Bahnschrift Light SemiCondensed" panose="020B0502040204020203" pitchFamily="34" charset="0"/>
              </a:rPr>
              <a:t>, </a:t>
            </a:r>
            <a:r>
              <a:rPr lang="es-ES" sz="1800" b="1" dirty="0" err="1">
                <a:latin typeface="Bahnschrift Light SemiCondensed" panose="020B0502040204020203" pitchFamily="34" charset="0"/>
              </a:rPr>
              <a:t>dissolved</a:t>
            </a:r>
            <a:r>
              <a:rPr lang="es-ES" sz="1800" b="1" dirty="0">
                <a:latin typeface="Bahnschrift Light SemiCondensed" panose="020B0502040204020203" pitchFamily="34" charset="0"/>
              </a:rPr>
              <a:t> </a:t>
            </a:r>
            <a:r>
              <a:rPr lang="es-ES" sz="1800" b="1" dirty="0" err="1">
                <a:latin typeface="Bahnschrift Light SemiCondensed" panose="020B0502040204020203" pitchFamily="34" charset="0"/>
              </a:rPr>
              <a:t>oxygen</a:t>
            </a:r>
            <a:r>
              <a:rPr lang="es-ES" sz="1800" b="1" dirty="0">
                <a:latin typeface="Bahnschrift Light SemiCondensed" panose="020B0502040204020203" pitchFamily="34" charset="0"/>
              </a:rPr>
              <a:t>, </a:t>
            </a:r>
            <a:r>
              <a:rPr lang="es-ES" sz="1800" b="1" dirty="0" err="1">
                <a:latin typeface="Bahnschrift Light SemiCondensed" panose="020B0502040204020203" pitchFamily="34" charset="0"/>
              </a:rPr>
              <a:t>Apparent</a:t>
            </a:r>
            <a:r>
              <a:rPr lang="es-ES" sz="1800" b="1" dirty="0">
                <a:latin typeface="Bahnschrift Light SemiCondensed" panose="020B0502040204020203" pitchFamily="34" charset="0"/>
              </a:rPr>
              <a:t> </a:t>
            </a:r>
            <a:r>
              <a:rPr lang="es-ES" sz="1800" b="1" dirty="0" err="1">
                <a:latin typeface="Bahnschrift Light SemiCondensed" panose="020B0502040204020203" pitchFamily="34" charset="0"/>
              </a:rPr>
              <a:t>Oxygen</a:t>
            </a:r>
            <a:r>
              <a:rPr lang="es-ES" sz="1800" b="1" dirty="0">
                <a:latin typeface="Bahnschrift Light SemiCondensed" panose="020B0502040204020203" pitchFamily="34" charset="0"/>
              </a:rPr>
              <a:t> </a:t>
            </a:r>
            <a:r>
              <a:rPr lang="es-ES" sz="1800" b="1" dirty="0" err="1">
                <a:latin typeface="Bahnschrift Light SemiCondensed" panose="020B0502040204020203" pitchFamily="34" charset="0"/>
              </a:rPr>
              <a:t>Utilization</a:t>
            </a:r>
            <a:r>
              <a:rPr lang="es-ES" sz="1800" dirty="0">
                <a:latin typeface="Bahnschrift Light SemiCondensed" panose="020B0502040204020203" pitchFamily="34" charset="0"/>
              </a:rPr>
              <a:t> (AOU), </a:t>
            </a:r>
            <a:r>
              <a:rPr lang="es-ES" sz="1800" b="1" dirty="0" err="1">
                <a:latin typeface="Bahnschrift Light SemiCondensed" panose="020B0502040204020203" pitchFamily="34" charset="0"/>
              </a:rPr>
              <a:t>percent</a:t>
            </a:r>
            <a:r>
              <a:rPr lang="es-ES" sz="1800" b="1" dirty="0">
                <a:latin typeface="Bahnschrift Light SemiCondensed" panose="020B0502040204020203" pitchFamily="34" charset="0"/>
              </a:rPr>
              <a:t> </a:t>
            </a:r>
            <a:r>
              <a:rPr lang="es-ES" sz="1800" b="1" dirty="0" err="1">
                <a:latin typeface="Bahnschrift Light SemiCondensed" panose="020B0502040204020203" pitchFamily="34" charset="0"/>
              </a:rPr>
              <a:t>oxygen</a:t>
            </a:r>
            <a:r>
              <a:rPr lang="es-ES" sz="1800" b="1" dirty="0">
                <a:latin typeface="Bahnschrift Light SemiCondensed" panose="020B0502040204020203" pitchFamily="34" charset="0"/>
              </a:rPr>
              <a:t> </a:t>
            </a:r>
            <a:r>
              <a:rPr lang="es-ES" sz="1800" b="1" dirty="0" err="1">
                <a:latin typeface="Bahnschrift Light SemiCondensed" panose="020B0502040204020203" pitchFamily="34" charset="0"/>
              </a:rPr>
              <a:t>saturation</a:t>
            </a:r>
            <a:r>
              <a:rPr lang="es-ES" sz="1800" b="1" dirty="0">
                <a:latin typeface="Bahnschrift Light SemiCondensed" panose="020B0502040204020203" pitchFamily="34" charset="0"/>
              </a:rPr>
              <a:t>, </a:t>
            </a:r>
            <a:r>
              <a:rPr lang="es-ES" sz="1800" b="1" dirty="0" err="1">
                <a:latin typeface="Bahnschrift Light SemiCondensed" panose="020B0502040204020203" pitchFamily="34" charset="0"/>
              </a:rPr>
              <a:t>phosphate</a:t>
            </a:r>
            <a:r>
              <a:rPr lang="es-ES" sz="1800" b="1" dirty="0">
                <a:latin typeface="Bahnschrift Light SemiCondensed" panose="020B0502040204020203" pitchFamily="34" charset="0"/>
              </a:rPr>
              <a:t>, </a:t>
            </a:r>
            <a:r>
              <a:rPr lang="es-ES" sz="1800" b="1" dirty="0" err="1">
                <a:latin typeface="Bahnschrift Light SemiCondensed" panose="020B0502040204020203" pitchFamily="34" charset="0"/>
              </a:rPr>
              <a:t>silicate</a:t>
            </a:r>
            <a:r>
              <a:rPr lang="es-ES" sz="1800" b="1" dirty="0">
                <a:latin typeface="Bahnschrift Light SemiCondensed" panose="020B0502040204020203" pitchFamily="34" charset="0"/>
              </a:rPr>
              <a:t>, and </a:t>
            </a:r>
            <a:r>
              <a:rPr lang="es-ES" sz="1800" b="1" dirty="0" err="1">
                <a:latin typeface="Bahnschrift Light SemiCondensed" panose="020B0502040204020203" pitchFamily="34" charset="0"/>
              </a:rPr>
              <a:t>nitrate</a:t>
            </a:r>
            <a:r>
              <a:rPr lang="es-ES" sz="1800" dirty="0">
                <a:latin typeface="Bahnschrift Light SemiCondensed" panose="020B0502040204020203" pitchFamily="34" charset="0"/>
              </a:rPr>
              <a:t> at </a:t>
            </a:r>
            <a:r>
              <a:rPr lang="es-ES" sz="1800" b="1" dirty="0" err="1">
                <a:latin typeface="Bahnschrift Light SemiCondensed" panose="020B0502040204020203" pitchFamily="34" charset="0"/>
              </a:rPr>
              <a:t>standard</a:t>
            </a:r>
            <a:r>
              <a:rPr lang="es-ES" sz="1800" b="1" dirty="0">
                <a:latin typeface="Bahnschrift Light SemiCondensed" panose="020B0502040204020203" pitchFamily="34" charset="0"/>
              </a:rPr>
              <a:t> </a:t>
            </a:r>
            <a:r>
              <a:rPr lang="es-ES" sz="1800" b="1" dirty="0" err="1">
                <a:latin typeface="Bahnschrift Light SemiCondensed" panose="020B0502040204020203" pitchFamily="34" charset="0"/>
              </a:rPr>
              <a:t>depth</a:t>
            </a:r>
            <a:r>
              <a:rPr lang="es-ES" sz="1800" b="1" dirty="0">
                <a:latin typeface="Bahnschrift Light SemiCondensed" panose="020B0502040204020203" pitchFamily="34" charset="0"/>
              </a:rPr>
              <a:t> </a:t>
            </a:r>
            <a:r>
              <a:rPr lang="es-ES" sz="1800" b="1" dirty="0" err="1">
                <a:latin typeface="Bahnschrift Light SemiCondensed" panose="020B0502040204020203" pitchFamily="34" charset="0"/>
              </a:rPr>
              <a:t>levels</a:t>
            </a:r>
            <a:r>
              <a:rPr lang="es-ES" sz="1800" b="1" dirty="0">
                <a:latin typeface="Bahnschrift Light SemiCondensed" panose="020B0502040204020203" pitchFamily="34" charset="0"/>
              </a:rPr>
              <a:t> </a:t>
            </a:r>
            <a:r>
              <a:rPr lang="es-ES" sz="1800" dirty="0" err="1">
                <a:latin typeface="Bahnschrift Light SemiCondensed" panose="020B0502040204020203" pitchFamily="34" charset="0"/>
              </a:rPr>
              <a:t>for</a:t>
            </a:r>
            <a:r>
              <a:rPr lang="es-ES" sz="1800" dirty="0">
                <a:latin typeface="Bahnschrift Light SemiCondensed" panose="020B0502040204020203" pitchFamily="34" charset="0"/>
              </a:rPr>
              <a:t> </a:t>
            </a:r>
            <a:r>
              <a:rPr lang="es-ES" sz="1800" b="1" dirty="0" err="1">
                <a:latin typeface="Bahnschrift Light SemiCondensed" panose="020B0502040204020203" pitchFamily="34" charset="0"/>
              </a:rPr>
              <a:t>annual</a:t>
            </a:r>
            <a:r>
              <a:rPr lang="es-ES" sz="1800" b="1" dirty="0">
                <a:latin typeface="Bahnschrift Light SemiCondensed" panose="020B0502040204020203" pitchFamily="34" charset="0"/>
              </a:rPr>
              <a:t>, </a:t>
            </a:r>
            <a:r>
              <a:rPr lang="es-ES" sz="1800" b="1" dirty="0" err="1">
                <a:latin typeface="Bahnschrift Light SemiCondensed" panose="020B0502040204020203" pitchFamily="34" charset="0"/>
              </a:rPr>
              <a:t>seasonal</a:t>
            </a:r>
            <a:r>
              <a:rPr lang="es-ES" sz="1800" b="1" dirty="0">
                <a:latin typeface="Bahnschrift Light SemiCondensed" panose="020B0502040204020203" pitchFamily="34" charset="0"/>
              </a:rPr>
              <a:t>, and </a:t>
            </a:r>
            <a:r>
              <a:rPr lang="es-ES" sz="1800" b="1" dirty="0" err="1">
                <a:latin typeface="Bahnschrift Light SemiCondensed" panose="020B0502040204020203" pitchFamily="34" charset="0"/>
              </a:rPr>
              <a:t>monthly</a:t>
            </a:r>
            <a:r>
              <a:rPr lang="es-ES" sz="1800" b="1" dirty="0">
                <a:latin typeface="Bahnschrift Light SemiCondensed" panose="020B0502040204020203" pitchFamily="34" charset="0"/>
              </a:rPr>
              <a:t> </a:t>
            </a:r>
            <a:r>
              <a:rPr lang="es-ES" sz="1800" b="1" dirty="0" err="1">
                <a:latin typeface="Bahnschrift Light SemiCondensed" panose="020B0502040204020203" pitchFamily="34" charset="0"/>
              </a:rPr>
              <a:t>compositing</a:t>
            </a:r>
            <a:r>
              <a:rPr lang="es-ES" sz="1800" b="1" dirty="0">
                <a:latin typeface="Bahnschrift Light SemiCondensed" panose="020B0502040204020203" pitchFamily="34" charset="0"/>
              </a:rPr>
              <a:t> </a:t>
            </a:r>
            <a:r>
              <a:rPr lang="es-ES" sz="1800" b="1" dirty="0" err="1">
                <a:latin typeface="Bahnschrift Light SemiCondensed" panose="020B0502040204020203" pitchFamily="34" charset="0"/>
              </a:rPr>
              <a:t>periods</a:t>
            </a:r>
            <a:r>
              <a:rPr lang="es-ES" sz="1800" b="1" dirty="0">
                <a:latin typeface="Bahnschrift Light SemiCondensed" panose="020B0502040204020203" pitchFamily="34" charset="0"/>
              </a:rPr>
              <a:t> </a:t>
            </a:r>
            <a:r>
              <a:rPr lang="es-ES" sz="1800" dirty="0" err="1">
                <a:latin typeface="Bahnschrift Light SemiCondensed" panose="020B0502040204020203" pitchFamily="34" charset="0"/>
              </a:rPr>
              <a:t>for</a:t>
            </a:r>
            <a:r>
              <a:rPr lang="es-ES" sz="1800" dirty="0">
                <a:latin typeface="Bahnschrift Light SemiCondensed" panose="020B0502040204020203" pitchFamily="34" charset="0"/>
              </a:rPr>
              <a:t> </a:t>
            </a:r>
            <a:r>
              <a:rPr lang="es-ES" sz="1800" dirty="0" err="1">
                <a:latin typeface="Bahnschrift Light SemiCondensed" panose="020B0502040204020203" pitchFamily="34" charset="0"/>
              </a:rPr>
              <a:t>the</a:t>
            </a:r>
            <a:r>
              <a:rPr lang="es-ES" sz="1800" dirty="0">
                <a:latin typeface="Bahnschrift Light SemiCondensed" panose="020B0502040204020203" pitchFamily="34" charset="0"/>
              </a:rPr>
              <a:t> </a:t>
            </a:r>
            <a:r>
              <a:rPr lang="es-ES" sz="1800" dirty="0" err="1">
                <a:latin typeface="Bahnschrift Light SemiCondensed" panose="020B0502040204020203" pitchFamily="34" charset="0"/>
              </a:rPr>
              <a:t>World</a:t>
            </a:r>
            <a:r>
              <a:rPr lang="es-ES" sz="1800" dirty="0">
                <a:latin typeface="Bahnschrift Light SemiCondensed" panose="020B0502040204020203" pitchFamily="34" charset="0"/>
              </a:rPr>
              <a:t> </a:t>
            </a:r>
            <a:r>
              <a:rPr lang="es-ES" sz="1800" dirty="0" err="1">
                <a:latin typeface="Bahnschrift Light SemiCondensed" panose="020B0502040204020203" pitchFamily="34" charset="0"/>
              </a:rPr>
              <a:t>Ocean</a:t>
            </a:r>
            <a:r>
              <a:rPr lang="es-ES" sz="1800" dirty="0">
                <a:latin typeface="Bahnschrift Light SemiCondensed" panose="020B0502040204020203" pitchFamily="34" charset="0"/>
              </a:rPr>
              <a:t>. </a:t>
            </a:r>
            <a:r>
              <a:rPr lang="es-ES" sz="1800" dirty="0" err="1">
                <a:latin typeface="Bahnschrift Light SemiCondensed" panose="020B0502040204020203" pitchFamily="34" charset="0"/>
              </a:rPr>
              <a:t>It</a:t>
            </a:r>
            <a:r>
              <a:rPr lang="es-ES" sz="1800" dirty="0">
                <a:latin typeface="Bahnschrift Light SemiCondensed" panose="020B0502040204020203" pitchFamily="34" charset="0"/>
              </a:rPr>
              <a:t> </a:t>
            </a:r>
            <a:r>
              <a:rPr lang="es-ES" sz="1800" dirty="0" err="1">
                <a:latin typeface="Bahnschrift Light SemiCondensed" panose="020B0502040204020203" pitchFamily="34" charset="0"/>
              </a:rPr>
              <a:t>also</a:t>
            </a:r>
            <a:r>
              <a:rPr lang="es-ES" sz="1800" dirty="0">
                <a:latin typeface="Bahnschrift Light SemiCondensed" panose="020B0502040204020203" pitchFamily="34" charset="0"/>
              </a:rPr>
              <a:t> </a:t>
            </a:r>
            <a:r>
              <a:rPr lang="es-ES" sz="1800" dirty="0" err="1">
                <a:latin typeface="Bahnschrift Light SemiCondensed" panose="020B0502040204020203" pitchFamily="34" charset="0"/>
              </a:rPr>
              <a:t>includes</a:t>
            </a:r>
            <a:r>
              <a:rPr lang="es-ES" sz="1800" dirty="0">
                <a:latin typeface="Bahnschrift Light SemiCondensed" panose="020B0502040204020203" pitchFamily="34" charset="0"/>
              </a:rPr>
              <a:t> </a:t>
            </a:r>
            <a:r>
              <a:rPr lang="es-ES" sz="1800" b="1" dirty="0" err="1">
                <a:latin typeface="Bahnschrift Light SemiCondensed" panose="020B0502040204020203" pitchFamily="34" charset="0"/>
              </a:rPr>
              <a:t>associated</a:t>
            </a:r>
            <a:r>
              <a:rPr lang="es-ES" sz="1800" b="1" dirty="0">
                <a:latin typeface="Bahnschrift Light SemiCondensed" panose="020B0502040204020203" pitchFamily="34" charset="0"/>
              </a:rPr>
              <a:t> </a:t>
            </a:r>
            <a:r>
              <a:rPr lang="es-ES" sz="1800" b="1" dirty="0" err="1">
                <a:latin typeface="Bahnschrift Light SemiCondensed" panose="020B0502040204020203" pitchFamily="34" charset="0"/>
              </a:rPr>
              <a:t>statistical</a:t>
            </a:r>
            <a:r>
              <a:rPr lang="es-ES" sz="1800" b="1" dirty="0">
                <a:latin typeface="Bahnschrift Light SemiCondensed" panose="020B0502040204020203" pitchFamily="34" charset="0"/>
              </a:rPr>
              <a:t> </a:t>
            </a:r>
            <a:r>
              <a:rPr lang="es-ES" sz="1800" b="1" dirty="0" err="1">
                <a:latin typeface="Bahnschrift Light SemiCondensed" panose="020B0502040204020203" pitchFamily="34" charset="0"/>
              </a:rPr>
              <a:t>fields</a:t>
            </a:r>
            <a:r>
              <a:rPr lang="es-ES" sz="1800" b="1" dirty="0">
                <a:latin typeface="Bahnschrift Light SemiCondensed" panose="020B0502040204020203" pitchFamily="34" charset="0"/>
              </a:rPr>
              <a:t> </a:t>
            </a:r>
            <a:r>
              <a:rPr lang="es-ES" sz="1800" dirty="0">
                <a:latin typeface="Bahnschrift Light SemiCondensed" panose="020B0502040204020203" pitchFamily="34" charset="0"/>
              </a:rPr>
              <a:t>of </a:t>
            </a:r>
            <a:r>
              <a:rPr lang="es-ES" sz="1800" dirty="0" err="1">
                <a:latin typeface="Bahnschrift Light SemiCondensed" panose="020B0502040204020203" pitchFamily="34" charset="0"/>
              </a:rPr>
              <a:t>observed</a:t>
            </a:r>
            <a:r>
              <a:rPr lang="es-ES" sz="1800" dirty="0">
                <a:latin typeface="Bahnschrift Light SemiCondensed" panose="020B0502040204020203" pitchFamily="34" charset="0"/>
              </a:rPr>
              <a:t> </a:t>
            </a:r>
            <a:r>
              <a:rPr lang="es-ES" sz="1800" dirty="0" err="1">
                <a:latin typeface="Bahnschrift Light SemiCondensed" panose="020B0502040204020203" pitchFamily="34" charset="0"/>
              </a:rPr>
              <a:t>oceanographic</a:t>
            </a:r>
            <a:r>
              <a:rPr lang="es-ES" sz="1800" dirty="0">
                <a:latin typeface="Bahnschrift Light SemiCondensed" panose="020B0502040204020203" pitchFamily="34" charset="0"/>
              </a:rPr>
              <a:t> </a:t>
            </a:r>
            <a:r>
              <a:rPr lang="es-ES" sz="1800" dirty="0" err="1">
                <a:latin typeface="Bahnschrift Light SemiCondensed" panose="020B0502040204020203" pitchFamily="34" charset="0"/>
              </a:rPr>
              <a:t>profile</a:t>
            </a:r>
            <a:r>
              <a:rPr lang="es-ES" sz="1800" dirty="0">
                <a:latin typeface="Bahnschrift Light SemiCondensed" panose="020B0502040204020203" pitchFamily="34" charset="0"/>
              </a:rPr>
              <a:t> data </a:t>
            </a:r>
            <a:r>
              <a:rPr lang="es-ES" sz="1800" dirty="0" err="1">
                <a:latin typeface="Bahnschrift Light SemiCondensed" panose="020B0502040204020203" pitchFamily="34" charset="0"/>
              </a:rPr>
              <a:t>interpolated</a:t>
            </a:r>
            <a:r>
              <a:rPr lang="es-ES" sz="1800" dirty="0">
                <a:latin typeface="Bahnschrift Light SemiCondensed" panose="020B0502040204020203" pitchFamily="34" charset="0"/>
              </a:rPr>
              <a:t> </a:t>
            </a:r>
            <a:r>
              <a:rPr lang="es-ES" sz="1800" dirty="0" err="1">
                <a:latin typeface="Bahnschrift Light SemiCondensed" panose="020B0502040204020203" pitchFamily="34" charset="0"/>
              </a:rPr>
              <a:t>to</a:t>
            </a:r>
            <a:r>
              <a:rPr lang="es-ES" sz="1800" dirty="0">
                <a:latin typeface="Bahnschrift Light SemiCondensed" panose="020B0502040204020203" pitchFamily="34" charset="0"/>
              </a:rPr>
              <a:t> </a:t>
            </a:r>
            <a:r>
              <a:rPr lang="es-ES" sz="1800" dirty="0" err="1">
                <a:latin typeface="Bahnschrift Light SemiCondensed" panose="020B0502040204020203" pitchFamily="34" charset="0"/>
              </a:rPr>
              <a:t>standard</a:t>
            </a:r>
            <a:r>
              <a:rPr lang="es-ES" sz="1800" dirty="0">
                <a:latin typeface="Bahnschrift Light SemiCondensed" panose="020B0502040204020203" pitchFamily="34" charset="0"/>
              </a:rPr>
              <a:t> </a:t>
            </a:r>
            <a:r>
              <a:rPr lang="es-ES" sz="1800" dirty="0" err="1">
                <a:latin typeface="Bahnschrift Light SemiCondensed" panose="020B0502040204020203" pitchFamily="34" charset="0"/>
              </a:rPr>
              <a:t>depth</a:t>
            </a:r>
            <a:r>
              <a:rPr lang="es-ES" sz="1800" dirty="0">
                <a:latin typeface="Bahnschrift Light SemiCondensed" panose="020B0502040204020203" pitchFamily="34" charset="0"/>
              </a:rPr>
              <a:t> </a:t>
            </a:r>
            <a:r>
              <a:rPr lang="es-ES" sz="1800" dirty="0" err="1">
                <a:latin typeface="Bahnschrift Light SemiCondensed" panose="020B0502040204020203" pitchFamily="34" charset="0"/>
              </a:rPr>
              <a:t>levels</a:t>
            </a:r>
            <a:r>
              <a:rPr lang="es-ES" sz="1800" dirty="0">
                <a:latin typeface="Bahnschrift Light SemiCondensed" panose="020B0502040204020203" pitchFamily="34" charset="0"/>
              </a:rPr>
              <a:t> </a:t>
            </a:r>
            <a:r>
              <a:rPr lang="es-ES" sz="1800" dirty="0" err="1">
                <a:latin typeface="Bahnschrift Light SemiCondensed" panose="020B0502040204020203" pitchFamily="34" charset="0"/>
              </a:rPr>
              <a:t>on</a:t>
            </a:r>
            <a:r>
              <a:rPr lang="es-ES" sz="1800" dirty="0">
                <a:latin typeface="Bahnschrift Light SemiCondensed" panose="020B0502040204020203" pitchFamily="34" charset="0"/>
              </a:rPr>
              <a:t> </a:t>
            </a:r>
            <a:r>
              <a:rPr lang="es-ES" sz="1800" dirty="0" err="1">
                <a:latin typeface="Bahnschrift Light SemiCondensed" panose="020B0502040204020203" pitchFamily="34" charset="0"/>
              </a:rPr>
              <a:t>both</a:t>
            </a:r>
            <a:r>
              <a:rPr lang="es-ES" sz="1800" dirty="0">
                <a:latin typeface="Bahnschrift Light SemiCondensed" panose="020B0502040204020203" pitchFamily="34" charset="0"/>
              </a:rPr>
              <a:t> 1° and 5° </a:t>
            </a:r>
            <a:r>
              <a:rPr lang="es-ES" sz="1800" dirty="0" err="1">
                <a:latin typeface="Bahnschrift Light SemiCondensed" panose="020B0502040204020203" pitchFamily="34" charset="0"/>
              </a:rPr>
              <a:t>grids</a:t>
            </a:r>
            <a:r>
              <a:rPr lang="es-ES" sz="1800" dirty="0">
                <a:latin typeface="Bahnschrift Light SemiCondensed" panose="020B0502040204020203" pitchFamily="34" charset="0"/>
              </a:rPr>
              <a:t> .</a:t>
            </a:r>
            <a:endParaRPr lang="ru-RU" sz="1800" dirty="0">
              <a:latin typeface="Bahnschrift Light SemiCondensed" panose="020B0502040204020203" pitchFamily="34" charset="0"/>
            </a:endParaRPr>
          </a:p>
        </p:txBody>
      </p:sp>
      <p:pic>
        <p:nvPicPr>
          <p:cNvPr id="21509" name="Рисунок 7" descr="t_0_0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829472"/>
            <a:ext cx="9534642" cy="4494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639" y="5257804"/>
            <a:ext cx="2043966" cy="164812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14014" y="47307"/>
            <a:ext cx="1604175" cy="691200"/>
          </a:xfrm>
          <a:prstGeom prst="rect">
            <a:avLst/>
          </a:prstGeom>
        </p:spPr>
      </p:pic>
      <p:sp>
        <p:nvSpPr>
          <p:cNvPr id="21506" name="Прямоугольник 4"/>
          <p:cNvSpPr>
            <a:spLocks noChangeArrowheads="1"/>
          </p:cNvSpPr>
          <p:nvPr/>
        </p:nvSpPr>
        <p:spPr bwMode="auto">
          <a:xfrm>
            <a:off x="9218612" y="1905002"/>
            <a:ext cx="27432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de-DE" sz="1600" dirty="0" smtClean="0">
                <a:latin typeface="Bahnschrift Light SemiCondensed" panose="020B0502040204020203" pitchFamily="34" charset="0"/>
                <a:hlinkClick r:id="rId5"/>
              </a:rPr>
              <a:t>www.nodc.noaa.gov</a:t>
            </a:r>
            <a:r>
              <a:rPr lang="de-DE" sz="1600" dirty="0">
                <a:latin typeface="Bahnschrift Light SemiCondensed" panose="020B0502040204020203" pitchFamily="34" charset="0"/>
                <a:hlinkClick r:id="rId5"/>
              </a:rPr>
              <a:t>/OC5/WOA09/pr_woa09.</a:t>
            </a:r>
            <a:r>
              <a:rPr lang="de-DE" sz="1600" dirty="0" smtClean="0">
                <a:latin typeface="Bahnschrift Light SemiCondensed" panose="020B0502040204020203" pitchFamily="34" charset="0"/>
                <a:hlinkClick r:id="rId5"/>
              </a:rPr>
              <a:t>html</a:t>
            </a:r>
            <a:r>
              <a:rPr lang="de-DE" sz="1600" dirty="0" smtClean="0">
                <a:latin typeface="Bahnschrift Light SemiCondensed" panose="020B0502040204020203" pitchFamily="34" charset="0"/>
              </a:rPr>
              <a:t> </a:t>
            </a:r>
            <a:endParaRPr lang="ru-RU" sz="1600" dirty="0">
              <a:latin typeface="Bahnschrift Light Semi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6068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5"/>
            <a:ext cx="12188825" cy="7858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600" dirty="0">
                <a:solidFill>
                  <a:srgbClr val="FFFFFF"/>
                </a:solidFill>
                <a:latin typeface="Bahnschrift Light SemiCondensed" panose="020B0502040204020203" pitchFamily="34" charset="0"/>
                <a:ea typeface="ＭＳ Ｐゴシック" charset="0"/>
              </a:rPr>
              <a:t>World Ocean Atlas </a:t>
            </a:r>
            <a:r>
              <a:rPr lang="en-US" sz="3600" dirty="0" smtClean="0">
                <a:solidFill>
                  <a:srgbClr val="FFFFFF"/>
                </a:solidFill>
                <a:latin typeface="Bahnschrift Light SemiCondensed" panose="020B0502040204020203" pitchFamily="34" charset="0"/>
                <a:ea typeface="ＭＳ Ｐゴシック" charset="0"/>
              </a:rPr>
              <a:t>2018</a:t>
            </a:r>
            <a:r>
              <a:rPr lang="en-US" sz="3600" dirty="0">
                <a:solidFill>
                  <a:srgbClr val="FFFFFF"/>
                </a:solidFill>
                <a:latin typeface="Bahnschrift Light SemiCondensed" panose="020B0502040204020203" pitchFamily="34" charset="0"/>
                <a:ea typeface="ＭＳ Ｐゴシック" charset="0"/>
              </a:rPr>
              <a:t> (</a:t>
            </a:r>
            <a:r>
              <a:rPr lang="en-US" sz="3600" dirty="0" smtClean="0">
                <a:solidFill>
                  <a:srgbClr val="FFFFFF"/>
                </a:solidFill>
                <a:latin typeface="Bahnschrift Light SemiCondensed" panose="020B0502040204020203" pitchFamily="34" charset="0"/>
                <a:ea typeface="ＭＳ Ｐゴシック" charset="0"/>
              </a:rPr>
              <a:t>WOA18)</a:t>
            </a:r>
            <a:endParaRPr lang="ru-RU" sz="3600" dirty="0">
              <a:solidFill>
                <a:srgbClr val="FFFFFF"/>
              </a:solidFill>
              <a:latin typeface="Bahnschrift Light SemiCondensed" panose="020B0502040204020203" pitchFamily="34" charset="0"/>
              <a:ea typeface="ＭＳ Ｐゴシック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4799011" y="6388932"/>
            <a:ext cx="68659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 err="1">
                <a:latin typeface="Bahnschrift Light SemiCondensed" panose="020B0502040204020203" pitchFamily="34" charset="0"/>
              </a:rPr>
              <a:t>https</a:t>
            </a:r>
            <a:r>
              <a:rPr lang="es-ES" sz="2000" dirty="0">
                <a:latin typeface="Bahnschrift Light SemiCondensed" panose="020B0502040204020203" pitchFamily="34" charset="0"/>
              </a:rPr>
              <a:t>://</a:t>
            </a:r>
            <a:r>
              <a:rPr lang="es-ES" sz="2000" dirty="0" err="1">
                <a:latin typeface="Bahnschrift Light SemiCondensed" panose="020B0502040204020203" pitchFamily="34" charset="0"/>
              </a:rPr>
              <a:t>www.ncei.noaa.gov</a:t>
            </a:r>
            <a:r>
              <a:rPr lang="es-ES" sz="2000" dirty="0">
                <a:latin typeface="Bahnschrift Light SemiCondensed" panose="020B0502040204020203" pitchFamily="34" charset="0"/>
              </a:rPr>
              <a:t>/</a:t>
            </a:r>
            <a:r>
              <a:rPr lang="es-ES" sz="2000" dirty="0" err="1">
                <a:latin typeface="Bahnschrift Light SemiCondensed" panose="020B0502040204020203" pitchFamily="34" charset="0"/>
              </a:rPr>
              <a:t>access</a:t>
            </a:r>
            <a:r>
              <a:rPr lang="es-ES" sz="2000" dirty="0">
                <a:latin typeface="Bahnschrift Light SemiCondensed" panose="020B0502040204020203" pitchFamily="34" charset="0"/>
              </a:rPr>
              <a:t>/world-ocean-atlas-2018/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4014" y="47307"/>
            <a:ext cx="1604175" cy="691200"/>
          </a:xfrm>
          <a:prstGeom prst="rect">
            <a:avLst/>
          </a:prstGeom>
        </p:spPr>
      </p:pic>
      <p:pic>
        <p:nvPicPr>
          <p:cNvPr id="2" name="Imagen 1" descr="Captura de pantalla 2019-10-13 a la(s) 20.03.06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014" y="833120"/>
            <a:ext cx="9971593" cy="561582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0639" y="4724404"/>
            <a:ext cx="2705477" cy="218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271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5"/>
            <a:ext cx="12188825" cy="7858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600" dirty="0">
                <a:solidFill>
                  <a:srgbClr val="FFFFFF"/>
                </a:solidFill>
                <a:latin typeface="Bahnschrift Light SemiCondensed" panose="020B0502040204020203" pitchFamily="34" charset="0"/>
                <a:ea typeface="ＭＳ Ｐゴシック" charset="0"/>
              </a:rPr>
              <a:t>World Ocean Atlas </a:t>
            </a:r>
            <a:r>
              <a:rPr lang="en-US" sz="3600" dirty="0" smtClean="0">
                <a:solidFill>
                  <a:srgbClr val="FFFFFF"/>
                </a:solidFill>
                <a:latin typeface="Bahnschrift Light SemiCondensed" panose="020B0502040204020203" pitchFamily="34" charset="0"/>
                <a:ea typeface="ＭＳ Ｐゴシック" charset="0"/>
              </a:rPr>
              <a:t>2018</a:t>
            </a:r>
            <a:r>
              <a:rPr lang="en-US" sz="3600" dirty="0">
                <a:solidFill>
                  <a:srgbClr val="FFFFFF"/>
                </a:solidFill>
                <a:latin typeface="Bahnschrift Light SemiCondensed" panose="020B0502040204020203" pitchFamily="34" charset="0"/>
                <a:ea typeface="ＭＳ Ｐゴシック" charset="0"/>
              </a:rPr>
              <a:t> (</a:t>
            </a:r>
            <a:r>
              <a:rPr lang="en-US" sz="3600" dirty="0" smtClean="0">
                <a:solidFill>
                  <a:srgbClr val="FFFFFF"/>
                </a:solidFill>
                <a:latin typeface="Bahnschrift Light SemiCondensed" panose="020B0502040204020203" pitchFamily="34" charset="0"/>
                <a:ea typeface="ＭＳ Ｐゴシック" charset="0"/>
              </a:rPr>
              <a:t>WOA18)</a:t>
            </a:r>
            <a:endParaRPr lang="ru-RU" sz="3600" dirty="0">
              <a:solidFill>
                <a:srgbClr val="FFFFFF"/>
              </a:solidFill>
              <a:latin typeface="Bahnschrift Light SemiCondensed" panose="020B0502040204020203" pitchFamily="34" charset="0"/>
              <a:ea typeface="ＭＳ Ｐゴシック" charset="0"/>
            </a:endParaRPr>
          </a:p>
        </p:txBody>
      </p:sp>
      <p:sp>
        <p:nvSpPr>
          <p:cNvPr id="21506" name="Прямоугольник 4"/>
          <p:cNvSpPr>
            <a:spLocks noChangeArrowheads="1"/>
          </p:cNvSpPr>
          <p:nvPr/>
        </p:nvSpPr>
        <p:spPr bwMode="auto">
          <a:xfrm>
            <a:off x="608012" y="873278"/>
            <a:ext cx="866549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ES" sz="2200" dirty="0" err="1">
                <a:latin typeface="Bahnschrift Light SemiCondensed" panose="020B0502040204020203" pitchFamily="34" charset="0"/>
              </a:rPr>
              <a:t>https</a:t>
            </a:r>
            <a:r>
              <a:rPr lang="es-ES" sz="2200" dirty="0">
                <a:latin typeface="Bahnschrift Light SemiCondensed" panose="020B0502040204020203" pitchFamily="34" charset="0"/>
              </a:rPr>
              <a:t>://</a:t>
            </a:r>
            <a:r>
              <a:rPr lang="es-ES" sz="2200" dirty="0" err="1">
                <a:latin typeface="Bahnschrift Light SemiCondensed" panose="020B0502040204020203" pitchFamily="34" charset="0"/>
              </a:rPr>
              <a:t>www.ncei.noaa.gov</a:t>
            </a:r>
            <a:r>
              <a:rPr lang="es-ES" sz="2200" dirty="0">
                <a:latin typeface="Bahnschrift Light SemiCondensed" panose="020B0502040204020203" pitchFamily="34" charset="0"/>
              </a:rPr>
              <a:t>/</a:t>
            </a:r>
            <a:r>
              <a:rPr lang="es-ES" sz="2200" dirty="0" err="1">
                <a:latin typeface="Bahnschrift Light SemiCondensed" panose="020B0502040204020203" pitchFamily="34" charset="0"/>
              </a:rPr>
              <a:t>access</a:t>
            </a:r>
            <a:r>
              <a:rPr lang="es-ES" sz="2200" dirty="0">
                <a:latin typeface="Bahnschrift Light SemiCondensed" panose="020B0502040204020203" pitchFamily="34" charset="0"/>
              </a:rPr>
              <a:t>/world-ocean-atlas-2018/</a:t>
            </a:r>
            <a:endParaRPr lang="ru-RU" sz="2200" dirty="0">
              <a:latin typeface="Bahnschrift Light SemiCondensed" panose="020B0502040204020203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22400"/>
            <a:ext cx="12188825" cy="40005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9798758" y="5471921"/>
            <a:ext cx="246410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200" i="1" dirty="0" err="1" smtClean="0">
                <a:latin typeface="Bahnschrift Light SemiCondensed" panose="020B0502040204020203" pitchFamily="34" charset="0"/>
              </a:rPr>
              <a:t>Boyer</a:t>
            </a:r>
            <a:r>
              <a:rPr lang="es-ES" sz="2200" i="1" dirty="0" smtClean="0">
                <a:latin typeface="Bahnschrift Light SemiCondensed" panose="020B0502040204020203" pitchFamily="34" charset="0"/>
              </a:rPr>
              <a:t> et al., 2018</a:t>
            </a:r>
            <a:endParaRPr lang="es-ES" sz="2200" i="1" dirty="0">
              <a:latin typeface="Bahnschrift Light SemiCondensed" panose="020B0502040204020203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0637" y="5257804"/>
            <a:ext cx="2043968" cy="164812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14014" y="47307"/>
            <a:ext cx="1604175" cy="6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773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5"/>
            <a:ext cx="12188825" cy="7858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600" dirty="0">
                <a:solidFill>
                  <a:srgbClr val="FFFFFF"/>
                </a:solidFill>
                <a:latin typeface="Bahnschrift Light SemiCondensed" panose="020B0502040204020203" pitchFamily="34" charset="0"/>
                <a:ea typeface="ＭＳ Ｐゴシック" charset="0"/>
              </a:rPr>
              <a:t>World Ocean </a:t>
            </a:r>
            <a:r>
              <a:rPr lang="en-US" sz="3600" dirty="0" smtClean="0">
                <a:solidFill>
                  <a:srgbClr val="FFFFFF"/>
                </a:solidFill>
                <a:latin typeface="Bahnschrift Light SemiCondensed" panose="020B0502040204020203" pitchFamily="34" charset="0"/>
                <a:ea typeface="ＭＳ Ｐゴシック" charset="0"/>
              </a:rPr>
              <a:t>Database 2018</a:t>
            </a:r>
            <a:r>
              <a:rPr lang="en-US" sz="3600" dirty="0">
                <a:solidFill>
                  <a:srgbClr val="FFFFFF"/>
                </a:solidFill>
                <a:latin typeface="Bahnschrift Light SemiCondensed" panose="020B0502040204020203" pitchFamily="34" charset="0"/>
                <a:ea typeface="ＭＳ Ｐゴシック" charset="0"/>
              </a:rPr>
              <a:t> (</a:t>
            </a:r>
            <a:r>
              <a:rPr lang="en-US" sz="3600" dirty="0" smtClean="0">
                <a:solidFill>
                  <a:srgbClr val="FFFFFF"/>
                </a:solidFill>
                <a:latin typeface="Bahnschrift Light SemiCondensed" panose="020B0502040204020203" pitchFamily="34" charset="0"/>
                <a:ea typeface="ＭＳ Ｐゴシック" charset="0"/>
              </a:rPr>
              <a:t>WOD18)</a:t>
            </a:r>
            <a:endParaRPr lang="ru-RU" sz="3600" dirty="0">
              <a:solidFill>
                <a:srgbClr val="FFFFFF"/>
              </a:solidFill>
              <a:latin typeface="Bahnschrift Light SemiCondensed" panose="020B0502040204020203" pitchFamily="34" charset="0"/>
              <a:ea typeface="ＭＳ Ｐゴシック" charset="0"/>
            </a:endParaRPr>
          </a:p>
        </p:txBody>
      </p:sp>
      <p:sp>
        <p:nvSpPr>
          <p:cNvPr id="21506" name="Прямоугольник 4"/>
          <p:cNvSpPr>
            <a:spLocks noChangeArrowheads="1"/>
          </p:cNvSpPr>
          <p:nvPr/>
        </p:nvSpPr>
        <p:spPr bwMode="auto">
          <a:xfrm>
            <a:off x="1134853" y="946075"/>
            <a:ext cx="1036975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s-ES" sz="2200" dirty="0" err="1">
                <a:latin typeface="Bahnschrift Light SemiCondensed" panose="020B0502040204020203" pitchFamily="34" charset="0"/>
              </a:rPr>
              <a:t>https</a:t>
            </a:r>
            <a:r>
              <a:rPr lang="es-ES" sz="2200" dirty="0">
                <a:latin typeface="Bahnschrift Light SemiCondensed" panose="020B0502040204020203" pitchFamily="34" charset="0"/>
              </a:rPr>
              <a:t>://</a:t>
            </a:r>
            <a:r>
              <a:rPr lang="es-ES" sz="2200" dirty="0" err="1">
                <a:latin typeface="Bahnschrift Light SemiCondensed" panose="020B0502040204020203" pitchFamily="34" charset="0"/>
              </a:rPr>
              <a:t>www.ncei.noaa.gov</a:t>
            </a:r>
            <a:r>
              <a:rPr lang="es-ES" sz="2200" dirty="0">
                <a:latin typeface="Bahnschrift Light SemiCondensed" panose="020B0502040204020203" pitchFamily="34" charset="0"/>
              </a:rPr>
              <a:t>/</a:t>
            </a:r>
            <a:r>
              <a:rPr lang="es-ES" sz="2200" dirty="0" err="1">
                <a:latin typeface="Bahnschrift Light SemiCondensed" panose="020B0502040204020203" pitchFamily="34" charset="0"/>
              </a:rPr>
              <a:t>access</a:t>
            </a:r>
            <a:r>
              <a:rPr lang="es-ES" sz="2200" dirty="0">
                <a:latin typeface="Bahnschrift Light SemiCondensed" panose="020B0502040204020203" pitchFamily="34" charset="0"/>
              </a:rPr>
              <a:t>/</a:t>
            </a:r>
            <a:r>
              <a:rPr lang="es-ES" sz="2200" dirty="0" err="1">
                <a:latin typeface="Bahnschrift Light SemiCondensed" panose="020B0502040204020203" pitchFamily="34" charset="0"/>
              </a:rPr>
              <a:t>world-ocean-database-select</a:t>
            </a:r>
            <a:r>
              <a:rPr lang="es-ES" sz="2200" dirty="0">
                <a:latin typeface="Bahnschrift Light SemiCondensed" panose="020B0502040204020203" pitchFamily="34" charset="0"/>
              </a:rPr>
              <a:t>/</a:t>
            </a:r>
            <a:r>
              <a:rPr lang="es-ES" sz="2200" dirty="0" err="1">
                <a:latin typeface="Bahnschrift Light SemiCondensed" panose="020B0502040204020203" pitchFamily="34" charset="0"/>
              </a:rPr>
              <a:t>dbsearch.html</a:t>
            </a:r>
            <a:endParaRPr lang="ru-RU" sz="2200" dirty="0">
              <a:latin typeface="Bahnschrift Light SemiCondensed" panose="020B0502040204020203" pitchFamily="34" charset="0"/>
            </a:endParaRPr>
          </a:p>
        </p:txBody>
      </p:sp>
      <p:pic>
        <p:nvPicPr>
          <p:cNvPr id="2" name="Imagen 1" descr="Captura de pantalla 2021-10-17 a la(s) 10.52.46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19" y="1475074"/>
            <a:ext cx="5968493" cy="4105985"/>
          </a:xfrm>
          <a:prstGeom prst="rect">
            <a:avLst/>
          </a:prstGeom>
        </p:spPr>
      </p:pic>
      <p:pic>
        <p:nvPicPr>
          <p:cNvPr id="6" name="Imagen 5" descr="Captura de pantalla 2021-10-17 a la(s) 10.54.44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891" y="1475071"/>
            <a:ext cx="5718298" cy="411480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2237832" y="5687988"/>
            <a:ext cx="16565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latin typeface="Bahnschrift Light SemiCondensed" panose="020B0502040204020203" pitchFamily="34" charset="0"/>
              </a:rPr>
              <a:t>1910-1920</a:t>
            </a:r>
            <a:endParaRPr lang="es-ES" dirty="0">
              <a:latin typeface="Bahnschrift Light SemiCondensed" panose="020B0502040204020203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8609014" y="5687988"/>
            <a:ext cx="16565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latin typeface="Bahnschrift Light SemiCondensed" panose="020B0502040204020203" pitchFamily="34" charset="0"/>
              </a:rPr>
              <a:t>2010-2020</a:t>
            </a:r>
            <a:endParaRPr lang="es-ES" dirty="0">
              <a:latin typeface="Bahnschrift Light SemiCondensed" panose="020B0502040204020203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0635" y="5486404"/>
            <a:ext cx="1760463" cy="1419529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14014" y="47307"/>
            <a:ext cx="1604175" cy="6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826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" y="5"/>
            <a:ext cx="11199811" cy="7858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200" dirty="0" smtClean="0">
                <a:solidFill>
                  <a:srgbClr val="FFFFFF"/>
                </a:solidFill>
                <a:latin typeface="Bahnschrift Light SemiCondensed" panose="020B0502040204020203" pitchFamily="34" charset="0"/>
                <a:ea typeface="ＭＳ Ｐゴシック" charset="0"/>
              </a:rPr>
              <a:t>NCEP Global Ocean Data Assimilation System</a:t>
            </a:r>
            <a:r>
              <a:rPr lang="en-US" sz="3200" dirty="0">
                <a:solidFill>
                  <a:srgbClr val="FFFFFF"/>
                </a:solidFill>
                <a:latin typeface="Bahnschrift Light SemiCondensed" panose="020B0502040204020203" pitchFamily="34" charset="0"/>
                <a:ea typeface="ＭＳ Ｐゴシック" charset="0"/>
              </a:rPr>
              <a:t> </a:t>
            </a:r>
            <a:r>
              <a:rPr lang="en-US" sz="3200" dirty="0" smtClean="0">
                <a:solidFill>
                  <a:srgbClr val="FFFFFF"/>
                </a:solidFill>
                <a:latin typeface="Bahnschrift Light SemiCondensed" panose="020B0502040204020203" pitchFamily="34" charset="0"/>
                <a:ea typeface="ＭＳ Ｐゴシック" charset="0"/>
              </a:rPr>
              <a:t>(GODAS)</a:t>
            </a:r>
            <a:endParaRPr lang="ru-RU" sz="3200" dirty="0">
              <a:solidFill>
                <a:srgbClr val="FFFFFF"/>
              </a:solidFill>
              <a:latin typeface="Bahnschrift Light SemiCondensed" panose="020B0502040204020203" pitchFamily="34" charset="0"/>
              <a:ea typeface="ＭＳ Ｐゴシック" charset="0"/>
            </a:endParaRPr>
          </a:p>
        </p:txBody>
      </p:sp>
      <p:pic>
        <p:nvPicPr>
          <p:cNvPr id="6" name="Imagen 5" descr="Captura de pantalla 2021-10-17 a la(s) 12.21.21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838200"/>
            <a:ext cx="5265891" cy="3200400"/>
          </a:xfrm>
          <a:prstGeom prst="rect">
            <a:avLst/>
          </a:prstGeom>
        </p:spPr>
      </p:pic>
      <p:pic>
        <p:nvPicPr>
          <p:cNvPr id="7" name="Imagen 6" descr="movie.tchp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3234024"/>
            <a:ext cx="5027612" cy="3623976"/>
          </a:xfrm>
          <a:prstGeom prst="rect">
            <a:avLst/>
          </a:prstGeom>
        </p:spPr>
      </p:pic>
      <p:pic>
        <p:nvPicPr>
          <p:cNvPr id="10" name="Imagen 9" descr="Captura de pantalla 2021-10-17 a la(s) 12.29.49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414" y="838200"/>
            <a:ext cx="6856413" cy="60198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0635" y="5638804"/>
            <a:ext cx="1571461" cy="1267129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14014" y="47307"/>
            <a:ext cx="1604175" cy="6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448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summermeantemp.g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560" y="738510"/>
            <a:ext cx="8222445" cy="611949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5"/>
            <a:ext cx="12188825" cy="7858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600" dirty="0">
                <a:solidFill>
                  <a:srgbClr val="FFFFFF"/>
                </a:solidFill>
                <a:latin typeface="Bahnschrift Light SemiCondensed" panose="020B0502040204020203" pitchFamily="34" charset="0"/>
                <a:ea typeface="ＭＳ Ｐゴシック" charset="0"/>
              </a:rPr>
              <a:t>Simple Ocean Data Assimilation (SODA)</a:t>
            </a:r>
            <a:endParaRPr lang="ru-RU" sz="3600" dirty="0">
              <a:solidFill>
                <a:srgbClr val="FFFFFF"/>
              </a:solidFill>
              <a:latin typeface="Bahnschrift Light SemiCondensed" panose="020B0502040204020203" pitchFamily="34" charset="0"/>
              <a:ea typeface="ＭＳ Ｐゴシック" charset="0"/>
            </a:endParaRPr>
          </a:p>
        </p:txBody>
      </p:sp>
      <p:cxnSp>
        <p:nvCxnSpPr>
          <p:cNvPr id="5" name="Conector recto 4"/>
          <p:cNvCxnSpPr/>
          <p:nvPr/>
        </p:nvCxnSpPr>
        <p:spPr>
          <a:xfrm flipH="1">
            <a:off x="9218614" y="3886200"/>
            <a:ext cx="2286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637" y="5047282"/>
            <a:ext cx="2305052" cy="185865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14014" y="47307"/>
            <a:ext cx="1604175" cy="691200"/>
          </a:xfrm>
          <a:prstGeom prst="rect">
            <a:avLst/>
          </a:prstGeom>
        </p:spPr>
      </p:pic>
      <p:sp>
        <p:nvSpPr>
          <p:cNvPr id="22530" name="TextBox 5"/>
          <p:cNvSpPr txBox="1">
            <a:spLocks noChangeArrowheads="1"/>
          </p:cNvSpPr>
          <p:nvPr/>
        </p:nvSpPr>
        <p:spPr bwMode="auto">
          <a:xfrm>
            <a:off x="191199" y="990603"/>
            <a:ext cx="4010873" cy="433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dirty="0" smtClean="0">
                <a:latin typeface="Bahnschrift Light SemiCondensed" panose="020B0502040204020203" pitchFamily="34" charset="0"/>
              </a:rPr>
              <a:t>Model: </a:t>
            </a:r>
            <a:r>
              <a:rPr lang="en-US" sz="2000" dirty="0">
                <a:latin typeface="Bahnschrift Light SemiCondensed" panose="020B0502040204020203" pitchFamily="34" charset="0"/>
              </a:rPr>
              <a:t>GFDL MOM5/SIS1</a:t>
            </a:r>
            <a:endParaRPr lang="en-US" sz="2000" b="1" dirty="0" smtClean="0">
              <a:latin typeface="Bahnschrift Light SemiCondensed" panose="020B0502040204020203" pitchFamily="34" charset="0"/>
            </a:endParaRPr>
          </a:p>
          <a:p>
            <a:pPr eaLnBrk="1" hangingPunct="1"/>
            <a:r>
              <a:rPr lang="en-US" sz="2000" b="1" dirty="0" smtClean="0">
                <a:latin typeface="Bahnschrift Light SemiCondensed" panose="020B0502040204020203" pitchFamily="34" charset="0"/>
              </a:rPr>
              <a:t>Resolution: </a:t>
            </a:r>
            <a:r>
              <a:rPr lang="en-US" sz="2000" dirty="0">
                <a:latin typeface="Bahnschrift Light SemiCondensed" panose="020B0502040204020203" pitchFamily="34" charset="0"/>
              </a:rPr>
              <a:t>Horizontal 0.25° </a:t>
            </a:r>
            <a:r>
              <a:rPr lang="en-US" sz="2000" dirty="0" smtClean="0">
                <a:latin typeface="Bahnschrift Light SemiCondensed" panose="020B0502040204020203" pitchFamily="34" charset="0"/>
              </a:rPr>
              <a:t> (28 km at Equator). 50 vertical levels, </a:t>
            </a:r>
            <a:r>
              <a:rPr lang="en-US" sz="2000" dirty="0" err="1" smtClean="0">
                <a:latin typeface="Bahnschrift Light SemiCondensed" panose="020B0502040204020203" pitchFamily="34" charset="0"/>
              </a:rPr>
              <a:t>uper</a:t>
            </a:r>
            <a:r>
              <a:rPr lang="en-US" sz="2000" dirty="0" smtClean="0">
                <a:latin typeface="Bahnschrift Light SemiCondensed" panose="020B0502040204020203" pitchFamily="34" charset="0"/>
              </a:rPr>
              <a:t> layer at 10 m depth</a:t>
            </a:r>
            <a:r>
              <a:rPr lang="en-US" sz="2000" dirty="0">
                <a:latin typeface="Bahnschrift Light SemiCondensed" panose="020B0502040204020203" pitchFamily="34" charset="0"/>
              </a:rPr>
              <a:t/>
            </a:r>
            <a:br>
              <a:rPr lang="en-US" sz="2000" dirty="0">
                <a:latin typeface="Bahnschrift Light SemiCondensed" panose="020B0502040204020203" pitchFamily="34" charset="0"/>
              </a:rPr>
            </a:br>
            <a:r>
              <a:rPr lang="en-US" sz="2000" b="1" dirty="0" smtClean="0">
                <a:latin typeface="Bahnschrift Light SemiCondensed" panose="020B0502040204020203" pitchFamily="34" charset="0"/>
              </a:rPr>
              <a:t>Period and time resolution: </a:t>
            </a:r>
            <a:r>
              <a:rPr lang="en-US" sz="2000" dirty="0" smtClean="0">
                <a:latin typeface="Bahnschrift Light SemiCondensed" panose="020B0502040204020203" pitchFamily="34" charset="0"/>
              </a:rPr>
              <a:t>1871</a:t>
            </a:r>
            <a:r>
              <a:rPr lang="en-US" sz="2000" dirty="0">
                <a:latin typeface="Bahnschrift Light SemiCondensed" panose="020B0502040204020203" pitchFamily="34" charset="0"/>
              </a:rPr>
              <a:t>-</a:t>
            </a:r>
            <a:r>
              <a:rPr lang="en-US" sz="2000" dirty="0" smtClean="0">
                <a:latin typeface="Bahnschrift Light SemiCondensed" panose="020B0502040204020203" pitchFamily="34" charset="0"/>
              </a:rPr>
              <a:t>2008</a:t>
            </a:r>
            <a:r>
              <a:rPr lang="en-US" sz="2000" dirty="0">
                <a:latin typeface="Bahnschrift Light SemiCondensed" panose="020B0502040204020203" pitchFamily="34" charset="0"/>
              </a:rPr>
              <a:t> </a:t>
            </a:r>
            <a:r>
              <a:rPr lang="en-US" sz="2000" dirty="0" smtClean="0">
                <a:latin typeface="Bahnschrift Light SemiCondensed" panose="020B0502040204020203" pitchFamily="34" charset="0"/>
              </a:rPr>
              <a:t>(monthly), 1980-2017 (5 days)</a:t>
            </a:r>
            <a:endParaRPr lang="en-US" sz="2000" dirty="0">
              <a:latin typeface="Bahnschrift Light SemiCondensed" panose="020B0502040204020203" pitchFamily="34" charset="0"/>
            </a:endParaRPr>
          </a:p>
          <a:p>
            <a:pPr eaLnBrk="1" hangingPunct="1"/>
            <a:r>
              <a:rPr lang="en-US" sz="2000" b="1" dirty="0" smtClean="0">
                <a:latin typeface="Bahnschrift Light SemiCondensed" panose="020B0502040204020203" pitchFamily="34" charset="0"/>
              </a:rPr>
              <a:t>Assimilated data: </a:t>
            </a:r>
            <a:r>
              <a:rPr lang="en-US" sz="2000" dirty="0">
                <a:latin typeface="Bahnschrift Light SemiCondensed" panose="020B0502040204020203" pitchFamily="34" charset="0"/>
              </a:rPr>
              <a:t>WOD09 T&amp;S, ICOADS 2.5 SST </a:t>
            </a:r>
            <a:br>
              <a:rPr lang="en-US" sz="2000" dirty="0">
                <a:latin typeface="Bahnschrift Light SemiCondensed" panose="020B0502040204020203" pitchFamily="34" charset="0"/>
              </a:rPr>
            </a:br>
            <a:r>
              <a:rPr lang="en-US" sz="2000" b="1" dirty="0" err="1" smtClean="0">
                <a:latin typeface="Bahnschrift Light SemiCondensed" panose="020B0502040204020203" pitchFamily="34" charset="0"/>
              </a:rPr>
              <a:t>Forcings</a:t>
            </a:r>
            <a:r>
              <a:rPr lang="en-US" sz="2000" b="1" dirty="0" smtClean="0">
                <a:latin typeface="Bahnschrift Light SemiCondensed" panose="020B0502040204020203" pitchFamily="34" charset="0"/>
              </a:rPr>
              <a:t>: </a:t>
            </a:r>
            <a:r>
              <a:rPr lang="en-US" sz="2000" dirty="0">
                <a:latin typeface="Bahnschrift Light SemiCondensed" panose="020B0502040204020203" pitchFamily="34" charset="0"/>
              </a:rPr>
              <a:t>20CRv2 </a:t>
            </a:r>
            <a:r>
              <a:rPr lang="en-US" sz="2000" dirty="0" smtClean="0">
                <a:latin typeface="Bahnschrift Light SemiCondensed" panose="020B0502040204020203" pitchFamily="34" charset="0"/>
              </a:rPr>
              <a:t>for wind stress and bulk </a:t>
            </a:r>
            <a:r>
              <a:rPr lang="en-US" sz="2000" dirty="0">
                <a:latin typeface="Bahnschrift Light SemiCondensed" panose="020B0502040204020203" pitchFamily="34" charset="0"/>
              </a:rPr>
              <a:t>formulae </a:t>
            </a:r>
            <a:br>
              <a:rPr lang="en-US" sz="2000" dirty="0">
                <a:latin typeface="Bahnschrift Light SemiCondensed" panose="020B0502040204020203" pitchFamily="34" charset="0"/>
              </a:rPr>
            </a:br>
            <a:r>
              <a:rPr lang="en-US" sz="2000" dirty="0" smtClean="0">
                <a:latin typeface="Bahnschrift Light SemiCondensed" panose="020B0502040204020203" pitchFamily="34" charset="0"/>
                <a:hlinkClick r:id="rId5"/>
              </a:rPr>
              <a:t>https</a:t>
            </a:r>
            <a:r>
              <a:rPr lang="en-US" sz="2000" dirty="0">
                <a:latin typeface="Bahnschrift Light SemiCondensed" panose="020B0502040204020203" pitchFamily="34" charset="0"/>
                <a:hlinkClick r:id="rId5"/>
              </a:rPr>
              <a:t>://www.soda.umd.edu</a:t>
            </a:r>
            <a:r>
              <a:rPr lang="en-US" sz="2000" dirty="0" smtClean="0">
                <a:latin typeface="Bahnschrift Light SemiCondensed" panose="020B0502040204020203" pitchFamily="34" charset="0"/>
                <a:hlinkClick r:id="rId5"/>
              </a:rPr>
              <a:t>/</a:t>
            </a:r>
            <a:endParaRPr lang="en-US" sz="2000" dirty="0" smtClean="0">
              <a:latin typeface="Bahnschrift Light SemiCondensed" panose="020B0502040204020203" pitchFamily="34" charset="0"/>
            </a:endParaRPr>
          </a:p>
          <a:p>
            <a:pPr eaLnBrk="1" hangingPunct="1"/>
            <a:endParaRPr lang="en-US" sz="1800" dirty="0" smtClean="0"/>
          </a:p>
          <a:p>
            <a:pPr eaLnBrk="1" hangingPunct="1"/>
            <a:endParaRPr lang="ru-RU" sz="18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9044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1613" y="765818"/>
            <a:ext cx="9418639" cy="5322935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3041046" y="5715002"/>
            <a:ext cx="87683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  <a:p>
            <a:r>
              <a:rPr lang="es-ES" sz="1800" dirty="0" err="1">
                <a:latin typeface="Bahnschrift Light SemiCondensed" panose="020B0502040204020203" pitchFamily="34" charset="0"/>
              </a:rPr>
              <a:t>Temperature</a:t>
            </a:r>
            <a:r>
              <a:rPr lang="es-ES" sz="1800" dirty="0">
                <a:latin typeface="Bahnschrift Light SemiCondensed" panose="020B0502040204020203" pitchFamily="34" charset="0"/>
              </a:rPr>
              <a:t> (</a:t>
            </a:r>
            <a:r>
              <a:rPr lang="es-ES" sz="1800" dirty="0" err="1">
                <a:latin typeface="Bahnschrift Light SemiCondensed" panose="020B0502040204020203" pitchFamily="34" charset="0"/>
              </a:rPr>
              <a:t>ºC</a:t>
            </a:r>
            <a:r>
              <a:rPr lang="es-ES" sz="1800" dirty="0">
                <a:latin typeface="Bahnschrift Light SemiCondensed" panose="020B0502040204020203" pitchFamily="34" charset="0"/>
              </a:rPr>
              <a:t>) </a:t>
            </a:r>
            <a:r>
              <a:rPr lang="es-ES" sz="1800" dirty="0" err="1">
                <a:latin typeface="Bahnschrift Light SemiCondensed" panose="020B0502040204020203" pitchFamily="34" charset="0"/>
              </a:rPr>
              <a:t>transect</a:t>
            </a:r>
            <a:r>
              <a:rPr lang="es-ES" sz="1800" dirty="0">
                <a:latin typeface="Bahnschrift Light SemiCondensed" panose="020B0502040204020203" pitchFamily="34" charset="0"/>
              </a:rPr>
              <a:t> </a:t>
            </a:r>
            <a:r>
              <a:rPr lang="es-ES" sz="1800" dirty="0" err="1">
                <a:latin typeface="Bahnschrift Light SemiCondensed" panose="020B0502040204020203" pitchFamily="34" charset="0"/>
              </a:rPr>
              <a:t>for</a:t>
            </a:r>
            <a:r>
              <a:rPr lang="es-ES" sz="1800" dirty="0">
                <a:latin typeface="Bahnschrift Light SemiCondensed" panose="020B0502040204020203" pitchFamily="34" charset="0"/>
              </a:rPr>
              <a:t> JJA (</a:t>
            </a:r>
            <a:r>
              <a:rPr lang="es-ES" sz="1800" dirty="0" err="1">
                <a:latin typeface="Bahnschrift Light SemiCondensed" panose="020B0502040204020203" pitchFamily="34" charset="0"/>
              </a:rPr>
              <a:t>left</a:t>
            </a:r>
            <a:r>
              <a:rPr lang="es-ES" sz="1800" dirty="0">
                <a:latin typeface="Bahnschrift Light SemiCondensed" panose="020B0502040204020203" pitchFamily="34" charset="0"/>
              </a:rPr>
              <a:t>) and DJF (</a:t>
            </a:r>
            <a:r>
              <a:rPr lang="es-ES" sz="1800" dirty="0" err="1">
                <a:latin typeface="Bahnschrift Light SemiCondensed" panose="020B0502040204020203" pitchFamily="34" charset="0"/>
              </a:rPr>
              <a:t>right</a:t>
            </a:r>
            <a:r>
              <a:rPr lang="es-ES" sz="1800" dirty="0">
                <a:latin typeface="Bahnschrift Light SemiCondensed" panose="020B0502040204020203" pitchFamily="34" charset="0"/>
              </a:rPr>
              <a:t>) in Cape </a:t>
            </a:r>
            <a:r>
              <a:rPr lang="es-ES" sz="1800" dirty="0" err="1">
                <a:latin typeface="Bahnschrift Light SemiCondensed" panose="020B0502040204020203" pitchFamily="34" charset="0"/>
              </a:rPr>
              <a:t>Ghir</a:t>
            </a:r>
            <a:r>
              <a:rPr lang="es-ES" sz="1800" dirty="0">
                <a:latin typeface="Bahnschrift Light SemiCondensed" panose="020B0502040204020203" pitchFamily="34" charset="0"/>
              </a:rPr>
              <a:t> (1980–2012) </a:t>
            </a:r>
            <a:r>
              <a:rPr lang="es-ES" sz="1800" dirty="0" err="1">
                <a:latin typeface="Bahnschrift Light SemiCondensed" panose="020B0502040204020203" pitchFamily="34" charset="0"/>
              </a:rPr>
              <a:t>for</a:t>
            </a:r>
            <a:r>
              <a:rPr lang="es-ES" sz="1800" dirty="0">
                <a:latin typeface="Bahnschrift Light SemiCondensed" panose="020B0502040204020203" pitchFamily="34" charset="0"/>
              </a:rPr>
              <a:t> WOD18 (</a:t>
            </a:r>
            <a:r>
              <a:rPr lang="es-ES" sz="1800" b="1" dirty="0">
                <a:latin typeface="Bahnschrift Light SemiCondensed" panose="020B0502040204020203" pitchFamily="34" charset="0"/>
              </a:rPr>
              <a:t>a</a:t>
            </a:r>
            <a:r>
              <a:rPr lang="es-ES" sz="1800" dirty="0">
                <a:latin typeface="Bahnschrift Light SemiCondensed" panose="020B0502040204020203" pitchFamily="34" charset="0"/>
              </a:rPr>
              <a:t>, </a:t>
            </a:r>
            <a:r>
              <a:rPr lang="es-ES" sz="1800" b="1" dirty="0">
                <a:latin typeface="Bahnschrift Light SemiCondensed" panose="020B0502040204020203" pitchFamily="34" charset="0"/>
              </a:rPr>
              <a:t>b</a:t>
            </a:r>
            <a:r>
              <a:rPr lang="es-ES" sz="1800" dirty="0">
                <a:latin typeface="Bahnschrift Light SemiCondensed" panose="020B0502040204020203" pitchFamily="34" charset="0"/>
              </a:rPr>
              <a:t>), GLORYS (</a:t>
            </a:r>
            <a:r>
              <a:rPr lang="es-ES" sz="1800" b="1" dirty="0">
                <a:latin typeface="Bahnschrift Light SemiCondensed" panose="020B0502040204020203" pitchFamily="34" charset="0"/>
              </a:rPr>
              <a:t>c</a:t>
            </a:r>
            <a:r>
              <a:rPr lang="es-ES" sz="1800" dirty="0">
                <a:latin typeface="Bahnschrift Light SemiCondensed" panose="020B0502040204020203" pitchFamily="34" charset="0"/>
              </a:rPr>
              <a:t>, </a:t>
            </a:r>
            <a:r>
              <a:rPr lang="es-ES" sz="1800" b="1" dirty="0">
                <a:latin typeface="Bahnschrift Light SemiCondensed" panose="020B0502040204020203" pitchFamily="34" charset="0"/>
              </a:rPr>
              <a:t>d</a:t>
            </a:r>
            <a:r>
              <a:rPr lang="es-ES" sz="1800" dirty="0">
                <a:latin typeface="Bahnschrift Light SemiCondensed" panose="020B0502040204020203" pitchFamily="34" charset="0"/>
              </a:rPr>
              <a:t>), ROM (</a:t>
            </a:r>
            <a:r>
              <a:rPr lang="es-ES" sz="1800" b="1" dirty="0">
                <a:latin typeface="Bahnschrift Light SemiCondensed" panose="020B0502040204020203" pitchFamily="34" charset="0"/>
              </a:rPr>
              <a:t>e</a:t>
            </a:r>
            <a:r>
              <a:rPr lang="es-ES" sz="1800" dirty="0">
                <a:latin typeface="Bahnschrift Light SemiCondensed" panose="020B0502040204020203" pitchFamily="34" charset="0"/>
              </a:rPr>
              <a:t>, </a:t>
            </a:r>
            <a:r>
              <a:rPr lang="es-ES" sz="1800" b="1" dirty="0">
                <a:latin typeface="Bahnschrift Light SemiCondensed" panose="020B0502040204020203" pitchFamily="34" charset="0"/>
              </a:rPr>
              <a:t>f</a:t>
            </a:r>
            <a:r>
              <a:rPr lang="es-ES" sz="1800" dirty="0">
                <a:latin typeface="Bahnschrift Light SemiCondensed" panose="020B0502040204020203" pitchFamily="34" charset="0"/>
              </a:rPr>
              <a:t>) and SODA (</a:t>
            </a:r>
            <a:r>
              <a:rPr lang="es-ES" sz="1800" b="1" dirty="0">
                <a:latin typeface="Bahnschrift Light SemiCondensed" panose="020B0502040204020203" pitchFamily="34" charset="0"/>
              </a:rPr>
              <a:t>g</a:t>
            </a:r>
            <a:r>
              <a:rPr lang="es-ES" sz="1800" dirty="0">
                <a:latin typeface="Bahnschrift Light SemiCondensed" panose="020B0502040204020203" pitchFamily="34" charset="0"/>
              </a:rPr>
              <a:t>, </a:t>
            </a:r>
            <a:r>
              <a:rPr lang="es-ES" sz="1800" b="1" dirty="0">
                <a:latin typeface="Bahnschrift Light SemiCondensed" panose="020B0502040204020203" pitchFamily="34" charset="0"/>
              </a:rPr>
              <a:t>h</a:t>
            </a:r>
            <a:r>
              <a:rPr lang="es-ES" sz="1800" dirty="0" smtClean="0">
                <a:latin typeface="Bahnschrift Light SemiCondensed" panose="020B0502040204020203" pitchFamily="34" charset="0"/>
              </a:rPr>
              <a:t>). Vázquez et al. (2021)</a:t>
            </a:r>
            <a:endParaRPr lang="es-ES" sz="1800" dirty="0">
              <a:latin typeface="Bahnschrift Light SemiCondensed" panose="020B0502040204020203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4014" y="47307"/>
            <a:ext cx="1604175" cy="6912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0637" y="4800604"/>
            <a:ext cx="2610975" cy="2105329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379412" y="121385"/>
            <a:ext cx="10972800" cy="584200"/>
          </a:xfrm>
          <a:prstGeom prst="rect">
            <a:avLst/>
          </a:prstGeom>
        </p:spPr>
        <p:txBody>
          <a:bodyPr/>
          <a:lstStyle>
            <a:lvl1pPr algn="l" defTabSz="12176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l" defTabSz="12176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MS PGothic" charset="0"/>
              </a:defRPr>
            </a:lvl2pPr>
            <a:lvl3pPr algn="l" defTabSz="12176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MS PGothic" charset="0"/>
              </a:defRPr>
            </a:lvl3pPr>
            <a:lvl4pPr algn="l" defTabSz="12176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MS PGothic" charset="0"/>
              </a:defRPr>
            </a:lvl4pPr>
            <a:lvl5pPr algn="l" defTabSz="12176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MS PGothic" charset="0"/>
              </a:defRPr>
            </a:lvl5pPr>
            <a:lvl6pPr marL="457200" algn="l" defTabSz="12176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l" defTabSz="12176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l" defTabSz="12176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l" defTabSz="12176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s-ES" sz="4400" dirty="0" err="1" smtClean="0">
                <a:latin typeface="Bahnschrift Light SemiCondensed" panose="020B0502040204020203" pitchFamily="34" charset="0"/>
                <a:ea typeface="MS PGothic" charset="0"/>
              </a:rPr>
              <a:t>Insitu</a:t>
            </a:r>
            <a:r>
              <a:rPr lang="es-ES" sz="4400" dirty="0" smtClean="0">
                <a:latin typeface="Bahnschrift Light SemiCondensed" panose="020B0502040204020203" pitchFamily="34" charset="0"/>
                <a:ea typeface="MS PGothic" charset="0"/>
              </a:rPr>
              <a:t> data, </a:t>
            </a:r>
            <a:r>
              <a:rPr lang="es-ES" sz="4400" dirty="0" err="1" smtClean="0">
                <a:latin typeface="Bahnschrift Light SemiCondensed" panose="020B0502040204020203" pitchFamily="34" charset="0"/>
                <a:ea typeface="MS PGothic" charset="0"/>
              </a:rPr>
              <a:t>models</a:t>
            </a:r>
            <a:r>
              <a:rPr lang="es-ES" sz="4400" dirty="0" smtClean="0">
                <a:latin typeface="Bahnschrift Light SemiCondensed" panose="020B0502040204020203" pitchFamily="34" charset="0"/>
                <a:ea typeface="MS PGothic" charset="0"/>
              </a:rPr>
              <a:t> and </a:t>
            </a:r>
            <a:r>
              <a:rPr lang="es-ES" sz="4400" dirty="0" err="1" smtClean="0">
                <a:latin typeface="Bahnschrift Light SemiCondensed" panose="020B0502040204020203" pitchFamily="34" charset="0"/>
                <a:ea typeface="MS PGothic" charset="0"/>
              </a:rPr>
              <a:t>reanalysis</a:t>
            </a:r>
            <a:endParaRPr lang="es-ES" sz="4400" dirty="0">
              <a:latin typeface="Bahnschrift Light SemiCondensed" panose="020B0502040204020203" pitchFamily="34" charset="0"/>
              <a:ea typeface="MS PGothic" charset="0"/>
            </a:endParaRPr>
          </a:p>
        </p:txBody>
      </p:sp>
      <p:pic>
        <p:nvPicPr>
          <p:cNvPr id="2" name="Imagen 1" descr="Captura de pantalla 2021-10-19 a la(s) 15.56.04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85" y="1371600"/>
            <a:ext cx="2935079" cy="288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230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ítulo 1"/>
          <p:cNvSpPr>
            <a:spLocks noGrp="1"/>
          </p:cNvSpPr>
          <p:nvPr>
            <p:ph type="title"/>
          </p:nvPr>
        </p:nvSpPr>
        <p:spPr>
          <a:xfrm>
            <a:off x="875826" y="-1"/>
            <a:ext cx="2969574" cy="1223963"/>
          </a:xfrm>
        </p:spPr>
        <p:txBody>
          <a:bodyPr>
            <a:normAutofit/>
          </a:bodyPr>
          <a:lstStyle/>
          <a:p>
            <a:r>
              <a:rPr lang="es-ES" dirty="0" err="1" smtClean="0">
                <a:latin typeface="Bahnschrift SemiLight SemiConde" panose="020B0502040204020203" pitchFamily="34" charset="0"/>
                <a:ea typeface="MS PGothic" charset="0"/>
              </a:rPr>
              <a:t>Contents</a:t>
            </a:r>
            <a:endParaRPr lang="es-ES" dirty="0">
              <a:latin typeface="Bahnschrift SemiLight SemiConde" panose="020B0502040204020203" pitchFamily="34" charset="0"/>
              <a:ea typeface="MS PGothic" charset="0"/>
            </a:endParaRPr>
          </a:p>
        </p:txBody>
      </p:sp>
      <p:sp>
        <p:nvSpPr>
          <p:cNvPr id="28674" name="Marcador de contenido 2"/>
          <p:cNvSpPr>
            <a:spLocks noGrp="1"/>
          </p:cNvSpPr>
          <p:nvPr>
            <p:ph idx="1"/>
          </p:nvPr>
        </p:nvSpPr>
        <p:spPr>
          <a:xfrm>
            <a:off x="2208212" y="1165543"/>
            <a:ext cx="9525000" cy="4943156"/>
          </a:xfrm>
        </p:spPr>
        <p:txBody>
          <a:bodyPr>
            <a:normAutofit/>
          </a:bodyPr>
          <a:lstStyle/>
          <a:p>
            <a:r>
              <a:rPr lang="es-ES" sz="2800" dirty="0" err="1" smtClean="0">
                <a:latin typeface="Bahnschrift Light SemiCondensed" panose="020B0502040204020203" pitchFamily="34" charset="0"/>
                <a:ea typeface="MS PGothic" charset="0"/>
              </a:rPr>
              <a:t>Met-Ocean</a:t>
            </a:r>
            <a:r>
              <a:rPr lang="es-ES" sz="2800" dirty="0" smtClean="0">
                <a:latin typeface="Bahnschrift Light SemiCondensed" panose="020B0502040204020203" pitchFamily="34" charset="0"/>
                <a:ea typeface="MS PGothic" charset="0"/>
              </a:rPr>
              <a:t> data </a:t>
            </a:r>
            <a:r>
              <a:rPr lang="es-ES" sz="2800" dirty="0" err="1" smtClean="0">
                <a:latin typeface="Bahnschrift Light SemiCondensed" panose="020B0502040204020203" pitchFamily="34" charset="0"/>
                <a:ea typeface="MS PGothic" charset="0"/>
              </a:rPr>
              <a:t>types</a:t>
            </a:r>
            <a:r>
              <a:rPr lang="es-ES" sz="2800" dirty="0" smtClean="0">
                <a:latin typeface="Bahnschrift Light SemiCondensed" panose="020B0502040204020203" pitchFamily="34" charset="0"/>
                <a:ea typeface="MS PGothic" charset="0"/>
              </a:rPr>
              <a:t> and </a:t>
            </a:r>
            <a:r>
              <a:rPr lang="es-ES" sz="2800" dirty="0" err="1" smtClean="0">
                <a:latin typeface="Bahnschrift Light SemiCondensed" panose="020B0502040204020203" pitchFamily="34" charset="0"/>
                <a:ea typeface="MS PGothic" charset="0"/>
              </a:rPr>
              <a:t>characteristics</a:t>
            </a:r>
            <a:endParaRPr lang="es-ES" sz="2800" dirty="0" smtClean="0">
              <a:latin typeface="Bahnschrift Light SemiCondensed" panose="020B0502040204020203" pitchFamily="34" charset="0"/>
              <a:ea typeface="MS PGothic" charset="0"/>
            </a:endParaRPr>
          </a:p>
          <a:p>
            <a:endParaRPr lang="es-ES" sz="2800" dirty="0">
              <a:latin typeface="Bahnschrift Light SemiCondensed" panose="020B0502040204020203" pitchFamily="34" charset="0"/>
              <a:ea typeface="MS PGothic" charset="0"/>
            </a:endParaRPr>
          </a:p>
          <a:p>
            <a:r>
              <a:rPr lang="es-ES" sz="2800" dirty="0" err="1" smtClean="0">
                <a:latin typeface="Bahnschrift Light SemiCondensed" panose="020B0502040204020203" pitchFamily="34" charset="0"/>
                <a:ea typeface="MS PGothic" charset="0"/>
              </a:rPr>
              <a:t>Analysis</a:t>
            </a:r>
            <a:r>
              <a:rPr lang="es-ES" sz="2800" dirty="0" smtClean="0">
                <a:latin typeface="Bahnschrift Light SemiCondensed" panose="020B0502040204020203" pitchFamily="34" charset="0"/>
                <a:ea typeface="MS PGothic" charset="0"/>
              </a:rPr>
              <a:t>, </a:t>
            </a:r>
            <a:r>
              <a:rPr lang="es-ES" sz="2800" dirty="0" err="1" smtClean="0">
                <a:latin typeface="Bahnschrift Light SemiCondensed" panose="020B0502040204020203" pitchFamily="34" charset="0"/>
                <a:ea typeface="MS PGothic" charset="0"/>
              </a:rPr>
              <a:t>reanalysis</a:t>
            </a:r>
            <a:r>
              <a:rPr lang="es-ES" sz="2800" dirty="0" smtClean="0">
                <a:latin typeface="Bahnschrift Light SemiCondensed" panose="020B0502040204020203" pitchFamily="34" charset="0"/>
                <a:ea typeface="MS PGothic" charset="0"/>
              </a:rPr>
              <a:t> and </a:t>
            </a:r>
            <a:r>
              <a:rPr lang="es-ES" sz="2800" dirty="0" err="1" smtClean="0">
                <a:latin typeface="Bahnschrift Light SemiCondensed" panose="020B0502040204020203" pitchFamily="34" charset="0"/>
                <a:ea typeface="MS PGothic" charset="0"/>
              </a:rPr>
              <a:t>climatology</a:t>
            </a:r>
            <a:endParaRPr lang="es-ES" sz="2800" dirty="0" smtClean="0">
              <a:latin typeface="Bahnschrift Light SemiCondensed" panose="020B0502040204020203" pitchFamily="34" charset="0"/>
              <a:ea typeface="MS PGothic" charset="0"/>
            </a:endParaRPr>
          </a:p>
          <a:p>
            <a:endParaRPr lang="es-ES" sz="2800" dirty="0">
              <a:latin typeface="Bahnschrift Light SemiCondensed" panose="020B0502040204020203" pitchFamily="34" charset="0"/>
              <a:ea typeface="MS PGothic" charset="0"/>
            </a:endParaRPr>
          </a:p>
          <a:p>
            <a:r>
              <a:rPr lang="es-ES" sz="2800" dirty="0" err="1" smtClean="0">
                <a:latin typeface="Bahnschrift Light SemiCondensed" panose="020B0502040204020203" pitchFamily="34" charset="0"/>
                <a:ea typeface="MS PGothic" charset="0"/>
              </a:rPr>
              <a:t>Overview</a:t>
            </a:r>
            <a:r>
              <a:rPr lang="es-ES" sz="2800" dirty="0" smtClean="0">
                <a:latin typeface="Bahnschrift Light SemiCondensed" panose="020B0502040204020203" pitchFamily="34" charset="0"/>
                <a:ea typeface="MS PGothic" charset="0"/>
              </a:rPr>
              <a:t> of </a:t>
            </a:r>
            <a:r>
              <a:rPr lang="es-ES" sz="2800" dirty="0" err="1" smtClean="0">
                <a:latin typeface="Bahnschrift Light SemiCondensed" panose="020B0502040204020203" pitchFamily="34" charset="0"/>
                <a:ea typeface="MS PGothic" charset="0"/>
              </a:rPr>
              <a:t>some</a:t>
            </a:r>
            <a:r>
              <a:rPr lang="es-ES" sz="2800" dirty="0" smtClean="0">
                <a:latin typeface="Bahnschrift Light SemiCondensed" panose="020B0502040204020203" pitchFamily="34" charset="0"/>
                <a:ea typeface="MS PGothic" charset="0"/>
              </a:rPr>
              <a:t> data sets</a:t>
            </a:r>
          </a:p>
          <a:p>
            <a:endParaRPr lang="es-ES" sz="2800" dirty="0" smtClean="0">
              <a:latin typeface="Bahnschrift Light SemiCondensed" panose="020B0502040204020203" pitchFamily="34" charset="0"/>
              <a:ea typeface="MS PGothic" charset="0"/>
            </a:endParaRPr>
          </a:p>
          <a:p>
            <a:r>
              <a:rPr lang="es-ES" sz="2800" dirty="0" err="1" smtClean="0">
                <a:latin typeface="Bahnschrift Light SemiCondensed" panose="020B0502040204020203" pitchFamily="34" charset="0"/>
                <a:ea typeface="MS PGothic" charset="0"/>
              </a:rPr>
              <a:t>Some</a:t>
            </a:r>
            <a:r>
              <a:rPr lang="es-ES" sz="2800" dirty="0" smtClean="0">
                <a:latin typeface="Bahnschrift Light SemiCondensed" panose="020B0502040204020203" pitchFamily="34" charset="0"/>
                <a:ea typeface="MS PGothic" charset="0"/>
              </a:rPr>
              <a:t> CMEMS </a:t>
            </a:r>
            <a:r>
              <a:rPr lang="es-ES" sz="2800" dirty="0" err="1" smtClean="0">
                <a:latin typeface="Bahnschrift Light SemiCondensed" panose="020B0502040204020203" pitchFamily="34" charset="0"/>
                <a:ea typeface="MS PGothic" charset="0"/>
              </a:rPr>
              <a:t>products</a:t>
            </a:r>
            <a:r>
              <a:rPr lang="es-ES" sz="2800" dirty="0" smtClean="0">
                <a:latin typeface="Bahnschrift Light SemiCondensed" panose="020B0502040204020203" pitchFamily="34" charset="0"/>
                <a:ea typeface="MS PGothic" charset="0"/>
              </a:rPr>
              <a:t> </a:t>
            </a:r>
            <a:r>
              <a:rPr lang="es-ES" sz="2800" dirty="0" err="1" smtClean="0">
                <a:latin typeface="Bahnschrift Light SemiCondensed" panose="020B0502040204020203" pitchFamily="34" charset="0"/>
                <a:ea typeface="MS PGothic" charset="0"/>
              </a:rPr>
              <a:t>description</a:t>
            </a:r>
            <a:r>
              <a:rPr lang="es-ES" sz="2800" dirty="0" smtClean="0">
                <a:latin typeface="Bahnschrift Light SemiCondensed" panose="020B0502040204020203" pitchFamily="34" charset="0"/>
                <a:ea typeface="MS PGothic" charset="0"/>
              </a:rPr>
              <a:t> (PHYS and INSITU)</a:t>
            </a:r>
          </a:p>
          <a:p>
            <a:pPr marL="0" indent="0">
              <a:buNone/>
            </a:pPr>
            <a:endParaRPr lang="es-ES" sz="2800" dirty="0" smtClean="0">
              <a:latin typeface="Bahnschrift Light SemiCondensed" panose="020B0502040204020203" pitchFamily="34" charset="0"/>
              <a:ea typeface="MS PGothic" charset="0"/>
            </a:endParaRPr>
          </a:p>
          <a:p>
            <a:r>
              <a:rPr lang="es-ES" sz="2800" dirty="0" smtClean="0">
                <a:latin typeface="Bahnschrift Light SemiCondensed" panose="020B0502040204020203" pitchFamily="34" charset="0"/>
                <a:ea typeface="MS PGothic" charset="0"/>
              </a:rPr>
              <a:t>Data </a:t>
            </a:r>
            <a:r>
              <a:rPr lang="es-ES" sz="2800" dirty="0" err="1" smtClean="0">
                <a:latin typeface="Bahnschrift Light SemiCondensed" panose="020B0502040204020203" pitchFamily="34" charset="0"/>
                <a:ea typeface="MS PGothic" charset="0"/>
              </a:rPr>
              <a:t>lexicon</a:t>
            </a:r>
            <a:r>
              <a:rPr lang="es-ES" sz="2800" dirty="0" smtClean="0">
                <a:latin typeface="Bahnschrift Light SemiCondensed" panose="020B0502040204020203" pitchFamily="34" charset="0"/>
                <a:ea typeface="MS PGothic" charset="0"/>
              </a:rPr>
              <a:t>: </a:t>
            </a:r>
            <a:r>
              <a:rPr lang="es-ES" sz="2800" dirty="0" err="1" smtClean="0">
                <a:latin typeface="Bahnschrift Light SemiCondensed" panose="020B0502040204020203" pitchFamily="34" charset="0"/>
                <a:ea typeface="MS PGothic" charset="0"/>
              </a:rPr>
              <a:t>quality</a:t>
            </a:r>
            <a:r>
              <a:rPr lang="es-ES" sz="2800" dirty="0" smtClean="0">
                <a:latin typeface="Bahnschrift Light SemiCondensed" panose="020B0502040204020203" pitchFamily="34" charset="0"/>
                <a:ea typeface="MS PGothic" charset="0"/>
              </a:rPr>
              <a:t> </a:t>
            </a:r>
            <a:r>
              <a:rPr lang="es-ES" sz="2800" dirty="0" err="1" smtClean="0">
                <a:latin typeface="Bahnschrift Light SemiCondensed" panose="020B0502040204020203" pitchFamily="34" charset="0"/>
                <a:ea typeface="MS PGothic" charset="0"/>
              </a:rPr>
              <a:t>information</a:t>
            </a:r>
            <a:r>
              <a:rPr lang="es-ES" sz="2800" dirty="0" smtClean="0">
                <a:latin typeface="Bahnschrift Light SemiCondensed" panose="020B0502040204020203" pitchFamily="34" charset="0"/>
                <a:ea typeface="MS PGothic" charset="0"/>
              </a:rPr>
              <a:t> and </a:t>
            </a:r>
            <a:r>
              <a:rPr lang="es-ES" sz="2800" dirty="0" err="1" smtClean="0">
                <a:latin typeface="Bahnschrift Light SemiCondensed" panose="020B0502040204020203" pitchFamily="34" charset="0"/>
                <a:ea typeface="MS PGothic" charset="0"/>
              </a:rPr>
              <a:t>product</a:t>
            </a:r>
            <a:r>
              <a:rPr lang="es-ES" sz="2800" dirty="0" smtClean="0">
                <a:latin typeface="Bahnschrift Light SemiCondensed" panose="020B0502040204020203" pitchFamily="34" charset="0"/>
                <a:ea typeface="MS PGothic" charset="0"/>
              </a:rPr>
              <a:t> </a:t>
            </a:r>
            <a:r>
              <a:rPr lang="es-ES" sz="2800" dirty="0" err="1" smtClean="0">
                <a:latin typeface="Bahnschrift Light SemiCondensed" panose="020B0502040204020203" pitchFamily="34" charset="0"/>
                <a:ea typeface="MS PGothic" charset="0"/>
              </a:rPr>
              <a:t>user</a:t>
            </a:r>
            <a:r>
              <a:rPr lang="es-ES" sz="2800" dirty="0" smtClean="0">
                <a:latin typeface="Bahnschrift Light SemiCondensed" panose="020B0502040204020203" pitchFamily="34" charset="0"/>
                <a:ea typeface="MS PGothic" charset="0"/>
              </a:rPr>
              <a:t> manual</a:t>
            </a:r>
            <a:endParaRPr lang="es-ES" sz="2800" dirty="0">
              <a:latin typeface="Bahnschrift Light SemiCondensed" panose="020B0502040204020203" pitchFamily="34" charset="0"/>
              <a:ea typeface="MS PGothic" charset="0"/>
            </a:endParaRPr>
          </a:p>
          <a:p>
            <a:endParaRPr lang="es-ES" dirty="0">
              <a:latin typeface="Bahnschrift Light SemiCondensed" panose="020B0502040204020203" pitchFamily="34" charset="0"/>
              <a:ea typeface="MS PGothic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7814" y="266381"/>
            <a:ext cx="1604175" cy="6912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637" y="4724404"/>
            <a:ext cx="2705478" cy="2181529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Captura de pantalla 2021-10-18 a la(s) 17.37.34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1" y="623080"/>
            <a:ext cx="10869613" cy="622222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638" y="5105404"/>
            <a:ext cx="2232970" cy="180052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14014" y="47307"/>
            <a:ext cx="1604175" cy="6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733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3" y="1219204"/>
            <a:ext cx="8228011" cy="243143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dirty="0" smtClean="0">
              <a:latin typeface="Segoe Print" panose="02000600000000000000" pitchFamily="2" charset="0"/>
            </a:endParaRPr>
          </a:p>
          <a:p>
            <a:r>
              <a:rPr lang="fr-FR" sz="2000" dirty="0" smtClean="0">
                <a:latin typeface="Bahnschrift Light SemiCondensed" panose="020B0502040204020203" pitchFamily="34" charset="0"/>
              </a:rPr>
              <a:t>CMEMS -An </a:t>
            </a:r>
            <a:r>
              <a:rPr lang="fr-FR" sz="2000" dirty="0" err="1" smtClean="0">
                <a:latin typeface="Bahnschrift Light SemiCondensed" panose="020B0502040204020203" pitchFamily="34" charset="0"/>
              </a:rPr>
              <a:t>operational</a:t>
            </a:r>
            <a:r>
              <a:rPr lang="fr-FR" sz="2000" dirty="0" smtClean="0">
                <a:latin typeface="Bahnschrift Light SemiCondensed" panose="020B0502040204020203" pitchFamily="34" charset="0"/>
              </a:rPr>
              <a:t> </a:t>
            </a:r>
            <a:r>
              <a:rPr lang="fr-FR" sz="2000" dirty="0" err="1" smtClean="0">
                <a:latin typeface="Bahnschrift Light SemiCondensed" panose="020B0502040204020203" pitchFamily="34" charset="0"/>
              </a:rPr>
              <a:t>European</a:t>
            </a:r>
            <a:r>
              <a:rPr lang="fr-FR" sz="2000" dirty="0" smtClean="0">
                <a:latin typeface="Bahnschrift Light SemiCondensed" panose="020B0502040204020203" pitchFamily="34" charset="0"/>
              </a:rPr>
              <a:t> service by </a:t>
            </a:r>
            <a:r>
              <a:rPr lang="fr-FR" sz="2000" dirty="0" err="1" smtClean="0">
                <a:latin typeface="Bahnschrift Light SemiCondensed" panose="020B0502040204020203" pitchFamily="34" charset="0"/>
              </a:rPr>
              <a:t>European</a:t>
            </a:r>
            <a:r>
              <a:rPr lang="fr-FR" sz="2000" dirty="0" smtClean="0">
                <a:latin typeface="Bahnschrift Light SemiCondensed" panose="020B0502040204020203" pitchFamily="34" charset="0"/>
              </a:rPr>
              <a:t> experts to </a:t>
            </a:r>
            <a:r>
              <a:rPr lang="fr-FR" sz="2000" dirty="0" err="1" smtClean="0">
                <a:latin typeface="Bahnschrift Light SemiCondensed" panose="020B0502040204020203" pitchFamily="34" charset="0"/>
              </a:rPr>
              <a:t>offer</a:t>
            </a:r>
            <a:r>
              <a:rPr lang="fr-FR" sz="2000" dirty="0" smtClean="0">
                <a:latin typeface="Bahnschrift Light SemiCondensed" panose="020B0502040204020203" pitchFamily="34" charset="0"/>
              </a:rPr>
              <a:t> the best </a:t>
            </a:r>
            <a:r>
              <a:rPr lang="fr-FR" sz="2000" dirty="0" err="1" smtClean="0">
                <a:latin typeface="Bahnschrift Light SemiCondensed" panose="020B0502040204020203" pitchFamily="34" charset="0"/>
              </a:rPr>
              <a:t>worldwide</a:t>
            </a:r>
            <a:r>
              <a:rPr lang="fr-FR" sz="2000" dirty="0" smtClean="0">
                <a:latin typeface="Bahnschrift Light SemiCondensed" panose="020B0502040204020203" pitchFamily="34" charset="0"/>
              </a:rPr>
              <a:t> information on Marine </a:t>
            </a:r>
            <a:r>
              <a:rPr lang="fr-FR" sz="2000" dirty="0" err="1" smtClean="0">
                <a:latin typeface="Bahnschrift Light SemiCondensed" panose="020B0502040204020203" pitchFamily="34" charset="0"/>
              </a:rPr>
              <a:t>Environment</a:t>
            </a:r>
            <a:r>
              <a:rPr lang="fr-FR" sz="2000" dirty="0" smtClean="0">
                <a:latin typeface="Bahnschrift Light SemiCondensed" panose="020B0502040204020203" pitchFamily="34" charset="0"/>
              </a:rPr>
              <a:t> </a:t>
            </a:r>
            <a:r>
              <a:rPr lang="fr-FR" sz="2000" dirty="0" err="1" smtClean="0">
                <a:latin typeface="Bahnschrift Light SemiCondensed" panose="020B0502040204020203" pitchFamily="34" charset="0"/>
              </a:rPr>
              <a:t>based</a:t>
            </a:r>
            <a:r>
              <a:rPr lang="fr-FR" sz="2000" dirty="0" smtClean="0">
                <a:latin typeface="Bahnschrift Light SemiCondensed" panose="020B0502040204020203" pitchFamily="34" charset="0"/>
              </a:rPr>
              <a:t> on observations and </a:t>
            </a:r>
            <a:r>
              <a:rPr lang="fr-FR" sz="2000" dirty="0" err="1" smtClean="0">
                <a:latin typeface="Bahnschrift Light SemiCondensed" panose="020B0502040204020203" pitchFamily="34" charset="0"/>
              </a:rPr>
              <a:t>models</a:t>
            </a:r>
            <a:endParaRPr lang="fr-FR" sz="2000" dirty="0" smtClean="0">
              <a:latin typeface="Bahnschrift Light SemiCondensed" panose="020B0502040204020203" pitchFamily="34" charset="0"/>
            </a:endParaRPr>
          </a:p>
          <a:p>
            <a:endParaRPr lang="fr-FR" sz="2000" dirty="0">
              <a:latin typeface="Bahnschrift Light SemiCondensed" panose="020B0502040204020203" pitchFamily="34" charset="0"/>
            </a:endParaRPr>
          </a:p>
          <a:p>
            <a:r>
              <a:rPr lang="fr-FR" sz="2000" dirty="0" err="1" smtClean="0">
                <a:latin typeface="Bahnschrift Light SemiCondensed" panose="020B0502040204020203" pitchFamily="34" charset="0"/>
              </a:rPr>
              <a:t>Domains</a:t>
            </a:r>
            <a:r>
              <a:rPr lang="fr-FR" sz="2000" dirty="0" smtClean="0">
                <a:latin typeface="Bahnschrift Light SemiCondensed" panose="020B0502040204020203" pitchFamily="34" charset="0"/>
              </a:rPr>
              <a:t>: Global and 6 </a:t>
            </a:r>
            <a:r>
              <a:rPr lang="fr-FR" sz="2000" dirty="0" err="1" smtClean="0">
                <a:latin typeface="Bahnschrift Light SemiCondensed" panose="020B0502040204020203" pitchFamily="34" charset="0"/>
              </a:rPr>
              <a:t>regional</a:t>
            </a:r>
            <a:r>
              <a:rPr lang="fr-FR" sz="2000" dirty="0" smtClean="0">
                <a:latin typeface="Bahnschrift Light SemiCondensed" panose="020B0502040204020203" pitchFamily="34" charset="0"/>
              </a:rPr>
              <a:t> </a:t>
            </a:r>
            <a:r>
              <a:rPr lang="fr-FR" sz="2000" dirty="0" err="1" smtClean="0">
                <a:latin typeface="Bahnschrift Light SemiCondensed" panose="020B0502040204020203" pitchFamily="34" charset="0"/>
              </a:rPr>
              <a:t>domains</a:t>
            </a:r>
            <a:endParaRPr lang="fr-FR" sz="2000" dirty="0">
              <a:latin typeface="Bahnschrift Light SemiCondensed" panose="020B0502040204020203" pitchFamily="34" charset="0"/>
            </a:endParaRPr>
          </a:p>
          <a:p>
            <a:endParaRPr lang="fr-FR" sz="1400" dirty="0" smtClean="0">
              <a:latin typeface="Segoe Print" panose="02000600000000000000" pitchFamily="2" charset="0"/>
            </a:endParaRPr>
          </a:p>
          <a:p>
            <a:endParaRPr lang="fr-FR" sz="1400" dirty="0">
              <a:latin typeface="Segoe Print" panose="02000600000000000000" pitchFamily="2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96" y="3436442"/>
            <a:ext cx="5710931" cy="2659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Afficher l'image d'origine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923" y="3419426"/>
            <a:ext cx="3550719" cy="22193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5734" y="943794"/>
            <a:ext cx="3435597" cy="22002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3"/>
          <p:cNvSpPr/>
          <p:nvPr/>
        </p:nvSpPr>
        <p:spPr>
          <a:xfrm>
            <a:off x="0" y="5"/>
            <a:ext cx="12188825" cy="7858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fr-FR" sz="2800" dirty="0" smtClean="0">
              <a:latin typeface="Segoe Print" panose="02000600000000000000" pitchFamily="2" charset="0"/>
            </a:endParaRPr>
          </a:p>
          <a:p>
            <a:pPr>
              <a:defRPr/>
            </a:pPr>
            <a:r>
              <a:rPr lang="fr-FR" sz="2800" dirty="0" err="1" smtClean="0">
                <a:latin typeface="Bahnschrift Light SemiCondensed" panose="020B0502040204020203" pitchFamily="34" charset="0"/>
              </a:rPr>
              <a:t>Copernicus</a:t>
            </a:r>
            <a:r>
              <a:rPr lang="fr-FR" sz="2800" dirty="0" smtClean="0">
                <a:latin typeface="Bahnschrift Light SemiCondensed" panose="020B0502040204020203" pitchFamily="34" charset="0"/>
              </a:rPr>
              <a:t> </a:t>
            </a:r>
            <a:r>
              <a:rPr lang="fr-FR" sz="2800" dirty="0">
                <a:latin typeface="Bahnschrift Light SemiCondensed" panose="020B0502040204020203" pitchFamily="34" charset="0"/>
              </a:rPr>
              <a:t>Marine </a:t>
            </a:r>
            <a:r>
              <a:rPr lang="fr-FR" sz="2800" dirty="0" err="1">
                <a:latin typeface="Bahnschrift Light SemiCondensed" panose="020B0502040204020203" pitchFamily="34" charset="0"/>
              </a:rPr>
              <a:t>Environment</a:t>
            </a:r>
            <a:r>
              <a:rPr lang="fr-FR" sz="2800" dirty="0">
                <a:latin typeface="Bahnschrift Light SemiCondensed" panose="020B0502040204020203" pitchFamily="34" charset="0"/>
              </a:rPr>
              <a:t> Monitoring Service </a:t>
            </a:r>
          </a:p>
          <a:p>
            <a:pPr>
              <a:defRPr/>
            </a:pPr>
            <a:endParaRPr lang="ru-RU" sz="3600" dirty="0">
              <a:solidFill>
                <a:srgbClr val="FFFFFF"/>
              </a:solidFill>
              <a:latin typeface="Calibri" charset="0"/>
              <a:ea typeface="ＭＳ Ｐゴシック" charset="0"/>
            </a:endParaRPr>
          </a:p>
        </p:txBody>
      </p:sp>
      <p:pic>
        <p:nvPicPr>
          <p:cNvPr id="3" name="Imagen 2" descr="Captura de pantalla 2021-10-18 a la(s) 17.29.56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837005"/>
            <a:ext cx="3657601" cy="77470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0639" y="5600266"/>
            <a:ext cx="1619251" cy="1305664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14014" y="58188"/>
            <a:ext cx="1604175" cy="691200"/>
          </a:xfrm>
          <a:prstGeom prst="rect">
            <a:avLst/>
          </a:prstGeom>
        </p:spPr>
      </p:pic>
      <p:pic>
        <p:nvPicPr>
          <p:cNvPr id="8" name="Image 7"/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3822" y="2948433"/>
            <a:ext cx="3159032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248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C8F804E0-3E3C-BC48-BA40-CF7A4114D48B}"/>
              </a:ext>
            </a:extLst>
          </p:cNvPr>
          <p:cNvSpPr/>
          <p:nvPr/>
        </p:nvSpPr>
        <p:spPr>
          <a:xfrm>
            <a:off x="3291429" y="6396339"/>
            <a:ext cx="44080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1400" dirty="0" err="1"/>
              <a:t>https</a:t>
            </a:r>
            <a:r>
              <a:rPr lang="es-ES_tradnl" sz="1400" dirty="0"/>
              <a:t>://</a:t>
            </a:r>
            <a:r>
              <a:rPr lang="es-ES_tradnl" sz="1400" dirty="0" err="1"/>
              <a:t>resources.marine.copernicus.eu</a:t>
            </a:r>
            <a:r>
              <a:rPr lang="es-ES_tradnl" sz="1400" dirty="0"/>
              <a:t>/</a:t>
            </a:r>
            <a:r>
              <a:rPr lang="es-ES_tradnl" sz="1400" dirty="0" err="1"/>
              <a:t>registration-form</a:t>
            </a:r>
            <a:endParaRPr lang="es-ES_tradnl" sz="1400" dirty="0"/>
          </a:p>
        </p:txBody>
      </p:sp>
      <p:pic>
        <p:nvPicPr>
          <p:cNvPr id="2" name="Imagen 1" descr="registration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97" y="1095316"/>
            <a:ext cx="10923516" cy="515308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637" y="4191004"/>
            <a:ext cx="3366986" cy="2714929"/>
          </a:xfrm>
          <a:prstGeom prst="rect">
            <a:avLst/>
          </a:prstGeom>
        </p:spPr>
      </p:pic>
      <p:sp>
        <p:nvSpPr>
          <p:cNvPr id="7" name="Прямоугольник 3"/>
          <p:cNvSpPr/>
          <p:nvPr/>
        </p:nvSpPr>
        <p:spPr>
          <a:xfrm>
            <a:off x="0" y="5"/>
            <a:ext cx="12188825" cy="7858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fr-FR" sz="2800" dirty="0" smtClean="0">
              <a:latin typeface="Segoe Print" panose="02000600000000000000" pitchFamily="2" charset="0"/>
            </a:endParaRPr>
          </a:p>
          <a:p>
            <a:pPr>
              <a:defRPr/>
            </a:pPr>
            <a:r>
              <a:rPr lang="fr-FR" sz="2800" dirty="0" err="1" smtClean="0">
                <a:latin typeface="Bahnschrift Light SemiCondensed" panose="020B0502040204020203" pitchFamily="34" charset="0"/>
              </a:rPr>
              <a:t>Copernicus</a:t>
            </a:r>
            <a:r>
              <a:rPr lang="fr-FR" sz="2800" dirty="0" smtClean="0">
                <a:latin typeface="Bahnschrift Light SemiCondensed" panose="020B0502040204020203" pitchFamily="34" charset="0"/>
              </a:rPr>
              <a:t> </a:t>
            </a:r>
            <a:r>
              <a:rPr lang="fr-FR" sz="2800" dirty="0">
                <a:latin typeface="Bahnschrift Light SemiCondensed" panose="020B0502040204020203" pitchFamily="34" charset="0"/>
              </a:rPr>
              <a:t>Marine </a:t>
            </a:r>
            <a:r>
              <a:rPr lang="fr-FR" sz="2800" dirty="0" err="1">
                <a:latin typeface="Bahnschrift Light SemiCondensed" panose="020B0502040204020203" pitchFamily="34" charset="0"/>
              </a:rPr>
              <a:t>Environment</a:t>
            </a:r>
            <a:r>
              <a:rPr lang="fr-FR" sz="2800" dirty="0">
                <a:latin typeface="Bahnschrift Light SemiCondensed" panose="020B0502040204020203" pitchFamily="34" charset="0"/>
              </a:rPr>
              <a:t> Monitoring Service </a:t>
            </a:r>
          </a:p>
          <a:p>
            <a:pPr>
              <a:defRPr/>
            </a:pPr>
            <a:endParaRPr lang="ru-RU" sz="3600" dirty="0">
              <a:solidFill>
                <a:srgbClr val="FFFFFF"/>
              </a:solidFill>
              <a:latin typeface="Calibri" charset="0"/>
              <a:ea typeface="ＭＳ Ｐゴシック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14014" y="58188"/>
            <a:ext cx="1604175" cy="69120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FE130CED-0E3A-2041-A3DD-B37DA75CD77B}"/>
              </a:ext>
            </a:extLst>
          </p:cNvPr>
          <p:cNvSpPr/>
          <p:nvPr/>
        </p:nvSpPr>
        <p:spPr>
          <a:xfrm>
            <a:off x="227013" y="3276601"/>
            <a:ext cx="3195105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200" dirty="0" err="1" smtClean="0">
                <a:latin typeface="Bahnschrift Light SemiCondensed" panose="020B0502040204020203" pitchFamily="34" charset="0"/>
              </a:rPr>
              <a:t>User</a:t>
            </a:r>
            <a:r>
              <a:rPr lang="es-ES" sz="3200" dirty="0" smtClean="0">
                <a:latin typeface="Bahnschrift Light SemiCondensed" panose="020B0502040204020203" pitchFamily="34" charset="0"/>
              </a:rPr>
              <a:t> </a:t>
            </a:r>
            <a:r>
              <a:rPr lang="es-ES" sz="3200" dirty="0" err="1" smtClean="0">
                <a:latin typeface="Bahnschrift Light SemiCondensed" panose="020B0502040204020203" pitchFamily="34" charset="0"/>
              </a:rPr>
              <a:t>registration</a:t>
            </a:r>
            <a:endParaRPr lang="es-ES" sz="3200" b="0" i="0" u="none" strike="noStrike" dirty="0">
              <a:effectLst/>
              <a:latin typeface="Bahnschrift Light Semi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70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3"/>
          <p:cNvSpPr/>
          <p:nvPr/>
        </p:nvSpPr>
        <p:spPr>
          <a:xfrm>
            <a:off x="0" y="5"/>
            <a:ext cx="12188825" cy="7858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fr-FR" sz="2800" dirty="0" smtClean="0">
              <a:latin typeface="Segoe Print" panose="02000600000000000000" pitchFamily="2" charset="0"/>
            </a:endParaRPr>
          </a:p>
          <a:p>
            <a:pPr>
              <a:defRPr/>
            </a:pPr>
            <a:r>
              <a:rPr lang="fr-FR" sz="2800" dirty="0" err="1" smtClean="0">
                <a:latin typeface="Bahnschrift Light SemiCondensed" panose="020B0502040204020203" pitchFamily="34" charset="0"/>
              </a:rPr>
              <a:t>Copernicus</a:t>
            </a:r>
            <a:r>
              <a:rPr lang="fr-FR" sz="2800" dirty="0" smtClean="0">
                <a:latin typeface="Bahnschrift Light SemiCondensed" panose="020B0502040204020203" pitchFamily="34" charset="0"/>
              </a:rPr>
              <a:t> </a:t>
            </a:r>
            <a:r>
              <a:rPr lang="fr-FR" sz="2800" dirty="0">
                <a:latin typeface="Bahnschrift Light SemiCondensed" panose="020B0502040204020203" pitchFamily="34" charset="0"/>
              </a:rPr>
              <a:t>Marine </a:t>
            </a:r>
            <a:r>
              <a:rPr lang="fr-FR" sz="2800" dirty="0" err="1">
                <a:latin typeface="Bahnschrift Light SemiCondensed" panose="020B0502040204020203" pitchFamily="34" charset="0"/>
              </a:rPr>
              <a:t>Environment</a:t>
            </a:r>
            <a:r>
              <a:rPr lang="fr-FR" sz="2800" dirty="0">
                <a:latin typeface="Bahnschrift Light SemiCondensed" panose="020B0502040204020203" pitchFamily="34" charset="0"/>
              </a:rPr>
              <a:t> Monitoring Service </a:t>
            </a:r>
          </a:p>
          <a:p>
            <a:pPr>
              <a:defRPr/>
            </a:pPr>
            <a:endParaRPr lang="ru-RU" sz="3600" dirty="0">
              <a:solidFill>
                <a:srgbClr val="FFFFFF"/>
              </a:solidFill>
              <a:latin typeface="Calibri" charset="0"/>
              <a:ea typeface="ＭＳ Ｐゴシック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4014" y="58188"/>
            <a:ext cx="1604175" cy="691200"/>
          </a:xfrm>
          <a:prstGeom prst="rect">
            <a:avLst/>
          </a:prstGeom>
        </p:spPr>
      </p:pic>
      <p:pic>
        <p:nvPicPr>
          <p:cNvPr id="4" name="Imagen 3" descr="Captura de pantalla 2021-10-17 a la(s) 16.44.20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3029"/>
            <a:ext cx="12188825" cy="557777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0639" y="5354493"/>
            <a:ext cx="1924051" cy="1551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519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3"/>
          <p:cNvSpPr/>
          <p:nvPr/>
        </p:nvSpPr>
        <p:spPr>
          <a:xfrm>
            <a:off x="0" y="5"/>
            <a:ext cx="12188825" cy="7858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fr-FR" sz="2800" dirty="0" smtClean="0">
              <a:latin typeface="Segoe Print" panose="02000600000000000000" pitchFamily="2" charset="0"/>
            </a:endParaRPr>
          </a:p>
          <a:p>
            <a:pPr>
              <a:defRPr/>
            </a:pPr>
            <a:r>
              <a:rPr lang="fr-FR" sz="2800" dirty="0" err="1" smtClean="0">
                <a:latin typeface="Bahnschrift Light SemiCondensed" panose="020B0502040204020203" pitchFamily="34" charset="0"/>
              </a:rPr>
              <a:t>Copernicus</a:t>
            </a:r>
            <a:r>
              <a:rPr lang="fr-FR" sz="2800" dirty="0" smtClean="0">
                <a:latin typeface="Bahnschrift Light SemiCondensed" panose="020B0502040204020203" pitchFamily="34" charset="0"/>
              </a:rPr>
              <a:t> </a:t>
            </a:r>
            <a:r>
              <a:rPr lang="fr-FR" sz="2800" dirty="0">
                <a:latin typeface="Bahnschrift Light SemiCondensed" panose="020B0502040204020203" pitchFamily="34" charset="0"/>
              </a:rPr>
              <a:t>Marine </a:t>
            </a:r>
            <a:r>
              <a:rPr lang="fr-FR" sz="2800" dirty="0" err="1">
                <a:latin typeface="Bahnschrift Light SemiCondensed" panose="020B0502040204020203" pitchFamily="34" charset="0"/>
              </a:rPr>
              <a:t>Environment</a:t>
            </a:r>
            <a:r>
              <a:rPr lang="fr-FR" sz="2800" dirty="0">
                <a:latin typeface="Bahnschrift Light SemiCondensed" panose="020B0502040204020203" pitchFamily="34" charset="0"/>
              </a:rPr>
              <a:t> Monitoring Service </a:t>
            </a:r>
          </a:p>
          <a:p>
            <a:pPr>
              <a:defRPr/>
            </a:pPr>
            <a:endParaRPr lang="ru-RU" sz="3600" dirty="0">
              <a:solidFill>
                <a:srgbClr val="FFFFFF"/>
              </a:solidFill>
              <a:latin typeface="Calibri" charset="0"/>
              <a:ea typeface="ＭＳ Ｐゴシック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4014" y="58188"/>
            <a:ext cx="1604175" cy="691200"/>
          </a:xfrm>
          <a:prstGeom prst="rect">
            <a:avLst/>
          </a:prstGeom>
        </p:spPr>
      </p:pic>
      <p:pic>
        <p:nvPicPr>
          <p:cNvPr id="2" name="Imagen 1" descr="Captura de pantalla 2021-10-19 a la(s) 16.35.52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3"/>
            <a:ext cx="12188825" cy="614650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0639" y="5354493"/>
            <a:ext cx="1924051" cy="1551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319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00D3195E-4522-504C-9D4A-34E4720CB21A}"/>
              </a:ext>
            </a:extLst>
          </p:cNvPr>
          <p:cNvSpPr/>
          <p:nvPr/>
        </p:nvSpPr>
        <p:spPr>
          <a:xfrm>
            <a:off x="0" y="1066800"/>
            <a:ext cx="2400467" cy="31085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dirty="0" err="1" smtClean="0">
                <a:latin typeface="Helvetica" pitchFamily="2" charset="0"/>
              </a:rPr>
              <a:t>Searching</a:t>
            </a:r>
            <a:r>
              <a:rPr lang="es-ES" sz="2800" b="0" i="0" u="none" strike="noStrike" dirty="0" smtClean="0">
                <a:effectLst/>
                <a:latin typeface="Helvetica" pitchFamily="2" charset="0"/>
              </a:rPr>
              <a:t> </a:t>
            </a:r>
            <a:r>
              <a:rPr lang="es-ES" sz="2800" b="0" i="0" u="none" strike="noStrike" dirty="0" err="1" smtClean="0">
                <a:effectLst/>
                <a:latin typeface="Helvetica" pitchFamily="2" charset="0"/>
              </a:rPr>
              <a:t>the</a:t>
            </a:r>
            <a:endParaRPr lang="es-ES" sz="2800" b="0" i="0" u="none" strike="noStrike" dirty="0" smtClean="0">
              <a:effectLst/>
              <a:latin typeface="Helvetica" pitchFamily="2" charset="0"/>
            </a:endParaRPr>
          </a:p>
          <a:p>
            <a:r>
              <a:rPr lang="es-ES" sz="2800" b="0" i="0" u="none" strike="noStrike" dirty="0" smtClean="0">
                <a:effectLst/>
                <a:latin typeface="Helvetica" pitchFamily="2" charset="0"/>
              </a:rPr>
              <a:t>catalogue:</a:t>
            </a:r>
          </a:p>
          <a:p>
            <a:endParaRPr lang="es-ES" sz="2800" dirty="0">
              <a:latin typeface="Helvetica" pitchFamily="2" charset="0"/>
            </a:endParaRPr>
          </a:p>
          <a:p>
            <a:r>
              <a:rPr lang="es-ES" sz="2800" b="0" i="0" u="none" strike="noStrike" dirty="0" smtClean="0">
                <a:effectLst/>
                <a:latin typeface="Helvetica" pitchFamily="2" charset="0"/>
              </a:rPr>
              <a:t>- </a:t>
            </a:r>
            <a:r>
              <a:rPr lang="es-ES" sz="2800" b="0" i="0" u="none" strike="noStrike" dirty="0" err="1" smtClean="0">
                <a:effectLst/>
                <a:latin typeface="Helvetica" pitchFamily="2" charset="0"/>
              </a:rPr>
              <a:t>Keyword</a:t>
            </a:r>
            <a:endParaRPr lang="es-ES" sz="2800" b="0" i="0" u="none" strike="noStrike" dirty="0" smtClean="0">
              <a:effectLst/>
              <a:latin typeface="Helvetica" pitchFamily="2" charset="0"/>
            </a:endParaRPr>
          </a:p>
          <a:p>
            <a:r>
              <a:rPr lang="es-ES" sz="2800" dirty="0" smtClean="0">
                <a:latin typeface="Helvetica" pitchFamily="2" charset="0"/>
              </a:rPr>
              <a:t>- </a:t>
            </a:r>
            <a:r>
              <a:rPr lang="es-ES" sz="2800" dirty="0" err="1" smtClean="0">
                <a:latin typeface="Helvetica" pitchFamily="2" charset="0"/>
              </a:rPr>
              <a:t>Domain</a:t>
            </a:r>
            <a:endParaRPr lang="es-ES" sz="2800" dirty="0" smtClean="0">
              <a:latin typeface="Helvetica" pitchFamily="2" charset="0"/>
            </a:endParaRPr>
          </a:p>
          <a:p>
            <a:r>
              <a:rPr lang="es-ES" sz="2800" b="0" i="0" u="none" strike="noStrike" dirty="0" smtClean="0">
                <a:effectLst/>
                <a:latin typeface="Helvetica" pitchFamily="2" charset="0"/>
              </a:rPr>
              <a:t>- Time </a:t>
            </a:r>
            <a:r>
              <a:rPr lang="es-ES" sz="2800" b="0" i="0" u="none" strike="noStrike" dirty="0" err="1" smtClean="0">
                <a:effectLst/>
                <a:latin typeface="Helvetica" pitchFamily="2" charset="0"/>
              </a:rPr>
              <a:t>period</a:t>
            </a:r>
            <a:endParaRPr lang="es-ES" sz="2800" b="0" i="0" u="none" strike="noStrike" dirty="0" smtClean="0">
              <a:effectLst/>
              <a:latin typeface="Helvetica" pitchFamily="2" charset="0"/>
            </a:endParaRPr>
          </a:p>
          <a:p>
            <a:r>
              <a:rPr lang="es-ES" sz="2800" dirty="0" smtClean="0">
                <a:latin typeface="Helvetica" pitchFamily="2" charset="0"/>
              </a:rPr>
              <a:t>- </a:t>
            </a:r>
            <a:r>
              <a:rPr lang="es-ES" sz="2800" dirty="0" err="1" smtClean="0">
                <a:latin typeface="Helvetica" pitchFamily="2" charset="0"/>
              </a:rPr>
              <a:t>Parameters</a:t>
            </a:r>
            <a:endParaRPr lang="es-ES" sz="2800" b="0" i="0" u="none" strike="noStrike" dirty="0">
              <a:effectLst/>
              <a:latin typeface="Helvetica" pitchFamily="2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639" y="4724404"/>
            <a:ext cx="2705477" cy="2181529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4014" y="47307"/>
            <a:ext cx="1604175" cy="691200"/>
          </a:xfrm>
          <a:prstGeom prst="rect">
            <a:avLst/>
          </a:prstGeom>
        </p:spPr>
      </p:pic>
      <p:sp>
        <p:nvSpPr>
          <p:cNvPr id="11" name="Прямоугольник 3"/>
          <p:cNvSpPr/>
          <p:nvPr/>
        </p:nvSpPr>
        <p:spPr>
          <a:xfrm>
            <a:off x="0" y="5"/>
            <a:ext cx="12188825" cy="7858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fr-FR" sz="2800" dirty="0" smtClean="0">
              <a:latin typeface="Segoe Print" panose="02000600000000000000" pitchFamily="2" charset="0"/>
            </a:endParaRPr>
          </a:p>
          <a:p>
            <a:pPr>
              <a:defRPr/>
            </a:pPr>
            <a:r>
              <a:rPr lang="fr-FR" sz="2800" dirty="0" err="1" smtClean="0">
                <a:latin typeface="Bahnschrift Light SemiCondensed" panose="020B0502040204020203" pitchFamily="34" charset="0"/>
              </a:rPr>
              <a:t>Copernicus</a:t>
            </a:r>
            <a:r>
              <a:rPr lang="fr-FR" sz="2800" dirty="0" smtClean="0">
                <a:latin typeface="Bahnschrift Light SemiCondensed" panose="020B0502040204020203" pitchFamily="34" charset="0"/>
              </a:rPr>
              <a:t> </a:t>
            </a:r>
            <a:r>
              <a:rPr lang="fr-FR" sz="2800" dirty="0">
                <a:latin typeface="Bahnschrift Light SemiCondensed" panose="020B0502040204020203" pitchFamily="34" charset="0"/>
              </a:rPr>
              <a:t>Marine </a:t>
            </a:r>
            <a:r>
              <a:rPr lang="fr-FR" sz="2800" dirty="0" err="1">
                <a:latin typeface="Bahnschrift Light SemiCondensed" panose="020B0502040204020203" pitchFamily="34" charset="0"/>
              </a:rPr>
              <a:t>Environment</a:t>
            </a:r>
            <a:r>
              <a:rPr lang="fr-FR" sz="2800" dirty="0">
                <a:latin typeface="Bahnschrift Light SemiCondensed" panose="020B0502040204020203" pitchFamily="34" charset="0"/>
              </a:rPr>
              <a:t> Monitoring Service </a:t>
            </a:r>
          </a:p>
          <a:p>
            <a:pPr>
              <a:defRPr/>
            </a:pPr>
            <a:endParaRPr lang="ru-RU" sz="3600" dirty="0">
              <a:solidFill>
                <a:srgbClr val="FFFFFF"/>
              </a:solidFill>
              <a:latin typeface="Calibri" charset="0"/>
              <a:ea typeface="ＭＳ Ｐゴシック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4014" y="58188"/>
            <a:ext cx="1604175" cy="691200"/>
          </a:xfrm>
          <a:prstGeom prst="rect">
            <a:avLst/>
          </a:prstGeom>
        </p:spPr>
      </p:pic>
      <p:pic>
        <p:nvPicPr>
          <p:cNvPr id="2" name="Imagen 1" descr="Captura de pantalla 2021-10-19 a la(s) 17.03.58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869" y="1219204"/>
            <a:ext cx="8955956" cy="3799717"/>
          </a:xfrm>
          <a:prstGeom prst="rect">
            <a:avLst/>
          </a:prstGeom>
        </p:spPr>
      </p:pic>
      <p:graphicFrame>
        <p:nvGraphicFramePr>
          <p:cNvPr id="16" name="Diagrama 15"/>
          <p:cNvGraphicFramePr/>
          <p:nvPr>
            <p:extLst>
              <p:ext uri="{D42A27DB-BD31-4B8C-83A1-F6EECF244321}">
                <p14:modId xmlns:p14="http://schemas.microsoft.com/office/powerpoint/2010/main" val="1277493645"/>
              </p:ext>
            </p:extLst>
          </p:nvPr>
        </p:nvGraphicFramePr>
        <p:xfrm>
          <a:off x="3656012" y="5257800"/>
          <a:ext cx="3048000" cy="144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7" name="CuadroTexto 16"/>
          <p:cNvSpPr txBox="1"/>
          <p:nvPr/>
        </p:nvSpPr>
        <p:spPr>
          <a:xfrm>
            <a:off x="7161212" y="5334000"/>
            <a:ext cx="4660951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/>
              <a:t>Resolution</a:t>
            </a:r>
            <a:r>
              <a:rPr lang="es-ES" dirty="0" smtClean="0"/>
              <a:t> and </a:t>
            </a:r>
            <a:r>
              <a:rPr lang="es-ES" dirty="0" err="1" smtClean="0"/>
              <a:t>coverage</a:t>
            </a:r>
            <a:r>
              <a:rPr lang="es-ES" dirty="0" smtClean="0"/>
              <a:t> </a:t>
            </a:r>
            <a:r>
              <a:rPr lang="es-ES" dirty="0" err="1" smtClean="0"/>
              <a:t>limited</a:t>
            </a:r>
            <a:r>
              <a:rPr lang="es-ES" dirty="0" smtClean="0"/>
              <a:t> </a:t>
            </a:r>
            <a:r>
              <a:rPr lang="es-ES" dirty="0" err="1" smtClean="0"/>
              <a:t>by</a:t>
            </a:r>
            <a:r>
              <a:rPr lang="es-ES" dirty="0" smtClean="0"/>
              <a:t>:</a:t>
            </a:r>
          </a:p>
          <a:p>
            <a:r>
              <a:rPr lang="es-ES" dirty="0" smtClean="0"/>
              <a:t>- </a:t>
            </a:r>
            <a:r>
              <a:rPr lang="es-ES" dirty="0" err="1" smtClean="0"/>
              <a:t>computing</a:t>
            </a:r>
            <a:r>
              <a:rPr lang="es-ES" dirty="0" smtClean="0"/>
              <a:t> </a:t>
            </a:r>
            <a:r>
              <a:rPr lang="es-ES" dirty="0" err="1" smtClean="0"/>
              <a:t>power</a:t>
            </a:r>
            <a:r>
              <a:rPr lang="es-ES" dirty="0" smtClean="0"/>
              <a:t> </a:t>
            </a:r>
            <a:endParaRPr lang="es-ES" dirty="0"/>
          </a:p>
          <a:p>
            <a:r>
              <a:rPr lang="es-ES" dirty="0" smtClean="0"/>
              <a:t>- </a:t>
            </a:r>
            <a:r>
              <a:rPr lang="es-ES" dirty="0" err="1" smtClean="0"/>
              <a:t>storage</a:t>
            </a:r>
            <a:r>
              <a:rPr lang="es-ES" dirty="0" smtClean="0"/>
              <a:t> </a:t>
            </a:r>
            <a:r>
              <a:rPr lang="es-ES" dirty="0" err="1" smtClean="0"/>
              <a:t>capacity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703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639" y="4724404"/>
            <a:ext cx="2705477" cy="2181529"/>
          </a:xfrm>
          <a:prstGeom prst="rect">
            <a:avLst/>
          </a:prstGeom>
        </p:spPr>
      </p:pic>
      <p:sp>
        <p:nvSpPr>
          <p:cNvPr id="5" name="Прямоугольник 3"/>
          <p:cNvSpPr/>
          <p:nvPr/>
        </p:nvSpPr>
        <p:spPr>
          <a:xfrm>
            <a:off x="3" y="5"/>
            <a:ext cx="10514012" cy="7858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fr-FR" sz="2800" dirty="0" smtClean="0">
              <a:latin typeface="Segoe Print" panose="02000600000000000000" pitchFamily="2" charset="0"/>
            </a:endParaRPr>
          </a:p>
          <a:p>
            <a:pPr>
              <a:defRPr/>
            </a:pPr>
            <a:r>
              <a:rPr lang="fr-FR" sz="2800" dirty="0" smtClean="0">
                <a:latin typeface="Bahnschrift Light SemiCondensed" panose="020B0502040204020203" pitchFamily="34" charset="0"/>
              </a:rPr>
              <a:t>You </a:t>
            </a:r>
            <a:r>
              <a:rPr lang="fr-FR" sz="2800" dirty="0" err="1" smtClean="0">
                <a:latin typeface="Bahnschrift Light SemiCondensed" panose="020B0502040204020203" pitchFamily="34" charset="0"/>
              </a:rPr>
              <a:t>can</a:t>
            </a:r>
            <a:r>
              <a:rPr lang="fr-FR" sz="2800" dirty="0" smtClean="0">
                <a:latin typeface="Bahnschrift Light SemiCondensed" panose="020B0502040204020203" pitchFamily="34" charset="0"/>
              </a:rPr>
              <a:t> </a:t>
            </a:r>
            <a:r>
              <a:rPr lang="fr-FR" sz="2800" dirty="0" err="1" smtClean="0">
                <a:latin typeface="Bahnschrift Light SemiCondensed" panose="020B0502040204020203" pitchFamily="34" charset="0"/>
              </a:rPr>
              <a:t>download</a:t>
            </a:r>
            <a:r>
              <a:rPr lang="fr-FR" sz="2800" dirty="0" smtClean="0">
                <a:latin typeface="Bahnschrift Light SemiCondensed" panose="020B0502040204020203" pitchFamily="34" charset="0"/>
              </a:rPr>
              <a:t> a </a:t>
            </a:r>
            <a:r>
              <a:rPr lang="fr-FR" sz="2800" dirty="0" err="1" smtClean="0">
                <a:latin typeface="Bahnschrift Light SemiCondensed" panose="020B0502040204020203" pitchFamily="34" charset="0"/>
              </a:rPr>
              <a:t>pdf</a:t>
            </a:r>
            <a:r>
              <a:rPr lang="fr-FR" sz="2800" dirty="0" smtClean="0">
                <a:latin typeface="Bahnschrift Light SemiCondensed" panose="020B0502040204020203" pitchFamily="34" charset="0"/>
              </a:rPr>
              <a:t> </a:t>
            </a:r>
            <a:r>
              <a:rPr lang="fr-FR" sz="2800" dirty="0" err="1" smtClean="0">
                <a:latin typeface="Bahnschrift Light SemiCondensed" panose="020B0502040204020203" pitchFamily="34" charset="0"/>
              </a:rPr>
              <a:t>with</a:t>
            </a:r>
            <a:r>
              <a:rPr lang="fr-FR" sz="2800" dirty="0" smtClean="0">
                <a:latin typeface="Bahnschrift Light SemiCondensed" panose="020B0502040204020203" pitchFamily="34" charset="0"/>
              </a:rPr>
              <a:t> the </a:t>
            </a:r>
            <a:r>
              <a:rPr lang="fr-FR" sz="2800" dirty="0" err="1" smtClean="0">
                <a:latin typeface="Bahnschrift Light SemiCondensed" panose="020B0502040204020203" pitchFamily="34" charset="0"/>
              </a:rPr>
              <a:t>products</a:t>
            </a:r>
            <a:r>
              <a:rPr lang="fr-FR" sz="2800" dirty="0" smtClean="0">
                <a:latin typeface="Bahnschrift Light SemiCondensed" panose="020B0502040204020203" pitchFamily="34" charset="0"/>
              </a:rPr>
              <a:t> </a:t>
            </a:r>
            <a:r>
              <a:rPr lang="fr-FR" sz="2800" dirty="0" err="1" smtClean="0">
                <a:latin typeface="Bahnschrift Light SemiCondensed" panose="020B0502040204020203" pitchFamily="34" charset="0"/>
              </a:rPr>
              <a:t>corresponding</a:t>
            </a:r>
            <a:r>
              <a:rPr lang="fr-FR" sz="2800" dirty="0" smtClean="0">
                <a:latin typeface="Bahnschrift Light SemiCondensed" panose="020B0502040204020203" pitchFamily="34" charset="0"/>
              </a:rPr>
              <a:t> to </a:t>
            </a:r>
            <a:r>
              <a:rPr lang="fr-FR" sz="2800" dirty="0" err="1" smtClean="0">
                <a:latin typeface="Bahnschrift Light SemiCondensed" panose="020B0502040204020203" pitchFamily="34" charset="0"/>
              </a:rPr>
              <a:t>your</a:t>
            </a:r>
            <a:r>
              <a:rPr lang="fr-FR" sz="2800" dirty="0" smtClean="0">
                <a:latin typeface="Bahnschrift Light SemiCondensed" panose="020B0502040204020203" pitchFamily="34" charset="0"/>
              </a:rPr>
              <a:t> </a:t>
            </a:r>
            <a:r>
              <a:rPr lang="fr-FR" sz="2800" dirty="0" err="1" smtClean="0">
                <a:latin typeface="Bahnschrift Light SemiCondensed" panose="020B0502040204020203" pitchFamily="34" charset="0"/>
              </a:rPr>
              <a:t>search</a:t>
            </a:r>
            <a:r>
              <a:rPr lang="fr-FR" sz="2800" dirty="0" smtClean="0">
                <a:latin typeface="Bahnschrift Light SemiCondensed" panose="020B0502040204020203" pitchFamily="34" charset="0"/>
              </a:rPr>
              <a:t> </a:t>
            </a:r>
            <a:r>
              <a:rPr lang="fr-FR" sz="2800" dirty="0" err="1" smtClean="0">
                <a:latin typeface="Bahnschrift Light SemiCondensed" panose="020B0502040204020203" pitchFamily="34" charset="0"/>
              </a:rPr>
              <a:t>criteria</a:t>
            </a:r>
            <a:r>
              <a:rPr lang="fr-FR" sz="2800" dirty="0" smtClean="0">
                <a:latin typeface="Bahnschrift Light SemiCondensed" panose="020B0502040204020203" pitchFamily="34" charset="0"/>
              </a:rPr>
              <a:t>, and an informative </a:t>
            </a:r>
            <a:r>
              <a:rPr lang="fr-FR" sz="2800" dirty="0" err="1" smtClean="0">
                <a:latin typeface="Bahnschrift Light SemiCondensed" panose="020B0502040204020203" pitchFamily="34" charset="0"/>
              </a:rPr>
              <a:t>glossary</a:t>
            </a:r>
            <a:r>
              <a:rPr lang="fr-FR" sz="2800" dirty="0" smtClean="0">
                <a:latin typeface="Bahnschrift Light SemiCondensed" panose="020B0502040204020203" pitchFamily="34" charset="0"/>
              </a:rPr>
              <a:t> </a:t>
            </a:r>
            <a:endParaRPr lang="fr-FR" sz="2800" dirty="0">
              <a:latin typeface="Bahnschrift Light SemiCondensed" panose="020B0502040204020203" pitchFamily="34" charset="0"/>
            </a:endParaRPr>
          </a:p>
          <a:p>
            <a:pPr>
              <a:defRPr/>
            </a:pPr>
            <a:endParaRPr lang="ru-RU" sz="3600" dirty="0">
              <a:solidFill>
                <a:srgbClr val="FFFFFF"/>
              </a:solidFill>
              <a:latin typeface="Calibri" charset="0"/>
              <a:ea typeface="ＭＳ Ｐゴシック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4014" y="58188"/>
            <a:ext cx="1604175" cy="69120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86" y="838200"/>
            <a:ext cx="12190413" cy="419100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572000"/>
            <a:ext cx="12188825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338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639" y="4724404"/>
            <a:ext cx="2705477" cy="2181529"/>
          </a:xfrm>
          <a:prstGeom prst="rect">
            <a:avLst/>
          </a:prstGeom>
        </p:spPr>
      </p:pic>
      <p:sp>
        <p:nvSpPr>
          <p:cNvPr id="5" name="Прямоугольник 3"/>
          <p:cNvSpPr/>
          <p:nvPr/>
        </p:nvSpPr>
        <p:spPr>
          <a:xfrm>
            <a:off x="0" y="5"/>
            <a:ext cx="12188825" cy="7858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fr-FR" sz="2800" dirty="0" smtClean="0">
              <a:latin typeface="Segoe Print" panose="02000600000000000000" pitchFamily="2" charset="0"/>
            </a:endParaRPr>
          </a:p>
          <a:p>
            <a:pPr>
              <a:defRPr/>
            </a:pPr>
            <a:r>
              <a:rPr lang="fr-FR" sz="2800" dirty="0" err="1" smtClean="0">
                <a:latin typeface="Bahnschrift Light SemiCondensed" panose="020B0502040204020203" pitchFamily="34" charset="0"/>
              </a:rPr>
              <a:t>Parameters</a:t>
            </a:r>
            <a:r>
              <a:rPr lang="fr-FR" sz="2800" dirty="0" smtClean="0">
                <a:latin typeface="Bahnschrift Light SemiCondensed" panose="020B0502040204020203" pitchFamily="34" charset="0"/>
              </a:rPr>
              <a:t> </a:t>
            </a:r>
            <a:r>
              <a:rPr lang="fr-FR" sz="2800" dirty="0" err="1" smtClean="0">
                <a:latin typeface="Bahnschrift Light SemiCondensed" panose="020B0502040204020203" pitchFamily="34" charset="0"/>
              </a:rPr>
              <a:t>acronyms</a:t>
            </a:r>
            <a:r>
              <a:rPr lang="fr-FR" sz="2800" dirty="0" smtClean="0">
                <a:latin typeface="Bahnschrift Light SemiCondensed" panose="020B0502040204020203" pitchFamily="34" charset="0"/>
              </a:rPr>
              <a:t> (</a:t>
            </a:r>
            <a:r>
              <a:rPr lang="fr-FR" sz="2800" dirty="0" err="1" smtClean="0">
                <a:latin typeface="Bahnschrift Light SemiCondensed" panose="020B0502040204020203" pitchFamily="34" charset="0"/>
              </a:rPr>
              <a:t>lexicon</a:t>
            </a:r>
            <a:r>
              <a:rPr lang="fr-FR" sz="2800" dirty="0" smtClean="0">
                <a:latin typeface="Bahnschrift Light SemiCondensed" panose="020B0502040204020203" pitchFamily="34" charset="0"/>
              </a:rPr>
              <a:t> </a:t>
            </a:r>
            <a:r>
              <a:rPr lang="fr-FR" sz="2800" dirty="0" err="1" smtClean="0">
                <a:latin typeface="Bahnschrift Light SemiCondensed" panose="020B0502040204020203" pitchFamily="34" charset="0"/>
              </a:rPr>
              <a:t>gets</a:t>
            </a:r>
            <a:r>
              <a:rPr lang="fr-FR" sz="2800" dirty="0" smtClean="0">
                <a:latin typeface="Bahnschrift Light SemiCondensed" panose="020B0502040204020203" pitchFamily="34" charset="0"/>
              </a:rPr>
              <a:t> </a:t>
            </a:r>
            <a:r>
              <a:rPr lang="fr-FR" sz="2800" dirty="0" err="1" smtClean="0">
                <a:latin typeface="Bahnschrift Light SemiCondensed" panose="020B0502040204020203" pitchFamily="34" charset="0"/>
              </a:rPr>
              <a:t>larger</a:t>
            </a:r>
            <a:r>
              <a:rPr lang="fr-FR" sz="2800" dirty="0" smtClean="0">
                <a:latin typeface="Bahnschrift Light SemiCondensed" panose="020B0502040204020203" pitchFamily="34" charset="0"/>
              </a:rPr>
              <a:t>…)</a:t>
            </a:r>
            <a:endParaRPr lang="fr-FR" sz="2800" dirty="0">
              <a:latin typeface="Bahnschrift Light SemiCondensed" panose="020B0502040204020203" pitchFamily="34" charset="0"/>
            </a:endParaRPr>
          </a:p>
          <a:p>
            <a:pPr>
              <a:defRPr/>
            </a:pPr>
            <a:endParaRPr lang="ru-RU" sz="3600" dirty="0">
              <a:solidFill>
                <a:srgbClr val="FFFFFF"/>
              </a:solidFill>
              <a:latin typeface="Calibri" charset="0"/>
              <a:ea typeface="ＭＳ Ｐゴシック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14014" y="58188"/>
            <a:ext cx="1604175" cy="691200"/>
          </a:xfrm>
          <a:prstGeom prst="rect">
            <a:avLst/>
          </a:prstGeom>
        </p:spPr>
      </p:pic>
      <p:pic>
        <p:nvPicPr>
          <p:cNvPr id="7" name="Imagen 6" descr="Captura de pantalla 2021-10-19 a la(s) 17.35.41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1175"/>
            <a:ext cx="5942012" cy="6071429"/>
          </a:xfrm>
          <a:prstGeom prst="rect">
            <a:avLst/>
          </a:prstGeom>
        </p:spPr>
      </p:pic>
      <p:pic>
        <p:nvPicPr>
          <p:cNvPr id="8" name="Imagen 7" descr="Captura de pantalla 2021-10-19 a la(s) 17.35.55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2012" y="762000"/>
            <a:ext cx="6246813" cy="2324100"/>
          </a:xfrm>
          <a:prstGeom prst="rect">
            <a:avLst/>
          </a:prstGeom>
        </p:spPr>
      </p:pic>
      <p:pic>
        <p:nvPicPr>
          <p:cNvPr id="11" name="Imagen 10" descr="Captura de pantalla 2021-10-19 a la(s) 17.40.16.png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" b="29245"/>
          <a:stretch/>
        </p:blipFill>
        <p:spPr>
          <a:xfrm>
            <a:off x="5967414" y="3073400"/>
            <a:ext cx="6219824" cy="378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794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635" y="5638804"/>
            <a:ext cx="1571461" cy="1267129"/>
          </a:xfrm>
          <a:prstGeom prst="rect">
            <a:avLst/>
          </a:prstGeom>
        </p:spPr>
      </p:pic>
      <p:sp>
        <p:nvSpPr>
          <p:cNvPr id="5" name="Прямоугольник 3"/>
          <p:cNvSpPr/>
          <p:nvPr/>
        </p:nvSpPr>
        <p:spPr>
          <a:xfrm>
            <a:off x="0" y="5"/>
            <a:ext cx="12188825" cy="7858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fr-FR" sz="2800" dirty="0" smtClean="0">
              <a:latin typeface="Segoe Print" panose="02000600000000000000" pitchFamily="2" charset="0"/>
            </a:endParaRPr>
          </a:p>
          <a:p>
            <a:pPr>
              <a:defRPr/>
            </a:pPr>
            <a:r>
              <a:rPr lang="fr-FR" sz="2800" dirty="0" err="1" smtClean="0">
                <a:latin typeface="Bahnschrift Light SemiCondensed" panose="020B0502040204020203" pitchFamily="34" charset="0"/>
              </a:rPr>
              <a:t>We</a:t>
            </a:r>
            <a:r>
              <a:rPr lang="fr-FR" sz="2800" dirty="0" smtClean="0">
                <a:latin typeface="Bahnschrift Light SemiCondensed" panose="020B0502040204020203" pitchFamily="34" charset="0"/>
              </a:rPr>
              <a:t> select one of the </a:t>
            </a:r>
            <a:r>
              <a:rPr lang="fr-FR" sz="2800" dirty="0" err="1" smtClean="0">
                <a:latin typeface="Bahnschrift Light SemiCondensed" panose="020B0502040204020203" pitchFamily="34" charset="0"/>
              </a:rPr>
              <a:t>products</a:t>
            </a:r>
            <a:r>
              <a:rPr lang="fr-FR" sz="2800" dirty="0" smtClean="0">
                <a:latin typeface="Bahnschrift Light SemiCondensed" panose="020B0502040204020203" pitchFamily="34" charset="0"/>
              </a:rPr>
              <a:t>…</a:t>
            </a:r>
            <a:endParaRPr lang="fr-FR" sz="2800" dirty="0">
              <a:latin typeface="Bahnschrift Light SemiCondensed" panose="020B0502040204020203" pitchFamily="34" charset="0"/>
            </a:endParaRPr>
          </a:p>
          <a:p>
            <a:pPr>
              <a:defRPr/>
            </a:pPr>
            <a:endParaRPr lang="ru-RU" sz="3600" dirty="0">
              <a:solidFill>
                <a:srgbClr val="FFFFFF"/>
              </a:solidFill>
              <a:latin typeface="Calibri" charset="0"/>
              <a:ea typeface="ＭＳ Ｐゴシック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14014" y="58188"/>
            <a:ext cx="1604175" cy="691200"/>
          </a:xfrm>
          <a:prstGeom prst="rect">
            <a:avLst/>
          </a:prstGeom>
        </p:spPr>
      </p:pic>
      <p:pic>
        <p:nvPicPr>
          <p:cNvPr id="2" name="Imagen 1" descr="Captura de pantalla 2021-10-19 a la(s) 17.50.58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838200"/>
            <a:ext cx="3556000" cy="5524500"/>
          </a:xfrm>
          <a:prstGeom prst="rect">
            <a:avLst/>
          </a:prstGeom>
        </p:spPr>
      </p:pic>
      <p:pic>
        <p:nvPicPr>
          <p:cNvPr id="4" name="Imagen 3" descr="Captura de pantalla 2021-10-19 a la(s) 17.54.12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015" y="2362201"/>
            <a:ext cx="8532813" cy="4419600"/>
          </a:xfrm>
          <a:prstGeom prst="rect">
            <a:avLst/>
          </a:prstGeom>
        </p:spPr>
      </p:pic>
      <p:cxnSp>
        <p:nvCxnSpPr>
          <p:cNvPr id="10" name="Conector recto de flecha 9"/>
          <p:cNvCxnSpPr>
            <a:endCxn id="13" idx="1"/>
          </p:cNvCxnSpPr>
          <p:nvPr/>
        </p:nvCxnSpPr>
        <p:spPr>
          <a:xfrm>
            <a:off x="2055812" y="1219203"/>
            <a:ext cx="2286003" cy="84043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uadroTexto 12"/>
          <p:cNvSpPr txBox="1"/>
          <p:nvPr/>
        </p:nvSpPr>
        <p:spPr>
          <a:xfrm>
            <a:off x="4341815" y="1828802"/>
            <a:ext cx="8609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VIEW</a:t>
            </a:r>
            <a:endParaRPr lang="es-ES" dirty="0"/>
          </a:p>
        </p:txBody>
      </p:sp>
      <p:cxnSp>
        <p:nvCxnSpPr>
          <p:cNvPr id="15" name="Conector recto de flecha 14"/>
          <p:cNvCxnSpPr/>
          <p:nvPr/>
        </p:nvCxnSpPr>
        <p:spPr>
          <a:xfrm>
            <a:off x="2817813" y="1295400"/>
            <a:ext cx="1219200" cy="1524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CuadroTexto 16"/>
          <p:cNvSpPr txBox="1"/>
          <p:nvPr/>
        </p:nvSpPr>
        <p:spPr>
          <a:xfrm>
            <a:off x="3960812" y="1066804"/>
            <a:ext cx="17509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DOWNLOAD</a:t>
            </a:r>
            <a:endParaRPr lang="es-ES" dirty="0"/>
          </a:p>
        </p:txBody>
      </p:sp>
      <p:cxnSp>
        <p:nvCxnSpPr>
          <p:cNvPr id="20" name="Conector recto de flecha 19"/>
          <p:cNvCxnSpPr/>
          <p:nvPr/>
        </p:nvCxnSpPr>
        <p:spPr>
          <a:xfrm>
            <a:off x="2055815" y="1981200"/>
            <a:ext cx="2362199" cy="14478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Elipse 21"/>
          <p:cNvSpPr/>
          <p:nvPr/>
        </p:nvSpPr>
        <p:spPr>
          <a:xfrm>
            <a:off x="4494212" y="2286000"/>
            <a:ext cx="838200" cy="609600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3" name="Imagen 22" descr="Captura de pantalla 2021-10-19 a la(s) 18.01.31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2" y="914400"/>
            <a:ext cx="5079999" cy="1435100"/>
          </a:xfrm>
          <a:prstGeom prst="rect">
            <a:avLst/>
          </a:prstGeom>
        </p:spPr>
      </p:pic>
      <p:cxnSp>
        <p:nvCxnSpPr>
          <p:cNvPr id="25" name="Conector recto de flecha 24"/>
          <p:cNvCxnSpPr>
            <a:stCxn id="22" idx="7"/>
          </p:cNvCxnSpPr>
          <p:nvPr/>
        </p:nvCxnSpPr>
        <p:spPr>
          <a:xfrm flipV="1">
            <a:off x="5209662" y="1752600"/>
            <a:ext cx="1265752" cy="622674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Elipse 25"/>
          <p:cNvSpPr/>
          <p:nvPr/>
        </p:nvSpPr>
        <p:spPr>
          <a:xfrm>
            <a:off x="0" y="3657600"/>
            <a:ext cx="3046412" cy="2057400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7" name="Elipse 26"/>
          <p:cNvSpPr/>
          <p:nvPr/>
        </p:nvSpPr>
        <p:spPr>
          <a:xfrm>
            <a:off x="10056813" y="5105400"/>
            <a:ext cx="838200" cy="609600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44437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635" y="5638804"/>
            <a:ext cx="1571461" cy="1267129"/>
          </a:xfrm>
          <a:prstGeom prst="rect">
            <a:avLst/>
          </a:prstGeom>
        </p:spPr>
      </p:pic>
      <p:sp>
        <p:nvSpPr>
          <p:cNvPr id="5" name="Прямоугольник 3"/>
          <p:cNvSpPr/>
          <p:nvPr/>
        </p:nvSpPr>
        <p:spPr>
          <a:xfrm>
            <a:off x="0" y="5"/>
            <a:ext cx="12188825" cy="7858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fr-FR" sz="2800" dirty="0" smtClean="0">
              <a:latin typeface="Segoe Print" panose="02000600000000000000" pitchFamily="2" charset="0"/>
            </a:endParaRPr>
          </a:p>
          <a:p>
            <a:pPr>
              <a:defRPr/>
            </a:pPr>
            <a:r>
              <a:rPr lang="fr-FR" sz="2800" dirty="0" err="1" smtClean="0">
                <a:latin typeface="Bahnschrift Light SemiCondensed" panose="020B0502040204020203" pitchFamily="34" charset="0"/>
              </a:rPr>
              <a:t>We</a:t>
            </a:r>
            <a:r>
              <a:rPr lang="fr-FR" sz="2800" dirty="0" smtClean="0">
                <a:latin typeface="Bahnschrift Light SemiCondensed" panose="020B0502040204020203" pitchFamily="34" charset="0"/>
              </a:rPr>
              <a:t> </a:t>
            </a:r>
            <a:r>
              <a:rPr lang="fr-FR" sz="2800" dirty="0" err="1" smtClean="0">
                <a:latin typeface="Bahnschrift Light SemiCondensed" panose="020B0502040204020203" pitchFamily="34" charset="0"/>
              </a:rPr>
              <a:t>view</a:t>
            </a:r>
            <a:r>
              <a:rPr lang="fr-FR" sz="2800" dirty="0" smtClean="0">
                <a:latin typeface="Bahnschrift Light SemiCondensed" panose="020B0502040204020203" pitchFamily="34" charset="0"/>
              </a:rPr>
              <a:t> one </a:t>
            </a:r>
            <a:r>
              <a:rPr lang="fr-FR" sz="2800" dirty="0" err="1" smtClean="0">
                <a:latin typeface="Bahnschrift Light SemiCondensed" panose="020B0502040204020203" pitchFamily="34" charset="0"/>
              </a:rPr>
              <a:t>parameter</a:t>
            </a:r>
            <a:r>
              <a:rPr lang="fr-FR" sz="2800" dirty="0">
                <a:latin typeface="Bahnschrift Light SemiCondensed" panose="020B0502040204020203" pitchFamily="34" charset="0"/>
              </a:rPr>
              <a:t> </a:t>
            </a:r>
            <a:r>
              <a:rPr lang="fr-FR" sz="2800" dirty="0" err="1" smtClean="0">
                <a:latin typeface="Bahnschrift Light SemiCondensed" panose="020B0502040204020203" pitchFamily="34" charset="0"/>
              </a:rPr>
              <a:t>from</a:t>
            </a:r>
            <a:r>
              <a:rPr lang="fr-FR" sz="2800" dirty="0" smtClean="0">
                <a:latin typeface="Bahnschrift Light SemiCondensed" panose="020B0502040204020203" pitchFamily="34" charset="0"/>
              </a:rPr>
              <a:t> one of the </a:t>
            </a:r>
            <a:r>
              <a:rPr lang="fr-FR" sz="2800" dirty="0" err="1" smtClean="0">
                <a:latin typeface="Bahnschrift Light SemiCondensed" panose="020B0502040204020203" pitchFamily="34" charset="0"/>
              </a:rPr>
              <a:t>datasets</a:t>
            </a:r>
            <a:r>
              <a:rPr lang="fr-FR" sz="2800" dirty="0" smtClean="0">
                <a:latin typeface="Bahnschrift Light SemiCondensed" panose="020B0502040204020203" pitchFamily="34" charset="0"/>
              </a:rPr>
              <a:t> of the </a:t>
            </a:r>
            <a:r>
              <a:rPr lang="fr-FR" sz="2800" dirty="0" err="1" smtClean="0">
                <a:latin typeface="Bahnschrift Light SemiCondensed" panose="020B0502040204020203" pitchFamily="34" charset="0"/>
              </a:rPr>
              <a:t>product</a:t>
            </a:r>
            <a:r>
              <a:rPr lang="fr-FR" sz="2800" dirty="0" smtClean="0">
                <a:latin typeface="Bahnschrift Light SemiCondensed" panose="020B0502040204020203" pitchFamily="34" charset="0"/>
              </a:rPr>
              <a:t> …</a:t>
            </a:r>
            <a:endParaRPr lang="fr-FR" sz="2800" dirty="0">
              <a:latin typeface="Bahnschrift Light SemiCondensed" panose="020B0502040204020203" pitchFamily="34" charset="0"/>
            </a:endParaRPr>
          </a:p>
          <a:p>
            <a:pPr>
              <a:defRPr/>
            </a:pPr>
            <a:endParaRPr lang="ru-RU" sz="3600" dirty="0">
              <a:solidFill>
                <a:srgbClr val="FFFFFF"/>
              </a:solidFill>
              <a:latin typeface="Calibri" charset="0"/>
              <a:ea typeface="ＭＳ Ｐゴシック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14014" y="58188"/>
            <a:ext cx="1604175" cy="691200"/>
          </a:xfrm>
          <a:prstGeom prst="rect">
            <a:avLst/>
          </a:prstGeom>
        </p:spPr>
      </p:pic>
      <p:pic>
        <p:nvPicPr>
          <p:cNvPr id="7" name="Imagen 6" descr="Captura de pantalla 2021-10-19 a la(s) 18.08.54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226" y="838200"/>
            <a:ext cx="10895013" cy="5516462"/>
          </a:xfrm>
          <a:prstGeom prst="rect">
            <a:avLst/>
          </a:prstGeom>
        </p:spPr>
      </p:pic>
      <p:cxnSp>
        <p:nvCxnSpPr>
          <p:cNvPr id="9" name="Conector recto de flecha 8"/>
          <p:cNvCxnSpPr>
            <a:endCxn id="24" idx="0"/>
          </p:cNvCxnSpPr>
          <p:nvPr/>
        </p:nvCxnSpPr>
        <p:spPr>
          <a:xfrm flipH="1">
            <a:off x="704645" y="1143003"/>
            <a:ext cx="589169" cy="30480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de flecha 11"/>
          <p:cNvCxnSpPr/>
          <p:nvPr/>
        </p:nvCxnSpPr>
        <p:spPr>
          <a:xfrm flipH="1" flipV="1">
            <a:off x="760413" y="1905000"/>
            <a:ext cx="685800" cy="3810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CuadroTexto 23"/>
          <p:cNvSpPr txBox="1"/>
          <p:nvPr/>
        </p:nvSpPr>
        <p:spPr>
          <a:xfrm>
            <a:off x="-26986" y="1447804"/>
            <a:ext cx="1463261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chemeClr val="accent1"/>
                </a:solidFill>
              </a:rPr>
              <a:t>DATASETS</a:t>
            </a:r>
            <a:endParaRPr lang="es-ES" dirty="0">
              <a:solidFill>
                <a:schemeClr val="accent1"/>
              </a:solidFill>
            </a:endParaRPr>
          </a:p>
        </p:txBody>
      </p:sp>
      <p:cxnSp>
        <p:nvCxnSpPr>
          <p:cNvPr id="29" name="Conector recto de flecha 28"/>
          <p:cNvCxnSpPr/>
          <p:nvPr/>
        </p:nvCxnSpPr>
        <p:spPr>
          <a:xfrm flipH="1">
            <a:off x="684212" y="2286000"/>
            <a:ext cx="685800" cy="7620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cto de flecha 30"/>
          <p:cNvCxnSpPr/>
          <p:nvPr/>
        </p:nvCxnSpPr>
        <p:spPr>
          <a:xfrm flipH="1" flipV="1">
            <a:off x="684213" y="3505200"/>
            <a:ext cx="762000" cy="685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CuadroTexto 31"/>
          <p:cNvSpPr txBox="1"/>
          <p:nvPr/>
        </p:nvSpPr>
        <p:spPr>
          <a:xfrm>
            <a:off x="0" y="3048000"/>
            <a:ext cx="1598612" cy="40011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s-ES" sz="2000" dirty="0" smtClean="0"/>
              <a:t>PARAMETERS</a:t>
            </a:r>
            <a:endParaRPr lang="es-ES" sz="2000" dirty="0"/>
          </a:p>
        </p:txBody>
      </p:sp>
      <p:pic>
        <p:nvPicPr>
          <p:cNvPr id="33" name="Imagen 32" descr="Captura de pantalla 2021-10-19 a la(s) 18.14.19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0524" y="1905000"/>
            <a:ext cx="1217613" cy="193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458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46" y="1374234"/>
            <a:ext cx="8095411" cy="4188366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4" name="CuadroTexto 3"/>
          <p:cNvSpPr txBox="1"/>
          <p:nvPr/>
        </p:nvSpPr>
        <p:spPr>
          <a:xfrm>
            <a:off x="1938102" y="5879068"/>
            <a:ext cx="4537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800" i="1" dirty="0" err="1" smtClean="0">
                <a:latin typeface="Bahnschrift Light SemiCondensed" panose="020B0502040204020203" pitchFamily="34" charset="0"/>
              </a:rPr>
              <a:t>Ocean</a:t>
            </a:r>
            <a:r>
              <a:rPr lang="es-ES" sz="1800" i="1" dirty="0" smtClean="0">
                <a:latin typeface="Bahnschrift Light SemiCondensed" panose="020B0502040204020203" pitchFamily="34" charset="0"/>
              </a:rPr>
              <a:t> </a:t>
            </a:r>
            <a:r>
              <a:rPr lang="es-ES" sz="1800" i="1" dirty="0" err="1" smtClean="0">
                <a:latin typeface="Bahnschrift Light SemiCondensed" panose="020B0502040204020203" pitchFamily="34" charset="0"/>
              </a:rPr>
              <a:t>observing</a:t>
            </a:r>
            <a:r>
              <a:rPr lang="es-ES" sz="1800" i="1" dirty="0" smtClean="0">
                <a:latin typeface="Bahnschrift Light SemiCondensed" panose="020B0502040204020203" pitchFamily="34" charset="0"/>
              </a:rPr>
              <a:t> </a:t>
            </a:r>
            <a:r>
              <a:rPr lang="es-ES" sz="1800" i="1" dirty="0" err="1" smtClean="0">
                <a:latin typeface="Bahnschrift Light SemiCondensed" panose="020B0502040204020203" pitchFamily="34" charset="0"/>
              </a:rPr>
              <a:t>system</a:t>
            </a:r>
            <a:r>
              <a:rPr lang="es-ES" sz="1800" i="1" dirty="0" smtClean="0">
                <a:latin typeface="Bahnschrift Light SemiCondensed" panose="020B0502040204020203" pitchFamily="34" charset="0"/>
              </a:rPr>
              <a:t> </a:t>
            </a:r>
            <a:r>
              <a:rPr lang="es-ES" sz="1800" i="1" dirty="0" err="1" smtClean="0">
                <a:latin typeface="Bahnschrift Light SemiCondensed" panose="020B0502040204020203" pitchFamily="34" charset="0"/>
              </a:rPr>
              <a:t>report</a:t>
            </a:r>
            <a:r>
              <a:rPr lang="es-ES" sz="1800" i="1" dirty="0" smtClean="0">
                <a:latin typeface="Bahnschrift Light SemiCondensed" panose="020B0502040204020203" pitchFamily="34" charset="0"/>
              </a:rPr>
              <a:t> </a:t>
            </a:r>
            <a:r>
              <a:rPr lang="es-ES" sz="1800" i="1" dirty="0" err="1" smtClean="0">
                <a:latin typeface="Bahnschrift Light SemiCondensed" panose="020B0502040204020203" pitchFamily="34" charset="0"/>
              </a:rPr>
              <a:t>card</a:t>
            </a:r>
            <a:r>
              <a:rPr lang="es-ES" sz="1800" i="1" dirty="0" smtClean="0">
                <a:latin typeface="Bahnschrift Light SemiCondensed" panose="020B0502040204020203" pitchFamily="34" charset="0"/>
              </a:rPr>
              <a:t> 2021</a:t>
            </a:r>
            <a:endParaRPr lang="es-ES" sz="1800" i="1" dirty="0">
              <a:latin typeface="Bahnschrift Light SemiCondensed" panose="020B0502040204020203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8322425" y="1335976"/>
            <a:ext cx="3756076" cy="5522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80"/>
              </a:lnSpc>
            </a:pPr>
            <a:r>
              <a:rPr lang="es-ES" sz="2000" dirty="0" smtClean="0">
                <a:latin typeface="Bahnschrift Light SemiCondensed" panose="020B0502040204020203" pitchFamily="34" charset="0"/>
              </a:rPr>
              <a:t>At </a:t>
            </a:r>
            <a:r>
              <a:rPr lang="es-ES" sz="2000" dirty="0" err="1" smtClean="0">
                <a:latin typeface="Bahnschrift Light SemiCondensed" panose="020B0502040204020203" pitchFamily="34" charset="0"/>
              </a:rPr>
              <a:t>present</a:t>
            </a:r>
            <a:r>
              <a:rPr lang="es-ES" sz="2000" dirty="0" smtClean="0">
                <a:latin typeface="Bahnschrift Light SemiCondensed" panose="020B0502040204020203" pitchFamily="34" charset="0"/>
              </a:rPr>
              <a:t> a quite complete </a:t>
            </a:r>
            <a:r>
              <a:rPr lang="es-ES" sz="2000" dirty="0" err="1" smtClean="0">
                <a:latin typeface="Bahnschrift Light SemiCondensed" panose="020B0502040204020203" pitchFamily="34" charset="0"/>
              </a:rPr>
              <a:t>observing</a:t>
            </a:r>
            <a:r>
              <a:rPr lang="es-ES" sz="2000" dirty="0" smtClean="0">
                <a:latin typeface="Bahnschrift Light SemiCondensed" panose="020B0502040204020203" pitchFamily="34" charset="0"/>
              </a:rPr>
              <a:t> </a:t>
            </a:r>
            <a:r>
              <a:rPr lang="es-ES" sz="2000" dirty="0" err="1" smtClean="0">
                <a:latin typeface="Bahnschrift Light SemiCondensed" panose="020B0502040204020203" pitchFamily="34" charset="0"/>
              </a:rPr>
              <a:t>system</a:t>
            </a:r>
            <a:r>
              <a:rPr lang="es-ES" sz="2000" dirty="0" smtClean="0">
                <a:latin typeface="Bahnschrift Light SemiCondensed" panose="020B0502040204020203" pitchFamily="34" charset="0"/>
              </a:rPr>
              <a:t> (in situ and </a:t>
            </a:r>
            <a:r>
              <a:rPr lang="es-ES" sz="2000" dirty="0" err="1" smtClean="0">
                <a:latin typeface="Bahnschrift Light SemiCondensed" panose="020B0502040204020203" pitchFamily="34" charset="0"/>
              </a:rPr>
              <a:t>remote</a:t>
            </a:r>
            <a:r>
              <a:rPr lang="es-ES" sz="2000" dirty="0" smtClean="0">
                <a:latin typeface="Bahnschrift Light SemiCondensed" panose="020B0502040204020203" pitchFamily="34" charset="0"/>
              </a:rPr>
              <a:t>).</a:t>
            </a:r>
          </a:p>
          <a:p>
            <a:pPr>
              <a:lnSpc>
                <a:spcPts val="2880"/>
              </a:lnSpc>
            </a:pPr>
            <a:endParaRPr lang="es-ES" sz="2000" dirty="0">
              <a:latin typeface="Bahnschrift Light SemiCondensed" panose="020B0502040204020203" pitchFamily="34" charset="0"/>
            </a:endParaRPr>
          </a:p>
          <a:p>
            <a:pPr>
              <a:lnSpc>
                <a:spcPts val="2880"/>
              </a:lnSpc>
            </a:pPr>
            <a:r>
              <a:rPr lang="es-ES" sz="2000" dirty="0" err="1" smtClean="0">
                <a:latin typeface="Bahnschrift Light SemiCondensed" panose="020B0502040204020203" pitchFamily="34" charset="0"/>
              </a:rPr>
              <a:t>Not</a:t>
            </a:r>
            <a:r>
              <a:rPr lang="es-ES" sz="2000" dirty="0" smtClean="0">
                <a:latin typeface="Bahnschrift Light SemiCondensed" panose="020B0502040204020203" pitchFamily="34" charset="0"/>
              </a:rPr>
              <a:t> </a:t>
            </a:r>
            <a:r>
              <a:rPr lang="es-ES" sz="2000" dirty="0" err="1" smtClean="0">
                <a:latin typeface="Bahnschrift Light SemiCondensed" panose="020B0502040204020203" pitchFamily="34" charset="0"/>
              </a:rPr>
              <a:t>evenly</a:t>
            </a:r>
            <a:r>
              <a:rPr lang="es-ES" sz="2000" dirty="0" smtClean="0">
                <a:latin typeface="Bahnschrift Light SemiCondensed" panose="020B0502040204020203" pitchFamily="34" charset="0"/>
              </a:rPr>
              <a:t> </a:t>
            </a:r>
            <a:r>
              <a:rPr lang="es-ES" sz="2000" dirty="0" err="1" smtClean="0">
                <a:latin typeface="Bahnschrift Light SemiCondensed" panose="020B0502040204020203" pitchFamily="34" charset="0"/>
              </a:rPr>
              <a:t>distributed</a:t>
            </a:r>
            <a:r>
              <a:rPr lang="es-ES" sz="2000" dirty="0" smtClean="0">
                <a:latin typeface="Bahnschrift Light SemiCondensed" panose="020B0502040204020203" pitchFamily="34" charset="0"/>
              </a:rPr>
              <a:t> </a:t>
            </a:r>
            <a:r>
              <a:rPr lang="es-ES" sz="2000" dirty="0" err="1" smtClean="0">
                <a:latin typeface="Bahnschrift Light SemiCondensed" panose="020B0502040204020203" pitchFamily="34" charset="0"/>
              </a:rPr>
              <a:t>obs</a:t>
            </a:r>
            <a:r>
              <a:rPr lang="es-ES" sz="2000" dirty="0" smtClean="0">
                <a:latin typeface="Bahnschrift Light SemiCondensed" panose="020B0502040204020203" pitchFamily="34" charset="0"/>
              </a:rPr>
              <a:t>, </a:t>
            </a:r>
            <a:r>
              <a:rPr lang="es-ES" sz="2000" dirty="0" err="1" smtClean="0">
                <a:latin typeface="Bahnschrift Light SemiCondensed" panose="020B0502040204020203" pitchFamily="34" charset="0"/>
              </a:rPr>
              <a:t>fewer</a:t>
            </a:r>
            <a:r>
              <a:rPr lang="es-ES" sz="2000" dirty="0" smtClean="0">
                <a:latin typeface="Bahnschrift Light SemiCondensed" panose="020B0502040204020203" pitchFamily="34" charset="0"/>
              </a:rPr>
              <a:t> back in time.</a:t>
            </a:r>
          </a:p>
          <a:p>
            <a:pPr>
              <a:lnSpc>
                <a:spcPts val="2880"/>
              </a:lnSpc>
            </a:pPr>
            <a:endParaRPr lang="es-ES" sz="2000" dirty="0">
              <a:latin typeface="Bahnschrift Light SemiCondensed" panose="020B0502040204020203" pitchFamily="34" charset="0"/>
            </a:endParaRPr>
          </a:p>
          <a:p>
            <a:pPr>
              <a:lnSpc>
                <a:spcPts val="2880"/>
              </a:lnSpc>
            </a:pPr>
            <a:r>
              <a:rPr lang="es-ES" sz="2000" dirty="0" err="1" smtClean="0">
                <a:latin typeface="Bahnschrift Light SemiCondensed" panose="020B0502040204020203" pitchFamily="34" charset="0"/>
              </a:rPr>
              <a:t>We</a:t>
            </a:r>
            <a:r>
              <a:rPr lang="es-ES" sz="2000" dirty="0" smtClean="0">
                <a:latin typeface="Bahnschrift Light SemiCondensed" panose="020B0502040204020203" pitchFamily="34" charset="0"/>
              </a:rPr>
              <a:t> </a:t>
            </a:r>
            <a:r>
              <a:rPr lang="es-ES" sz="2000" dirty="0" err="1" smtClean="0">
                <a:latin typeface="Bahnschrift Light SemiCondensed" panose="020B0502040204020203" pitchFamily="34" charset="0"/>
              </a:rPr>
              <a:t>need</a:t>
            </a:r>
            <a:r>
              <a:rPr lang="es-ES" sz="2000" dirty="0" smtClean="0">
                <a:latin typeface="Bahnschrift Light SemiCondensed" panose="020B0502040204020203" pitchFamily="34" charset="0"/>
              </a:rPr>
              <a:t> a </a:t>
            </a:r>
            <a:r>
              <a:rPr lang="es-ES" sz="2000" dirty="0" err="1" smtClean="0">
                <a:latin typeface="Bahnschrift Light SemiCondensed" panose="020B0502040204020203" pitchFamily="34" charset="0"/>
              </a:rPr>
              <a:t>long</a:t>
            </a:r>
            <a:r>
              <a:rPr lang="es-ES" sz="2000" dirty="0" smtClean="0">
                <a:latin typeface="Bahnschrift Light SemiCondensed" panose="020B0502040204020203" pitchFamily="34" charset="0"/>
              </a:rPr>
              <a:t> and </a:t>
            </a:r>
            <a:r>
              <a:rPr lang="es-ES" sz="2000" dirty="0" err="1" smtClean="0">
                <a:latin typeface="Bahnschrift Light SemiCondensed" panose="020B0502040204020203" pitchFamily="34" charset="0"/>
              </a:rPr>
              <a:t>reliable</a:t>
            </a:r>
            <a:r>
              <a:rPr lang="es-ES" sz="2000" dirty="0" smtClean="0">
                <a:latin typeface="Bahnschrift Light SemiCondensed" panose="020B0502040204020203" pitchFamily="34" charset="0"/>
              </a:rPr>
              <a:t> record </a:t>
            </a:r>
            <a:r>
              <a:rPr lang="es-ES" sz="2000" dirty="0" err="1" smtClean="0">
                <a:latin typeface="Bahnschrift Light SemiCondensed" panose="020B0502040204020203" pitchFamily="34" charset="0"/>
              </a:rPr>
              <a:t>for</a:t>
            </a:r>
            <a:r>
              <a:rPr lang="es-ES" sz="2000" dirty="0" smtClean="0">
                <a:latin typeface="Bahnschrift Light SemiCondensed" panose="020B0502040204020203" pitchFamily="34" charset="0"/>
              </a:rPr>
              <a:t>:</a:t>
            </a:r>
          </a:p>
          <a:p>
            <a:pPr>
              <a:lnSpc>
                <a:spcPts val="2100"/>
              </a:lnSpc>
            </a:pPr>
            <a:endParaRPr lang="es-ES" sz="2000" dirty="0">
              <a:latin typeface="Bahnschrift Light SemiCondensed" panose="020B0502040204020203" pitchFamily="34" charset="0"/>
            </a:endParaRPr>
          </a:p>
          <a:p>
            <a:pPr>
              <a:lnSpc>
                <a:spcPts val="2880"/>
              </a:lnSpc>
              <a:buFont typeface="Wingdings" panose="05000000000000000000" pitchFamily="2" charset="2"/>
              <a:buChar char="ü"/>
            </a:pPr>
            <a:r>
              <a:rPr lang="es-ES" sz="2000" dirty="0" err="1" smtClean="0">
                <a:latin typeface="Bahnschrift Light SemiCondensed" panose="020B0502040204020203" pitchFamily="34" charset="0"/>
              </a:rPr>
              <a:t>Climate</a:t>
            </a:r>
            <a:r>
              <a:rPr lang="es-ES" sz="2000" dirty="0" smtClean="0">
                <a:latin typeface="Bahnschrift Light SemiCondensed" panose="020B0502040204020203" pitchFamily="34" charset="0"/>
              </a:rPr>
              <a:t> </a:t>
            </a:r>
            <a:r>
              <a:rPr lang="es-ES" sz="2000" dirty="0" err="1" smtClean="0">
                <a:latin typeface="Bahnschrift Light SemiCondensed" panose="020B0502040204020203" pitchFamily="34" charset="0"/>
              </a:rPr>
              <a:t>change</a:t>
            </a:r>
            <a:endParaRPr lang="es-ES" sz="2000" dirty="0" smtClean="0">
              <a:latin typeface="Bahnschrift Light SemiCondensed" panose="020B0502040204020203" pitchFamily="34" charset="0"/>
            </a:endParaRPr>
          </a:p>
          <a:p>
            <a:pPr>
              <a:lnSpc>
                <a:spcPts val="2880"/>
              </a:lnSpc>
              <a:buFont typeface="Wingdings" panose="05000000000000000000" pitchFamily="2" charset="2"/>
              <a:buChar char="ü"/>
            </a:pPr>
            <a:endParaRPr lang="es-ES" sz="2000" dirty="0">
              <a:latin typeface="Bahnschrift Light SemiCondensed" panose="020B0502040204020203" pitchFamily="34" charset="0"/>
            </a:endParaRPr>
          </a:p>
          <a:p>
            <a:pPr>
              <a:lnSpc>
                <a:spcPts val="2880"/>
              </a:lnSpc>
              <a:buFont typeface="Wingdings" panose="05000000000000000000" pitchFamily="2" charset="2"/>
              <a:buChar char="ü"/>
            </a:pPr>
            <a:r>
              <a:rPr lang="es-ES" sz="2000" dirty="0" err="1" smtClean="0">
                <a:latin typeface="Bahnschrift Light SemiCondensed" panose="020B0502040204020203" pitchFamily="34" charset="0"/>
              </a:rPr>
              <a:t>Ocean</a:t>
            </a:r>
            <a:r>
              <a:rPr lang="es-ES" sz="2000" dirty="0" smtClean="0">
                <a:latin typeface="Bahnschrift Light SemiCondensed" panose="020B0502040204020203" pitchFamily="34" charset="0"/>
              </a:rPr>
              <a:t> </a:t>
            </a:r>
            <a:r>
              <a:rPr lang="es-ES" sz="2000" dirty="0" err="1" smtClean="0">
                <a:latin typeface="Bahnschrift Light SemiCondensed" panose="020B0502040204020203" pitchFamily="34" charset="0"/>
              </a:rPr>
              <a:t>health</a:t>
            </a:r>
            <a:endParaRPr lang="es-ES" sz="2000" dirty="0" smtClean="0">
              <a:latin typeface="Bahnschrift Light SemiCondensed" panose="020B0502040204020203" pitchFamily="34" charset="0"/>
            </a:endParaRPr>
          </a:p>
          <a:p>
            <a:pPr>
              <a:lnSpc>
                <a:spcPts val="2880"/>
              </a:lnSpc>
              <a:buFont typeface="Wingdings" panose="05000000000000000000" pitchFamily="2" charset="2"/>
              <a:buChar char="ü"/>
            </a:pPr>
            <a:endParaRPr lang="es-ES" sz="2000" dirty="0">
              <a:latin typeface="Bahnschrift Light SemiCondensed" panose="020B0502040204020203" pitchFamily="34" charset="0"/>
            </a:endParaRPr>
          </a:p>
          <a:p>
            <a:pPr>
              <a:lnSpc>
                <a:spcPts val="2880"/>
              </a:lnSpc>
              <a:buFont typeface="Wingdings" panose="05000000000000000000" pitchFamily="2" charset="2"/>
              <a:buChar char="ü"/>
            </a:pPr>
            <a:r>
              <a:rPr lang="es-ES" sz="2000" dirty="0" err="1" smtClean="0">
                <a:latin typeface="Bahnschrift Light SemiCondensed" panose="020B0502040204020203" pitchFamily="34" charset="0"/>
              </a:rPr>
              <a:t>Forecast</a:t>
            </a:r>
            <a:r>
              <a:rPr lang="es-ES" sz="2000" dirty="0" smtClean="0">
                <a:latin typeface="Bahnschrift Light SemiCondensed" panose="020B0502040204020203" pitchFamily="34" charset="0"/>
              </a:rPr>
              <a:t> and </a:t>
            </a:r>
            <a:r>
              <a:rPr lang="es-ES" sz="2000" dirty="0" err="1" smtClean="0">
                <a:latin typeface="Bahnschrift Light SemiCondensed" panose="020B0502040204020203" pitchFamily="34" charset="0"/>
              </a:rPr>
              <a:t>warning</a:t>
            </a:r>
            <a:endParaRPr lang="es-ES" sz="2000" dirty="0">
              <a:latin typeface="Bahnschrift Light SemiCondensed" panose="020B0502040204020203" pitchFamily="34" charset="0"/>
            </a:endParaRPr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379414" y="121385"/>
            <a:ext cx="10360025" cy="584200"/>
          </a:xfrm>
          <a:prstGeom prst="rect">
            <a:avLst/>
          </a:prstGeom>
        </p:spPr>
        <p:txBody>
          <a:bodyPr/>
          <a:lstStyle>
            <a:lvl1pPr algn="l" defTabSz="12176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l" defTabSz="12176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MS PGothic" charset="0"/>
              </a:defRPr>
            </a:lvl2pPr>
            <a:lvl3pPr algn="l" defTabSz="12176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MS PGothic" charset="0"/>
              </a:defRPr>
            </a:lvl3pPr>
            <a:lvl4pPr algn="l" defTabSz="12176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MS PGothic" charset="0"/>
              </a:defRPr>
            </a:lvl4pPr>
            <a:lvl5pPr algn="l" defTabSz="12176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MS PGothic" charset="0"/>
              </a:defRPr>
            </a:lvl5pPr>
            <a:lvl6pPr marL="457200" algn="l" defTabSz="12176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l" defTabSz="12176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l" defTabSz="12176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l" defTabSz="12176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s-ES" sz="4400" dirty="0" err="1" smtClean="0">
                <a:latin typeface="Bahnschrift Light SemiCondensed" panose="020B0502040204020203" pitchFamily="34" charset="0"/>
                <a:ea typeface="MS PGothic" charset="0"/>
              </a:rPr>
              <a:t>Metocean</a:t>
            </a:r>
            <a:r>
              <a:rPr lang="es-ES" sz="4400" dirty="0" smtClean="0">
                <a:latin typeface="Bahnschrift Light SemiCondensed" panose="020B0502040204020203" pitchFamily="34" charset="0"/>
                <a:ea typeface="MS PGothic" charset="0"/>
              </a:rPr>
              <a:t> data</a:t>
            </a:r>
            <a:endParaRPr lang="es-ES" sz="4400" dirty="0">
              <a:latin typeface="Bahnschrift Light SemiCondensed" panose="020B0502040204020203" pitchFamily="34" charset="0"/>
              <a:ea typeface="MS PGothic" charset="0"/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455612" y="762000"/>
            <a:ext cx="10134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Bahnschrift Light SemiCondensed" panose="020B0502040204020203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Meteorology and ocean physics data. Part of the Earth System data.</a:t>
            </a:r>
          </a:p>
          <a:p>
            <a:pPr algn="just"/>
            <a:endParaRPr lang="es-ES" sz="2000" dirty="0">
              <a:latin typeface="Bahnschrift Light SemiCondensed" panose="020B0502040204020203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7814" y="266381"/>
            <a:ext cx="1604175" cy="691200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0637" y="5105404"/>
            <a:ext cx="2232970" cy="1800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61474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Agrupar 15"/>
          <p:cNvGrpSpPr/>
          <p:nvPr/>
        </p:nvGrpSpPr>
        <p:grpSpPr>
          <a:xfrm>
            <a:off x="836908" y="1219200"/>
            <a:ext cx="10896304" cy="5257800"/>
            <a:chOff x="127000" y="152400"/>
            <a:chExt cx="11910717" cy="6858000"/>
          </a:xfrm>
        </p:grpSpPr>
        <p:pic>
          <p:nvPicPr>
            <p:cNvPr id="4" name="Imagen 3" descr="Captura de pantalla 2021-10-17 a la(s) 08.20.25.pn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000" y="152400"/>
              <a:ext cx="11910717" cy="6858000"/>
            </a:xfrm>
            <a:prstGeom prst="rect">
              <a:avLst/>
            </a:prstGeom>
          </p:spPr>
        </p:pic>
        <p:cxnSp>
          <p:nvCxnSpPr>
            <p:cNvPr id="6" name="Conector recto 5"/>
            <p:cNvCxnSpPr/>
            <p:nvPr/>
          </p:nvCxnSpPr>
          <p:spPr>
            <a:xfrm>
              <a:off x="2589212" y="4038600"/>
              <a:ext cx="29718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0638" y="5108726"/>
            <a:ext cx="2228850" cy="1797207"/>
          </a:xfrm>
          <a:prstGeom prst="rect">
            <a:avLst/>
          </a:prstGeom>
        </p:spPr>
      </p:pic>
      <p:sp>
        <p:nvSpPr>
          <p:cNvPr id="8" name="Прямоугольник 3"/>
          <p:cNvSpPr/>
          <p:nvPr/>
        </p:nvSpPr>
        <p:spPr>
          <a:xfrm>
            <a:off x="0" y="5"/>
            <a:ext cx="12188825" cy="7858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fr-FR" sz="2800" dirty="0" smtClean="0">
              <a:latin typeface="Segoe Print" panose="02000600000000000000" pitchFamily="2" charset="0"/>
            </a:endParaRPr>
          </a:p>
          <a:p>
            <a:pPr>
              <a:defRPr/>
            </a:pPr>
            <a:r>
              <a:rPr lang="fr-FR" sz="2800" dirty="0" err="1" smtClean="0">
                <a:latin typeface="Bahnschrift Light SemiCondensed" panose="020B0502040204020203" pitchFamily="34" charset="0"/>
              </a:rPr>
              <a:t>We</a:t>
            </a:r>
            <a:r>
              <a:rPr lang="fr-FR" sz="2800" dirty="0" smtClean="0">
                <a:latin typeface="Bahnschrift Light SemiCondensed" panose="020B0502040204020203" pitchFamily="34" charset="0"/>
              </a:rPr>
              <a:t> </a:t>
            </a:r>
            <a:r>
              <a:rPr lang="fr-FR" sz="2800" dirty="0" err="1" smtClean="0">
                <a:latin typeface="Bahnschrift Light SemiCondensed" panose="020B0502040204020203" pitchFamily="34" charset="0"/>
              </a:rPr>
              <a:t>view</a:t>
            </a:r>
            <a:r>
              <a:rPr lang="fr-FR" sz="2800" dirty="0" smtClean="0">
                <a:latin typeface="Bahnschrift Light SemiCondensed" panose="020B0502040204020203" pitchFamily="34" charset="0"/>
              </a:rPr>
              <a:t> one </a:t>
            </a:r>
            <a:r>
              <a:rPr lang="fr-FR" sz="2800" dirty="0" err="1" smtClean="0">
                <a:latin typeface="Bahnschrift Light SemiCondensed" panose="020B0502040204020203" pitchFamily="34" charset="0"/>
              </a:rPr>
              <a:t>parameter</a:t>
            </a:r>
            <a:r>
              <a:rPr lang="fr-FR" sz="2800" dirty="0">
                <a:latin typeface="Bahnschrift Light SemiCondensed" panose="020B0502040204020203" pitchFamily="34" charset="0"/>
              </a:rPr>
              <a:t> </a:t>
            </a:r>
            <a:r>
              <a:rPr lang="fr-FR" sz="2800" dirty="0" err="1" smtClean="0">
                <a:latin typeface="Bahnschrift Light SemiCondensed" panose="020B0502040204020203" pitchFamily="34" charset="0"/>
              </a:rPr>
              <a:t>from</a:t>
            </a:r>
            <a:r>
              <a:rPr lang="fr-FR" sz="2800" dirty="0" smtClean="0">
                <a:latin typeface="Bahnschrift Light SemiCondensed" panose="020B0502040204020203" pitchFamily="34" charset="0"/>
              </a:rPr>
              <a:t> one of the </a:t>
            </a:r>
            <a:r>
              <a:rPr lang="fr-FR" sz="2800" dirty="0" err="1" smtClean="0">
                <a:latin typeface="Bahnschrift Light SemiCondensed" panose="020B0502040204020203" pitchFamily="34" charset="0"/>
              </a:rPr>
              <a:t>datasets</a:t>
            </a:r>
            <a:r>
              <a:rPr lang="fr-FR" sz="2800" dirty="0" smtClean="0">
                <a:latin typeface="Bahnschrift Light SemiCondensed" panose="020B0502040204020203" pitchFamily="34" charset="0"/>
              </a:rPr>
              <a:t> of the </a:t>
            </a:r>
            <a:r>
              <a:rPr lang="fr-FR" sz="2800" dirty="0" err="1" smtClean="0">
                <a:latin typeface="Bahnschrift Light SemiCondensed" panose="020B0502040204020203" pitchFamily="34" charset="0"/>
              </a:rPr>
              <a:t>product</a:t>
            </a:r>
            <a:r>
              <a:rPr lang="fr-FR" sz="2800" dirty="0" smtClean="0">
                <a:latin typeface="Bahnschrift Light SemiCondensed" panose="020B0502040204020203" pitchFamily="34" charset="0"/>
              </a:rPr>
              <a:t> …</a:t>
            </a:r>
            <a:endParaRPr lang="fr-FR" sz="2800" dirty="0">
              <a:latin typeface="Bahnschrift Light SemiCondensed" panose="020B0502040204020203" pitchFamily="34" charset="0"/>
            </a:endParaRPr>
          </a:p>
          <a:p>
            <a:pPr>
              <a:defRPr/>
            </a:pPr>
            <a:endParaRPr lang="ru-RU" sz="3600" dirty="0">
              <a:solidFill>
                <a:srgbClr val="FFFFFF"/>
              </a:solidFill>
              <a:latin typeface="Calibri" charset="0"/>
              <a:ea typeface="ＭＳ Ｐゴシック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14014" y="58188"/>
            <a:ext cx="1604175" cy="6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680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87" y="762000"/>
            <a:ext cx="5938954" cy="55626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0635" y="5638804"/>
            <a:ext cx="1571461" cy="1267129"/>
          </a:xfrm>
          <a:prstGeom prst="rect">
            <a:avLst/>
          </a:prstGeom>
        </p:spPr>
      </p:pic>
      <p:sp>
        <p:nvSpPr>
          <p:cNvPr id="8" name="Прямоугольник 3"/>
          <p:cNvSpPr/>
          <p:nvPr/>
        </p:nvSpPr>
        <p:spPr>
          <a:xfrm>
            <a:off x="0" y="5"/>
            <a:ext cx="12188825" cy="7858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fr-FR" sz="2800" dirty="0" smtClean="0">
              <a:latin typeface="Segoe Print" panose="02000600000000000000" pitchFamily="2" charset="0"/>
            </a:endParaRPr>
          </a:p>
          <a:p>
            <a:pPr>
              <a:defRPr/>
            </a:pPr>
            <a:r>
              <a:rPr lang="fr-FR" sz="2800" dirty="0" smtClean="0">
                <a:latin typeface="Bahnschrift Light SemiCondensed" panose="020B0502040204020203" pitchFamily="34" charset="0"/>
              </a:rPr>
              <a:t>PRODUCT USER MANUAL (PUM)</a:t>
            </a:r>
            <a:endParaRPr lang="fr-FR" sz="2800" dirty="0">
              <a:latin typeface="Bahnschrift Light SemiCondensed" panose="020B0502040204020203" pitchFamily="34" charset="0"/>
            </a:endParaRPr>
          </a:p>
          <a:p>
            <a:pPr>
              <a:defRPr/>
            </a:pPr>
            <a:endParaRPr lang="ru-RU" sz="3600" dirty="0">
              <a:solidFill>
                <a:srgbClr val="FFFFFF"/>
              </a:solidFill>
              <a:latin typeface="Calibri" charset="0"/>
              <a:ea typeface="ＭＳ Ｐゴシック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14014" y="58188"/>
            <a:ext cx="1604175" cy="6912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0872" y="849723"/>
            <a:ext cx="5678543" cy="5474877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2284415" y="6370939"/>
            <a:ext cx="85509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CONSTANTLY UPDATED: EVOLVING SYSTEM, IMPROVING SERVICES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3851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635" y="5638804"/>
            <a:ext cx="1571461" cy="1267129"/>
          </a:xfrm>
          <a:prstGeom prst="rect">
            <a:avLst/>
          </a:prstGeom>
        </p:spPr>
      </p:pic>
      <p:sp>
        <p:nvSpPr>
          <p:cNvPr id="8" name="Прямоугольник 3"/>
          <p:cNvSpPr/>
          <p:nvPr/>
        </p:nvSpPr>
        <p:spPr>
          <a:xfrm>
            <a:off x="0" y="5"/>
            <a:ext cx="12188825" cy="7858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fr-FR" sz="2800" dirty="0" smtClean="0">
              <a:latin typeface="Segoe Print" panose="02000600000000000000" pitchFamily="2" charset="0"/>
            </a:endParaRPr>
          </a:p>
          <a:p>
            <a:pPr>
              <a:defRPr/>
            </a:pPr>
            <a:r>
              <a:rPr lang="fr-FR" sz="2800" dirty="0" smtClean="0">
                <a:latin typeface="Bahnschrift Light SemiCondensed" panose="020B0502040204020203" pitchFamily="34" charset="0"/>
              </a:rPr>
              <a:t>PRODUCT USER MANUAL (PUM)</a:t>
            </a:r>
            <a:endParaRPr lang="fr-FR" sz="2800" dirty="0">
              <a:latin typeface="Bahnschrift Light SemiCondensed" panose="020B0502040204020203" pitchFamily="34" charset="0"/>
            </a:endParaRPr>
          </a:p>
          <a:p>
            <a:pPr>
              <a:defRPr/>
            </a:pPr>
            <a:endParaRPr lang="ru-RU" sz="3600" dirty="0">
              <a:solidFill>
                <a:srgbClr val="FFFFFF"/>
              </a:solidFill>
              <a:latin typeface="Calibri" charset="0"/>
              <a:ea typeface="ＭＳ Ｐゴシック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14014" y="58188"/>
            <a:ext cx="1604175" cy="69120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912815" y="6248404"/>
            <a:ext cx="43361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Full </a:t>
            </a:r>
            <a:r>
              <a:rPr lang="es-ES" dirty="0" err="1" smtClean="0"/>
              <a:t>description</a:t>
            </a:r>
            <a:r>
              <a:rPr lang="es-ES" dirty="0" smtClean="0"/>
              <a:t> and </a:t>
            </a:r>
            <a:r>
              <a:rPr lang="es-ES" dirty="0" err="1" smtClean="0"/>
              <a:t>how</a:t>
            </a:r>
            <a:r>
              <a:rPr lang="es-ES" dirty="0" smtClean="0"/>
              <a:t> </a:t>
            </a:r>
            <a:r>
              <a:rPr lang="es-ES" dirty="0" err="1" smtClean="0"/>
              <a:t>to</a:t>
            </a:r>
            <a:r>
              <a:rPr lang="es-ES" dirty="0" smtClean="0"/>
              <a:t> use </a:t>
            </a:r>
            <a:r>
              <a:rPr lang="es-ES" dirty="0" err="1" smtClean="0"/>
              <a:t>it</a:t>
            </a:r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08" y="838200"/>
            <a:ext cx="5485342" cy="54102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6"/>
          <a:srcRect b="17222"/>
          <a:stretch/>
        </p:blipFill>
        <p:spPr>
          <a:xfrm>
            <a:off x="6551614" y="762000"/>
            <a:ext cx="5015482" cy="5351668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6475414" y="6096002"/>
            <a:ext cx="556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 err="1" smtClean="0"/>
              <a:t>One</a:t>
            </a:r>
            <a:r>
              <a:rPr lang="es-ES" sz="2000" dirty="0" smtClean="0"/>
              <a:t> </a:t>
            </a:r>
            <a:r>
              <a:rPr lang="es-ES" sz="2000" dirty="0" err="1" smtClean="0"/>
              <a:t>product</a:t>
            </a:r>
            <a:r>
              <a:rPr lang="es-ES" sz="2000" dirty="0" smtClean="0"/>
              <a:t> </a:t>
            </a:r>
            <a:r>
              <a:rPr lang="es-ES" sz="2000" dirty="0" err="1" smtClean="0"/>
              <a:t>may</a:t>
            </a:r>
            <a:r>
              <a:rPr lang="es-ES" sz="2000" dirty="0" smtClean="0"/>
              <a:t> </a:t>
            </a:r>
            <a:r>
              <a:rPr lang="es-ES" sz="2000" dirty="0" err="1" smtClean="0"/>
              <a:t>have</a:t>
            </a:r>
            <a:r>
              <a:rPr lang="es-ES" sz="2000" dirty="0" smtClean="0"/>
              <a:t> </a:t>
            </a:r>
            <a:r>
              <a:rPr lang="es-ES" sz="2000" dirty="0" err="1" smtClean="0"/>
              <a:t>several</a:t>
            </a:r>
            <a:r>
              <a:rPr lang="es-ES" sz="2000" dirty="0" smtClean="0"/>
              <a:t> </a:t>
            </a:r>
            <a:r>
              <a:rPr lang="es-ES" sz="2000" dirty="0" err="1" smtClean="0"/>
              <a:t>datasets</a:t>
            </a:r>
            <a:r>
              <a:rPr lang="es-ES" sz="2000" dirty="0" smtClean="0"/>
              <a:t>, </a:t>
            </a:r>
            <a:r>
              <a:rPr lang="es-ES" sz="2000" dirty="0" err="1" smtClean="0"/>
              <a:t>each</a:t>
            </a:r>
            <a:r>
              <a:rPr lang="es-ES" sz="2000" dirty="0" smtClean="0"/>
              <a:t> of </a:t>
            </a:r>
            <a:r>
              <a:rPr lang="es-ES" sz="2000" dirty="0" err="1" smtClean="0"/>
              <a:t>which</a:t>
            </a:r>
            <a:r>
              <a:rPr lang="es-ES" sz="2000" dirty="0" smtClean="0"/>
              <a:t> </a:t>
            </a:r>
            <a:r>
              <a:rPr lang="es-ES" sz="2000" dirty="0" err="1" smtClean="0"/>
              <a:t>may</a:t>
            </a:r>
            <a:r>
              <a:rPr lang="es-ES" sz="2000" dirty="0" smtClean="0"/>
              <a:t> </a:t>
            </a:r>
            <a:r>
              <a:rPr lang="es-ES" sz="2000" dirty="0" err="1" smtClean="0"/>
              <a:t>have</a:t>
            </a:r>
            <a:r>
              <a:rPr lang="es-ES" sz="2000" dirty="0" smtClean="0"/>
              <a:t> </a:t>
            </a:r>
            <a:r>
              <a:rPr lang="es-ES" sz="2000" dirty="0" err="1" smtClean="0"/>
              <a:t>several</a:t>
            </a:r>
            <a:r>
              <a:rPr lang="es-ES" sz="2000" dirty="0" smtClean="0"/>
              <a:t> </a:t>
            </a:r>
            <a:r>
              <a:rPr lang="es-ES" sz="2000" dirty="0" err="1" smtClean="0"/>
              <a:t>parameters</a:t>
            </a:r>
            <a:r>
              <a:rPr lang="es-ES" sz="2000" dirty="0" smtClean="0"/>
              <a:t> </a:t>
            </a: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4058401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3"/>
          <p:cNvSpPr/>
          <p:nvPr/>
        </p:nvSpPr>
        <p:spPr>
          <a:xfrm>
            <a:off x="0" y="5"/>
            <a:ext cx="12188825" cy="7858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fr-FR" sz="2800" dirty="0" smtClean="0">
              <a:latin typeface="Segoe Print" panose="02000600000000000000" pitchFamily="2" charset="0"/>
            </a:endParaRPr>
          </a:p>
          <a:p>
            <a:pPr>
              <a:defRPr/>
            </a:pPr>
            <a:r>
              <a:rPr lang="fr-FR" sz="2800" dirty="0" smtClean="0">
                <a:latin typeface="Bahnschrift Light SemiCondensed" panose="020B0502040204020203" pitchFamily="34" charset="0"/>
              </a:rPr>
              <a:t>QUALITY INFORMATION DOCUMENT (QUID)</a:t>
            </a:r>
            <a:endParaRPr lang="fr-FR" sz="2800" dirty="0">
              <a:latin typeface="Bahnschrift Light SemiCondensed" panose="020B0502040204020203" pitchFamily="34" charset="0"/>
            </a:endParaRPr>
          </a:p>
          <a:p>
            <a:pPr>
              <a:defRPr/>
            </a:pPr>
            <a:endParaRPr lang="ru-RU" sz="3600" dirty="0">
              <a:solidFill>
                <a:srgbClr val="FFFFFF"/>
              </a:solidFill>
              <a:latin typeface="Calibri" charset="0"/>
              <a:ea typeface="ＭＳ Ｐゴシック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4014" y="58188"/>
            <a:ext cx="1604175" cy="691200"/>
          </a:xfrm>
          <a:prstGeom prst="rect">
            <a:avLst/>
          </a:prstGeom>
        </p:spPr>
      </p:pic>
      <p:pic>
        <p:nvPicPr>
          <p:cNvPr id="13" name="Imagen 12" descr="Captura de pantalla 2021-10-19 a la(s) 19.05.25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762000"/>
            <a:ext cx="5522912" cy="548640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4812" y="838200"/>
            <a:ext cx="6704012" cy="2374900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46217" y="4038600"/>
            <a:ext cx="6642608" cy="2133600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1370015" y="6248404"/>
            <a:ext cx="95590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CONSTANTLY UPDATED: ASSESSMENT LEADS TO PRODUCT IMPROVEMENT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0636" y="5867404"/>
            <a:ext cx="1287957" cy="1038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610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637" y="5846042"/>
            <a:ext cx="1314450" cy="1059891"/>
          </a:xfrm>
          <a:prstGeom prst="rect">
            <a:avLst/>
          </a:prstGeom>
        </p:spPr>
      </p:pic>
      <p:sp>
        <p:nvSpPr>
          <p:cNvPr id="8" name="Прямоугольник 3"/>
          <p:cNvSpPr/>
          <p:nvPr/>
        </p:nvSpPr>
        <p:spPr>
          <a:xfrm>
            <a:off x="0" y="5"/>
            <a:ext cx="12188825" cy="7858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fr-FR" sz="2800" dirty="0" smtClean="0">
              <a:latin typeface="Segoe Print" panose="02000600000000000000" pitchFamily="2" charset="0"/>
            </a:endParaRPr>
          </a:p>
          <a:p>
            <a:pPr>
              <a:defRPr/>
            </a:pPr>
            <a:r>
              <a:rPr lang="fr-FR" sz="2800" dirty="0" smtClean="0">
                <a:latin typeface="Bahnschrift Light SemiCondensed" panose="020B0502040204020203" pitchFamily="34" charset="0"/>
              </a:rPr>
              <a:t>QUALITY INFORMATION DOCUMENT (QUID)</a:t>
            </a:r>
            <a:endParaRPr lang="fr-FR" sz="2800" dirty="0">
              <a:latin typeface="Bahnschrift Light SemiCondensed" panose="020B0502040204020203" pitchFamily="34" charset="0"/>
            </a:endParaRPr>
          </a:p>
          <a:p>
            <a:pPr>
              <a:defRPr/>
            </a:pPr>
            <a:endParaRPr lang="ru-RU" sz="3600" dirty="0">
              <a:solidFill>
                <a:srgbClr val="FFFFFF"/>
              </a:solidFill>
              <a:latin typeface="Calibri" charset="0"/>
              <a:ea typeface="ＭＳ Ｐゴシック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14014" y="58188"/>
            <a:ext cx="1604175" cy="691200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1141412" y="6150114"/>
            <a:ext cx="110474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err="1" smtClean="0"/>
              <a:t>Assessment</a:t>
            </a:r>
            <a:r>
              <a:rPr lang="es-ES" sz="2000" dirty="0" smtClean="0"/>
              <a:t> </a:t>
            </a:r>
            <a:r>
              <a:rPr lang="es-ES" sz="2000" dirty="0" err="1" smtClean="0"/>
              <a:t>metrics</a:t>
            </a:r>
            <a:r>
              <a:rPr lang="es-ES" sz="2000" dirty="0" smtClean="0"/>
              <a:t> </a:t>
            </a:r>
            <a:r>
              <a:rPr lang="es-ES" sz="2000" dirty="0" err="1" smtClean="0"/>
              <a:t>for</a:t>
            </a:r>
            <a:r>
              <a:rPr lang="es-ES" sz="2000" dirty="0" smtClean="0"/>
              <a:t> </a:t>
            </a:r>
            <a:r>
              <a:rPr lang="es-ES" sz="2000" dirty="0" err="1" smtClean="0"/>
              <a:t>different</a:t>
            </a:r>
            <a:r>
              <a:rPr lang="es-ES" sz="2000" dirty="0" smtClean="0"/>
              <a:t> variables, </a:t>
            </a:r>
            <a:r>
              <a:rPr lang="es-ES" sz="2000" dirty="0" err="1" smtClean="0"/>
              <a:t>using</a:t>
            </a:r>
            <a:r>
              <a:rPr lang="es-ES" sz="2000" dirty="0" smtClean="0"/>
              <a:t> a </a:t>
            </a:r>
            <a:r>
              <a:rPr lang="es-ES" sz="2000" dirty="0" err="1" smtClean="0"/>
              <a:t>large</a:t>
            </a:r>
            <a:r>
              <a:rPr lang="es-ES" sz="2000" dirty="0" smtClean="0"/>
              <a:t> set of </a:t>
            </a:r>
            <a:r>
              <a:rPr lang="es-ES" sz="2000" dirty="0" err="1" smtClean="0"/>
              <a:t>observations</a:t>
            </a:r>
            <a:r>
              <a:rPr lang="es-ES" sz="2000" dirty="0" smtClean="0"/>
              <a:t> and </a:t>
            </a:r>
            <a:r>
              <a:rPr lang="es-ES" sz="2000" dirty="0" err="1" smtClean="0"/>
              <a:t>reference</a:t>
            </a:r>
            <a:r>
              <a:rPr lang="es-ES" sz="2000" dirty="0" smtClean="0"/>
              <a:t> </a:t>
            </a:r>
            <a:r>
              <a:rPr lang="es-ES" sz="2000" dirty="0" err="1" smtClean="0"/>
              <a:t>climatologies</a:t>
            </a:r>
            <a:endParaRPr lang="es-ES" sz="2000" dirty="0" smtClean="0"/>
          </a:p>
          <a:p>
            <a:endParaRPr lang="es-ES" sz="20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62000"/>
            <a:ext cx="6144381" cy="5080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8523" y="762001"/>
            <a:ext cx="6000302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125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635" y="5638804"/>
            <a:ext cx="1571461" cy="1267129"/>
          </a:xfrm>
          <a:prstGeom prst="rect">
            <a:avLst/>
          </a:prstGeom>
        </p:spPr>
      </p:pic>
      <p:sp>
        <p:nvSpPr>
          <p:cNvPr id="8" name="Прямоугольник 3"/>
          <p:cNvSpPr/>
          <p:nvPr/>
        </p:nvSpPr>
        <p:spPr>
          <a:xfrm>
            <a:off x="0" y="5"/>
            <a:ext cx="12188825" cy="7858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fr-FR" sz="2800" dirty="0" smtClean="0">
                <a:latin typeface="Bahnschrift Light SemiCondensed" panose="020B0502040204020203" pitchFamily="34" charset="0"/>
              </a:rPr>
              <a:t>CMEMS IN SITU TAC</a:t>
            </a:r>
            <a:endParaRPr lang="fr-FR" sz="2800" dirty="0" smtClean="0">
              <a:latin typeface="Segoe Print" panose="02000600000000000000" pitchFamily="2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14014" y="58188"/>
            <a:ext cx="1604175" cy="691200"/>
          </a:xfrm>
          <a:prstGeom prst="rect">
            <a:avLst/>
          </a:prstGeom>
        </p:spPr>
      </p:pic>
      <p:pic>
        <p:nvPicPr>
          <p:cNvPr id="2" name="Imagen 1" descr="Captura de pantalla 2021-10-19 a la(s) 20.47.40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612" y="762000"/>
            <a:ext cx="9605511" cy="5486400"/>
          </a:xfrm>
          <a:prstGeom prst="rect">
            <a:avLst/>
          </a:prstGeom>
        </p:spPr>
      </p:pic>
      <p:sp>
        <p:nvSpPr>
          <p:cNvPr id="10" name="2 Subtítulo">
            <a:extLst>
              <a:ext uri="{FF2B5EF4-FFF2-40B4-BE49-F238E27FC236}">
                <a16:creationId xmlns:a16="http://schemas.microsoft.com/office/drawing/2014/main" id="{44CFE02B-6CB2-437E-9C84-A242DBAC03BD}"/>
              </a:ext>
            </a:extLst>
          </p:cNvPr>
          <p:cNvSpPr txBox="1">
            <a:spLocks/>
          </p:cNvSpPr>
          <p:nvPr/>
        </p:nvSpPr>
        <p:spPr>
          <a:xfrm>
            <a:off x="303212" y="1318320"/>
            <a:ext cx="1728192" cy="4320480"/>
          </a:xfrm>
          <a:prstGeom prst="rect">
            <a:avLst/>
          </a:prstGeom>
        </p:spPr>
        <p:txBody>
          <a:bodyPr lIns="36000" rIns="36000">
            <a:normAutofit/>
          </a:bodyPr>
          <a:lstStyle>
            <a:lvl1pPr marL="342900" indent="-342900" algn="l" defTabSz="449263" rtl="0" eaLnBrk="0" fontAlgn="base" hangingPunct="0">
              <a:lnSpc>
                <a:spcPct val="98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lnSpc>
                <a:spcPct val="98000"/>
              </a:lnSpc>
              <a:spcBef>
                <a:spcPct val="0"/>
              </a:spcBef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 rtl="0" eaLnBrk="0" fontAlgn="base" hangingPunct="0">
              <a:lnSpc>
                <a:spcPct val="98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263" rtl="0" eaLnBrk="0" fontAlgn="base" hangingPunct="0">
              <a:lnSpc>
                <a:spcPct val="98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 rtl="0" eaLnBrk="0" fontAlgn="base" hangingPunct="0">
              <a:lnSpc>
                <a:spcPct val="98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49263" rtl="0" fontAlgn="base">
              <a:lnSpc>
                <a:spcPct val="98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49263" rtl="0" fontAlgn="base">
              <a:lnSpc>
                <a:spcPct val="98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49263" rtl="0" fontAlgn="base">
              <a:lnSpc>
                <a:spcPct val="98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49263" rtl="0" fontAlgn="base">
              <a:lnSpc>
                <a:spcPct val="98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</a:pPr>
            <a:endParaRPr lang="en-US" sz="1600" b="1" kern="0" dirty="0">
              <a:solidFill>
                <a:schemeClr val="tx1"/>
              </a:solidFill>
            </a:endParaRP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kern="0" dirty="0" smtClean="0">
                <a:solidFill>
                  <a:schemeClr val="tx1"/>
                </a:solidFill>
              </a:rPr>
              <a:t>Data filtering:    </a:t>
            </a:r>
            <a:r>
              <a:rPr lang="en-US" sz="1400" kern="0" dirty="0" smtClean="0">
                <a:solidFill>
                  <a:schemeClr val="tx1"/>
                </a:solidFill>
              </a:rPr>
              <a:t>Domain      </a:t>
            </a:r>
            <a:r>
              <a:rPr lang="en-US" sz="1400" kern="0" dirty="0">
                <a:solidFill>
                  <a:schemeClr val="tx1"/>
                </a:solidFill>
              </a:rPr>
              <a:t>P</a:t>
            </a:r>
            <a:r>
              <a:rPr lang="en-US" sz="1400" kern="0" dirty="0" smtClean="0">
                <a:solidFill>
                  <a:schemeClr val="tx1"/>
                </a:solidFill>
              </a:rPr>
              <a:t>latform  </a:t>
            </a:r>
            <a:r>
              <a:rPr lang="en-US" sz="1400" kern="0" dirty="0">
                <a:solidFill>
                  <a:schemeClr val="tx1"/>
                </a:solidFill>
              </a:rPr>
              <a:t>P</a:t>
            </a:r>
            <a:r>
              <a:rPr lang="en-US" sz="1400" kern="0" dirty="0" smtClean="0">
                <a:solidFill>
                  <a:schemeClr val="tx1"/>
                </a:solidFill>
              </a:rPr>
              <a:t>arameter       Time period</a:t>
            </a:r>
            <a:endParaRPr lang="en-US" sz="1600" kern="0" dirty="0">
              <a:solidFill>
                <a:schemeClr val="tx1"/>
              </a:solidFill>
            </a:endParaRP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kern="0" dirty="0">
                <a:solidFill>
                  <a:schemeClr val="tx1"/>
                </a:solidFill>
              </a:rPr>
              <a:t>Platform </a:t>
            </a:r>
            <a:r>
              <a:rPr lang="en-US" sz="1600" kern="0" dirty="0" smtClean="0">
                <a:solidFill>
                  <a:schemeClr val="tx1"/>
                </a:solidFill>
              </a:rPr>
              <a:t>info</a:t>
            </a:r>
            <a:endParaRPr lang="en-US" sz="1600" kern="0" dirty="0">
              <a:solidFill>
                <a:schemeClr val="tx1"/>
              </a:solidFill>
            </a:endParaRP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kern="0" dirty="0" smtClean="0">
                <a:solidFill>
                  <a:schemeClr val="tx1"/>
                </a:solidFill>
              </a:rPr>
              <a:t>Download</a:t>
            </a:r>
            <a:endParaRPr lang="en-US" sz="1600" kern="0" dirty="0">
              <a:solidFill>
                <a:schemeClr val="tx1"/>
              </a:solidFill>
            </a:endParaRP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kern="0" dirty="0">
                <a:solidFill>
                  <a:schemeClr val="tx1"/>
                </a:solidFill>
              </a:rPr>
              <a:t>Data </a:t>
            </a:r>
            <a:r>
              <a:rPr lang="en-US" sz="1600" kern="0" dirty="0" smtClean="0">
                <a:solidFill>
                  <a:schemeClr val="tx1"/>
                </a:solidFill>
              </a:rPr>
              <a:t>view</a:t>
            </a: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kern="0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spcAft>
                <a:spcPts val="600"/>
              </a:spcAft>
            </a:pPr>
            <a:endParaRPr lang="en-US" sz="1600" kern="0" dirty="0">
              <a:solidFill>
                <a:schemeClr val="tx1"/>
              </a:solidFill>
            </a:endParaRPr>
          </a:p>
          <a:p>
            <a:pPr algn="just"/>
            <a:endParaRPr lang="en-US" sz="1600" kern="0" dirty="0">
              <a:solidFill>
                <a:schemeClr val="tx1"/>
              </a:solidFill>
            </a:endParaRPr>
          </a:p>
          <a:p>
            <a:pPr algn="just"/>
            <a:endParaRPr lang="en-US" sz="1600" kern="0" dirty="0">
              <a:solidFill>
                <a:schemeClr val="tx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4189412" y="6396335"/>
            <a:ext cx="53014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http://</a:t>
            </a:r>
            <a:r>
              <a:rPr lang="es-ES" dirty="0" err="1"/>
              <a:t>www.marineinsitu.eu</a:t>
            </a:r>
            <a:r>
              <a:rPr lang="es-ES" dirty="0"/>
              <a:t>/</a:t>
            </a:r>
            <a:r>
              <a:rPr lang="es-ES" dirty="0" err="1"/>
              <a:t>dashboard</a:t>
            </a:r>
            <a:r>
              <a:rPr lang="es-ES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858525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635" y="5638804"/>
            <a:ext cx="1571461" cy="1267129"/>
          </a:xfrm>
          <a:prstGeom prst="rect">
            <a:avLst/>
          </a:prstGeom>
        </p:spPr>
      </p:pic>
      <p:sp>
        <p:nvSpPr>
          <p:cNvPr id="8" name="Прямоугольник 3"/>
          <p:cNvSpPr/>
          <p:nvPr/>
        </p:nvSpPr>
        <p:spPr>
          <a:xfrm>
            <a:off x="0" y="5"/>
            <a:ext cx="12188825" cy="7858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fr-FR" sz="2800" dirty="0" smtClean="0">
                <a:latin typeface="Bahnschrift Light SemiCondensed" panose="020B0502040204020203" pitchFamily="34" charset="0"/>
              </a:rPr>
              <a:t>CMEMS IN SITU TAC</a:t>
            </a:r>
            <a:endParaRPr lang="fr-FR" sz="2800" dirty="0" smtClean="0">
              <a:latin typeface="Segoe Print" panose="02000600000000000000" pitchFamily="2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14014" y="58188"/>
            <a:ext cx="1604175" cy="6912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12" y="838200"/>
            <a:ext cx="9347200" cy="55499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9218612" y="1981200"/>
            <a:ext cx="2970213" cy="3477875"/>
          </a:xfrm>
          <a:prstGeom prst="rect">
            <a:avLst/>
          </a:prstGeom>
          <a:solidFill>
            <a:schemeClr val="accent1"/>
          </a:solidFill>
          <a:ln w="28575" cmpd="sng">
            <a:solidFill>
              <a:schemeClr val="accent1"/>
            </a:solidFill>
          </a:ln>
          <a:effectLst>
            <a:glow rad="101600">
              <a:schemeClr val="accent1"/>
            </a:glow>
            <a:softEdge rad="393700"/>
          </a:effectLst>
        </p:spPr>
        <p:txBody>
          <a:bodyPr wrap="square" rtlCol="0">
            <a:spAutoFit/>
          </a:bodyPr>
          <a:lstStyle/>
          <a:p>
            <a:r>
              <a:rPr lang="es-ES" sz="2000" dirty="0" err="1" smtClean="0"/>
              <a:t>Multiple</a:t>
            </a:r>
            <a:r>
              <a:rPr lang="es-ES" sz="2000" dirty="0" smtClean="0"/>
              <a:t> </a:t>
            </a:r>
            <a:r>
              <a:rPr lang="es-ES" sz="2000" dirty="0" err="1" smtClean="0"/>
              <a:t>platforms</a:t>
            </a:r>
            <a:endParaRPr lang="es-ES" sz="2000" dirty="0" smtClean="0"/>
          </a:p>
          <a:p>
            <a:endParaRPr lang="es-ES" sz="2000" dirty="0"/>
          </a:p>
          <a:p>
            <a:r>
              <a:rPr lang="es-ES" sz="2000" dirty="0" smtClean="0"/>
              <a:t>International and regional </a:t>
            </a:r>
            <a:r>
              <a:rPr lang="es-ES" sz="2000" dirty="0" err="1" smtClean="0"/>
              <a:t>organizations</a:t>
            </a:r>
            <a:endParaRPr lang="es-ES" sz="2000" dirty="0" smtClean="0"/>
          </a:p>
          <a:p>
            <a:endParaRPr lang="es-ES" sz="2000" dirty="0"/>
          </a:p>
          <a:p>
            <a:endParaRPr lang="es-ES" sz="2000" dirty="0"/>
          </a:p>
          <a:p>
            <a:r>
              <a:rPr lang="es-ES" sz="2000" dirty="0" smtClean="0"/>
              <a:t>NRT (</a:t>
            </a:r>
            <a:r>
              <a:rPr lang="es-ES" sz="2000" dirty="0" err="1" smtClean="0"/>
              <a:t>Near</a:t>
            </a:r>
            <a:r>
              <a:rPr lang="es-ES" sz="2000" dirty="0" smtClean="0"/>
              <a:t> Real Time) </a:t>
            </a:r>
            <a:r>
              <a:rPr lang="es-ES" sz="2000" dirty="0" err="1" smtClean="0"/>
              <a:t>products</a:t>
            </a:r>
            <a:endParaRPr lang="es-ES" sz="2000" dirty="0" smtClean="0"/>
          </a:p>
          <a:p>
            <a:endParaRPr lang="es-ES" sz="2000" dirty="0"/>
          </a:p>
          <a:p>
            <a:r>
              <a:rPr lang="es-ES" sz="2000" dirty="0" smtClean="0"/>
              <a:t>REP (</a:t>
            </a:r>
            <a:r>
              <a:rPr lang="es-ES" sz="2000" dirty="0" err="1" smtClean="0"/>
              <a:t>Reprocessed</a:t>
            </a:r>
            <a:r>
              <a:rPr lang="es-ES" sz="2000" dirty="0" smtClean="0"/>
              <a:t>) of </a:t>
            </a:r>
            <a:r>
              <a:rPr lang="es-ES" sz="2000" dirty="0" err="1" smtClean="0"/>
              <a:t>delayed</a:t>
            </a:r>
            <a:r>
              <a:rPr lang="es-ES" sz="2000" dirty="0" smtClean="0"/>
              <a:t> </a:t>
            </a:r>
            <a:r>
              <a:rPr lang="es-ES" sz="2000" dirty="0" err="1" smtClean="0"/>
              <a:t>mode</a:t>
            </a:r>
            <a:r>
              <a:rPr lang="es-ES" sz="2000" dirty="0" smtClean="0"/>
              <a:t> </a:t>
            </a:r>
            <a:r>
              <a:rPr lang="es-ES" sz="2000" dirty="0" err="1" smtClean="0"/>
              <a:t>products</a:t>
            </a:r>
            <a:endParaRPr lang="es-ES" sz="2000" dirty="0"/>
          </a:p>
        </p:txBody>
      </p:sp>
      <p:sp>
        <p:nvSpPr>
          <p:cNvPr id="11" name="CuadroTexto 10"/>
          <p:cNvSpPr txBox="1"/>
          <p:nvPr/>
        </p:nvSpPr>
        <p:spPr>
          <a:xfrm>
            <a:off x="6551612" y="6248400"/>
            <a:ext cx="36317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i="1" dirty="0" err="1" smtClean="0"/>
              <a:t>From</a:t>
            </a:r>
            <a:r>
              <a:rPr lang="es-ES" sz="1600" i="1" dirty="0" smtClean="0"/>
              <a:t> </a:t>
            </a:r>
            <a:r>
              <a:rPr lang="da-DK" sz="1600" i="1" dirty="0"/>
              <a:t>CMEMS-INS-QUID-013-030-036.pdf</a:t>
            </a:r>
            <a:r>
              <a:rPr lang="es-ES" dirty="0" smtClean="0"/>
              <a:t>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56719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812" y="685800"/>
            <a:ext cx="10515600" cy="47498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0635" y="5638804"/>
            <a:ext cx="1571461" cy="1267129"/>
          </a:xfrm>
          <a:prstGeom prst="rect">
            <a:avLst/>
          </a:prstGeom>
        </p:spPr>
      </p:pic>
      <p:sp>
        <p:nvSpPr>
          <p:cNvPr id="8" name="Прямоугольник 3"/>
          <p:cNvSpPr/>
          <p:nvPr/>
        </p:nvSpPr>
        <p:spPr>
          <a:xfrm>
            <a:off x="0" y="5"/>
            <a:ext cx="12188825" cy="7858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fr-FR" sz="2800" dirty="0" smtClean="0">
                <a:latin typeface="Bahnschrift Light SemiCondensed" panose="020B0502040204020203" pitchFamily="34" charset="0"/>
              </a:rPr>
              <a:t>CMEMS IN SITU TAC</a:t>
            </a:r>
            <a:endParaRPr lang="fr-FR" sz="2800" dirty="0" smtClean="0">
              <a:latin typeface="Segoe Print" panose="02000600000000000000" pitchFamily="2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14014" y="58188"/>
            <a:ext cx="1604175" cy="6912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8649934" y="3386078"/>
            <a:ext cx="3007078" cy="2862322"/>
          </a:xfrm>
          <a:prstGeom prst="rect">
            <a:avLst/>
          </a:prstGeom>
          <a:solidFill>
            <a:schemeClr val="accent1"/>
          </a:solidFill>
          <a:ln w="28575" cmpd="sng">
            <a:solidFill>
              <a:schemeClr val="accent1"/>
            </a:solidFill>
          </a:ln>
          <a:effectLst>
            <a:glow rad="101600">
              <a:schemeClr val="accent1"/>
            </a:glow>
            <a:softEdge rad="393700"/>
          </a:effectLst>
        </p:spPr>
        <p:txBody>
          <a:bodyPr wrap="none" rtlCol="0">
            <a:spAutoFit/>
          </a:bodyPr>
          <a:lstStyle/>
          <a:p>
            <a:r>
              <a:rPr lang="es-ES" sz="2000" dirty="0" err="1" smtClean="0"/>
              <a:t>Each</a:t>
            </a:r>
            <a:r>
              <a:rPr lang="es-ES" sz="2000" dirty="0" smtClean="0"/>
              <a:t> regional center:</a:t>
            </a:r>
          </a:p>
          <a:p>
            <a:endParaRPr lang="es-ES" sz="2000" dirty="0"/>
          </a:p>
          <a:p>
            <a:r>
              <a:rPr lang="es-ES" sz="2000" dirty="0" smtClean="0"/>
              <a:t>Data </a:t>
            </a:r>
            <a:r>
              <a:rPr lang="es-ES" sz="2000" dirty="0" err="1" smtClean="0"/>
              <a:t>acquisition</a:t>
            </a:r>
            <a:endParaRPr lang="es-ES" sz="2000" dirty="0" smtClean="0"/>
          </a:p>
          <a:p>
            <a:endParaRPr lang="es-ES" sz="2000" dirty="0"/>
          </a:p>
          <a:p>
            <a:r>
              <a:rPr lang="es-ES" sz="2000" dirty="0" err="1" smtClean="0"/>
              <a:t>Automated</a:t>
            </a:r>
            <a:r>
              <a:rPr lang="es-ES" sz="2000" dirty="0" smtClean="0"/>
              <a:t> </a:t>
            </a:r>
            <a:r>
              <a:rPr lang="es-ES" sz="2000" dirty="0" err="1" smtClean="0"/>
              <a:t>Quality</a:t>
            </a:r>
            <a:r>
              <a:rPr lang="es-ES" sz="2000" dirty="0" smtClean="0"/>
              <a:t> Control</a:t>
            </a:r>
          </a:p>
          <a:p>
            <a:endParaRPr lang="es-ES" sz="2000" dirty="0"/>
          </a:p>
          <a:p>
            <a:r>
              <a:rPr lang="es-ES" sz="2000" dirty="0" err="1" smtClean="0"/>
              <a:t>Product</a:t>
            </a:r>
            <a:r>
              <a:rPr lang="es-ES" sz="2000" dirty="0" smtClean="0"/>
              <a:t> </a:t>
            </a:r>
            <a:r>
              <a:rPr lang="es-ES" sz="2000" dirty="0" err="1" smtClean="0"/>
              <a:t>validation</a:t>
            </a:r>
            <a:endParaRPr lang="es-ES" sz="2000" dirty="0" smtClean="0"/>
          </a:p>
          <a:p>
            <a:endParaRPr lang="es-ES" sz="2000" dirty="0"/>
          </a:p>
          <a:p>
            <a:r>
              <a:rPr lang="es-ES" sz="2000" dirty="0" err="1" smtClean="0"/>
              <a:t>Product</a:t>
            </a:r>
            <a:r>
              <a:rPr lang="es-ES" sz="2000" dirty="0" smtClean="0"/>
              <a:t> </a:t>
            </a:r>
            <a:r>
              <a:rPr lang="es-ES" sz="2000" dirty="0" err="1" smtClean="0"/>
              <a:t>distribution</a:t>
            </a:r>
            <a:endParaRPr lang="es-ES" sz="2000" dirty="0"/>
          </a:p>
        </p:txBody>
      </p:sp>
      <p:sp>
        <p:nvSpPr>
          <p:cNvPr id="11" name="CuadroTexto 10"/>
          <p:cNvSpPr txBox="1"/>
          <p:nvPr/>
        </p:nvSpPr>
        <p:spPr>
          <a:xfrm>
            <a:off x="6551612" y="6248400"/>
            <a:ext cx="36317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i="1" dirty="0" err="1" smtClean="0"/>
              <a:t>From</a:t>
            </a:r>
            <a:r>
              <a:rPr lang="es-ES" sz="1600" i="1" dirty="0" smtClean="0"/>
              <a:t> </a:t>
            </a:r>
            <a:r>
              <a:rPr lang="da-DK" sz="1600" i="1" dirty="0"/>
              <a:t>CMEMS-INS-QUID-013-030-036.pdf</a:t>
            </a:r>
            <a:r>
              <a:rPr lang="es-ES" dirty="0" smtClean="0"/>
              <a:t>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72435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3"/>
          <p:cNvSpPr/>
          <p:nvPr/>
        </p:nvSpPr>
        <p:spPr>
          <a:xfrm>
            <a:off x="0" y="5"/>
            <a:ext cx="12188825" cy="7858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fr-FR" sz="2800" dirty="0" smtClean="0">
                <a:solidFill>
                  <a:prstClr val="white"/>
                </a:solidFill>
                <a:latin typeface="Bahnschrift Light SemiCondensed" panose="020B0502040204020203" pitchFamily="34" charset="0"/>
              </a:rPr>
              <a:t>QUALITY CONTROL: 2 STEPS</a:t>
            </a:r>
            <a:endParaRPr lang="fr-FR" sz="2800" dirty="0" smtClean="0">
              <a:solidFill>
                <a:prstClr val="white"/>
              </a:solidFill>
              <a:latin typeface="Segoe Print" panose="02000600000000000000" pitchFamily="2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4014" y="58188"/>
            <a:ext cx="1604175" cy="6912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20" y="1676400"/>
            <a:ext cx="6206226" cy="4699000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1632927" y="838200"/>
            <a:ext cx="2162120" cy="707886"/>
          </a:xfrm>
          <a:prstGeom prst="rect">
            <a:avLst/>
          </a:prstGeom>
          <a:solidFill>
            <a:schemeClr val="accent1"/>
          </a:solidFill>
          <a:ln w="28575" cmpd="sng">
            <a:solidFill>
              <a:schemeClr val="accent1"/>
            </a:solidFill>
          </a:ln>
          <a:effectLst>
            <a:glow rad="101600">
              <a:schemeClr val="accent1"/>
            </a:glow>
            <a:softEdge rad="393700"/>
          </a:effectLst>
        </p:spPr>
        <p:txBody>
          <a:bodyPr wrap="none" rtlCol="0">
            <a:spAutoFit/>
          </a:bodyPr>
          <a:lstStyle/>
          <a:p>
            <a:pPr algn="ctr"/>
            <a:r>
              <a:rPr lang="es-ES" sz="2000" dirty="0" smtClean="0"/>
              <a:t>STEP 1: </a:t>
            </a:r>
          </a:p>
          <a:p>
            <a:pPr algn="ctr"/>
            <a:r>
              <a:rPr lang="es-ES" sz="2000" dirty="0" err="1" smtClean="0"/>
              <a:t>Automated</a:t>
            </a:r>
            <a:r>
              <a:rPr lang="es-ES" sz="2000" dirty="0" smtClean="0"/>
              <a:t> NRTQC</a:t>
            </a:r>
            <a:endParaRPr lang="es-ES" sz="20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0635" y="6153259"/>
            <a:ext cx="933447" cy="752674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7465254" y="762000"/>
            <a:ext cx="4297245" cy="707886"/>
          </a:xfrm>
          <a:prstGeom prst="rect">
            <a:avLst/>
          </a:prstGeom>
          <a:solidFill>
            <a:schemeClr val="accent1"/>
          </a:solidFill>
          <a:ln w="28575" cmpd="sng">
            <a:solidFill>
              <a:schemeClr val="accent1"/>
            </a:solidFill>
          </a:ln>
          <a:effectLst>
            <a:glow rad="101600">
              <a:schemeClr val="accent1"/>
            </a:glow>
            <a:softEdge rad="393700"/>
          </a:effectLst>
        </p:spPr>
        <p:txBody>
          <a:bodyPr wrap="none" rtlCol="0">
            <a:spAutoFit/>
          </a:bodyPr>
          <a:lstStyle/>
          <a:p>
            <a:pPr algn="ctr"/>
            <a:r>
              <a:rPr lang="es-ES" sz="2000" dirty="0" smtClean="0"/>
              <a:t>STEP 2: </a:t>
            </a:r>
          </a:p>
          <a:p>
            <a:pPr algn="ctr"/>
            <a:r>
              <a:rPr lang="es-ES" sz="2000" dirty="0" smtClean="0"/>
              <a:t>REP: </a:t>
            </a:r>
            <a:r>
              <a:rPr lang="es-ES" sz="2000" dirty="0" err="1" smtClean="0"/>
              <a:t>Area</a:t>
            </a:r>
            <a:r>
              <a:rPr lang="es-ES" sz="2000" dirty="0" smtClean="0"/>
              <a:t> </a:t>
            </a:r>
            <a:r>
              <a:rPr lang="es-ES" sz="2000" dirty="0" err="1" smtClean="0"/>
              <a:t>dependent</a:t>
            </a:r>
            <a:r>
              <a:rPr lang="es-ES" sz="2000" dirty="0" smtClean="0"/>
              <a:t> </a:t>
            </a:r>
            <a:r>
              <a:rPr lang="es-ES" sz="2000" dirty="0" err="1" smtClean="0"/>
              <a:t>metrics</a:t>
            </a:r>
            <a:r>
              <a:rPr lang="es-ES" sz="2000" dirty="0" smtClean="0"/>
              <a:t>, </a:t>
            </a:r>
            <a:r>
              <a:rPr lang="es-ES" sz="2000" dirty="0" err="1" smtClean="0"/>
              <a:t>including</a:t>
            </a:r>
            <a:endParaRPr lang="es-ES" sz="2000" dirty="0"/>
          </a:p>
        </p:txBody>
      </p:sp>
      <p:sp>
        <p:nvSpPr>
          <p:cNvPr id="16" name="CuadroTexto 15"/>
          <p:cNvSpPr txBox="1"/>
          <p:nvPr/>
        </p:nvSpPr>
        <p:spPr>
          <a:xfrm>
            <a:off x="7085012" y="1905000"/>
            <a:ext cx="4572010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eriod"/>
            </a:pPr>
            <a:r>
              <a:rPr lang="es-ES" sz="2000" dirty="0" smtClean="0"/>
              <a:t>Visual </a:t>
            </a:r>
            <a:r>
              <a:rPr lang="es-ES" sz="2000" dirty="0" err="1"/>
              <a:t>quality</a:t>
            </a:r>
            <a:r>
              <a:rPr lang="es-ES" sz="2000" dirty="0"/>
              <a:t> control. </a:t>
            </a:r>
            <a:endParaRPr lang="es-ES" sz="2000" dirty="0" smtClean="0"/>
          </a:p>
          <a:p>
            <a:pPr marL="514350" indent="-514350">
              <a:buAutoNum type="arabicPeriod"/>
            </a:pPr>
            <a:endParaRPr lang="es-ES_tradnl" sz="2000" dirty="0"/>
          </a:p>
          <a:p>
            <a:r>
              <a:rPr lang="es-ES" sz="2000" dirty="0"/>
              <a:t>2. </a:t>
            </a:r>
            <a:r>
              <a:rPr lang="es-ES" sz="2000" dirty="0" err="1"/>
              <a:t>Comparison</a:t>
            </a:r>
            <a:r>
              <a:rPr lang="es-ES" sz="2000" dirty="0"/>
              <a:t> </a:t>
            </a:r>
            <a:r>
              <a:rPr lang="es-ES" sz="2000" dirty="0" err="1"/>
              <a:t>to</a:t>
            </a:r>
            <a:r>
              <a:rPr lang="es-ES" sz="2000" dirty="0"/>
              <a:t> a </a:t>
            </a:r>
            <a:r>
              <a:rPr lang="es-ES" sz="2000" dirty="0" err="1"/>
              <a:t>reference</a:t>
            </a:r>
            <a:r>
              <a:rPr lang="es-ES" sz="2000" dirty="0"/>
              <a:t> </a:t>
            </a:r>
            <a:r>
              <a:rPr lang="es-ES" sz="2000" dirty="0" err="1" smtClean="0"/>
              <a:t>climatology</a:t>
            </a:r>
            <a:r>
              <a:rPr lang="es-ES" sz="2000" dirty="0" smtClean="0"/>
              <a:t>.</a:t>
            </a:r>
          </a:p>
          <a:p>
            <a:r>
              <a:rPr lang="es-ES" sz="2000" dirty="0" smtClean="0"/>
              <a:t> </a:t>
            </a:r>
            <a:endParaRPr lang="es-ES_tradnl" sz="2000" dirty="0"/>
          </a:p>
          <a:p>
            <a:r>
              <a:rPr lang="es-ES" sz="2000" dirty="0"/>
              <a:t>3. </a:t>
            </a:r>
            <a:r>
              <a:rPr lang="es-ES" sz="2000" dirty="0" err="1"/>
              <a:t>Objective</a:t>
            </a:r>
            <a:r>
              <a:rPr lang="es-ES" sz="2000" dirty="0"/>
              <a:t> </a:t>
            </a:r>
            <a:r>
              <a:rPr lang="es-ES" sz="2000" dirty="0" err="1"/>
              <a:t>analysis</a:t>
            </a:r>
            <a:r>
              <a:rPr lang="es-ES" sz="2000" dirty="0"/>
              <a:t> and residual </a:t>
            </a:r>
            <a:r>
              <a:rPr lang="es-ES" sz="2000" dirty="0" err="1"/>
              <a:t>analysis</a:t>
            </a:r>
            <a:r>
              <a:rPr lang="es-ES" sz="2000" dirty="0" smtClean="0"/>
              <a:t>.</a:t>
            </a:r>
          </a:p>
          <a:p>
            <a:r>
              <a:rPr lang="es-ES" sz="2000" dirty="0" smtClean="0"/>
              <a:t> </a:t>
            </a:r>
            <a:endParaRPr lang="es-ES_tradnl" sz="2000" dirty="0"/>
          </a:p>
          <a:p>
            <a:r>
              <a:rPr lang="en-GB" sz="2000" dirty="0"/>
              <a:t>4. Assessment of drifter data. </a:t>
            </a:r>
            <a:endParaRPr lang="es-ES" sz="2000" dirty="0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3612" y="4419600"/>
            <a:ext cx="3960813" cy="2030123"/>
          </a:xfrm>
          <a:prstGeom prst="rect">
            <a:avLst/>
          </a:prstGeom>
        </p:spPr>
      </p:pic>
      <p:sp>
        <p:nvSpPr>
          <p:cNvPr id="18" name="CuadroTexto 17"/>
          <p:cNvSpPr txBox="1"/>
          <p:nvPr/>
        </p:nvSpPr>
        <p:spPr>
          <a:xfrm>
            <a:off x="4265612" y="6396335"/>
            <a:ext cx="36317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i="1" dirty="0" err="1" smtClean="0"/>
              <a:t>From</a:t>
            </a:r>
            <a:r>
              <a:rPr lang="es-ES" sz="1600" i="1" dirty="0" smtClean="0"/>
              <a:t> </a:t>
            </a:r>
            <a:r>
              <a:rPr lang="da-DK" sz="1600" i="1" dirty="0"/>
              <a:t>CMEMS-INS-QUID-013-030-036.pdf</a:t>
            </a:r>
            <a:r>
              <a:rPr lang="es-ES" dirty="0" smtClean="0"/>
              <a:t>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96057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635" y="5638804"/>
            <a:ext cx="1571461" cy="1267129"/>
          </a:xfrm>
          <a:prstGeom prst="rect">
            <a:avLst/>
          </a:prstGeom>
        </p:spPr>
      </p:pic>
      <p:sp>
        <p:nvSpPr>
          <p:cNvPr id="8" name="Прямоугольник 3"/>
          <p:cNvSpPr/>
          <p:nvPr/>
        </p:nvSpPr>
        <p:spPr>
          <a:xfrm>
            <a:off x="4" y="5"/>
            <a:ext cx="12266611" cy="7858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fr-FR" sz="2800" dirty="0" smtClean="0">
              <a:latin typeface="Segoe Print" panose="02000600000000000000" pitchFamily="2" charset="0"/>
            </a:endParaRPr>
          </a:p>
          <a:p>
            <a:pPr algn="ctr">
              <a:defRPr/>
            </a:pPr>
            <a:r>
              <a:rPr lang="fr-FR" sz="2800" dirty="0" smtClean="0">
                <a:latin typeface="Bahnschrift Light SemiCondensed" panose="020B0502040204020203" pitchFamily="34" charset="0"/>
              </a:rPr>
              <a:t>MARINE DATA</a:t>
            </a:r>
            <a:endParaRPr lang="fr-FR" sz="2800" dirty="0">
              <a:latin typeface="Bahnschrift Light SemiCondensed" panose="020B0502040204020203" pitchFamily="34" charset="0"/>
            </a:endParaRPr>
          </a:p>
          <a:p>
            <a:pPr>
              <a:defRPr/>
            </a:pPr>
            <a:endParaRPr lang="ru-RU" sz="3600" dirty="0">
              <a:solidFill>
                <a:srgbClr val="FFFFFF"/>
              </a:solidFill>
              <a:latin typeface="Calibri" charset="0"/>
              <a:ea typeface="ＭＳ Ｐゴシック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14014" y="58188"/>
            <a:ext cx="1604175" cy="691200"/>
          </a:xfrm>
          <a:prstGeom prst="rect">
            <a:avLst/>
          </a:prstGeom>
        </p:spPr>
      </p:pic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1135234945"/>
              </p:ext>
            </p:extLst>
          </p:nvPr>
        </p:nvGraphicFramePr>
        <p:xfrm>
          <a:off x="2360612" y="1177572"/>
          <a:ext cx="7415742" cy="46898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4" name="CuadroTexto 3"/>
          <p:cNvSpPr txBox="1"/>
          <p:nvPr/>
        </p:nvSpPr>
        <p:spPr>
          <a:xfrm>
            <a:off x="2741612" y="6096000"/>
            <a:ext cx="65212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CONTACT &amp; FOLLOW UP: </a:t>
            </a:r>
            <a:r>
              <a:rPr lang="es-ES" dirty="0" smtClean="0"/>
              <a:t>tomas.fernandez</a:t>
            </a:r>
            <a:r>
              <a:rPr lang="es-ES" dirty="0" smtClean="0"/>
              <a:t>@uca.es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07500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"/>
          <p:cNvSpPr txBox="1">
            <a:spLocks/>
          </p:cNvSpPr>
          <p:nvPr/>
        </p:nvSpPr>
        <p:spPr>
          <a:xfrm>
            <a:off x="379412" y="121385"/>
            <a:ext cx="10972800" cy="584200"/>
          </a:xfrm>
          <a:prstGeom prst="rect">
            <a:avLst/>
          </a:prstGeom>
        </p:spPr>
        <p:txBody>
          <a:bodyPr/>
          <a:lstStyle>
            <a:lvl1pPr algn="l" defTabSz="12176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l" defTabSz="12176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MS PGothic" charset="0"/>
              </a:defRPr>
            </a:lvl2pPr>
            <a:lvl3pPr algn="l" defTabSz="12176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MS PGothic" charset="0"/>
              </a:defRPr>
            </a:lvl3pPr>
            <a:lvl4pPr algn="l" defTabSz="12176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MS PGothic" charset="0"/>
              </a:defRPr>
            </a:lvl4pPr>
            <a:lvl5pPr algn="l" defTabSz="12176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MS PGothic" charset="0"/>
              </a:defRPr>
            </a:lvl5pPr>
            <a:lvl6pPr marL="457200" algn="l" defTabSz="12176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l" defTabSz="12176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l" defTabSz="12176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l" defTabSz="12176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s-ES" sz="4400" dirty="0" err="1" smtClean="0">
                <a:latin typeface="Bahnschrift Light SemiCondensed" panose="020B0502040204020203" pitchFamily="34" charset="0"/>
                <a:ea typeface="MS PGothic" charset="0"/>
              </a:rPr>
              <a:t>Metocean</a:t>
            </a:r>
            <a:r>
              <a:rPr lang="es-ES" sz="4400" dirty="0" smtClean="0">
                <a:latin typeface="Bahnschrift Light SemiCondensed" panose="020B0502040204020203" pitchFamily="34" charset="0"/>
                <a:ea typeface="MS PGothic" charset="0"/>
              </a:rPr>
              <a:t> data </a:t>
            </a:r>
            <a:r>
              <a:rPr lang="es-ES" sz="4400" dirty="0" err="1" smtClean="0">
                <a:latin typeface="Bahnschrift Light SemiCondensed" panose="020B0502040204020203" pitchFamily="34" charset="0"/>
                <a:ea typeface="MS PGothic" charset="0"/>
              </a:rPr>
              <a:t>types</a:t>
            </a:r>
            <a:r>
              <a:rPr lang="es-ES" sz="4400" dirty="0" smtClean="0">
                <a:latin typeface="Bahnschrift Light SemiCondensed" panose="020B0502040204020203" pitchFamily="34" charset="0"/>
                <a:ea typeface="MS PGothic" charset="0"/>
              </a:rPr>
              <a:t> (</a:t>
            </a:r>
            <a:r>
              <a:rPr lang="es-ES" sz="4400" dirty="0" err="1" smtClean="0">
                <a:latin typeface="Bahnschrift Light SemiCondensed" panose="020B0502040204020203" pitchFamily="34" charset="0"/>
                <a:ea typeface="MS PGothic" charset="0"/>
              </a:rPr>
              <a:t>products</a:t>
            </a:r>
            <a:r>
              <a:rPr lang="es-ES" sz="4400" dirty="0" smtClean="0">
                <a:latin typeface="Bahnschrift Light SemiCondensed" panose="020B0502040204020203" pitchFamily="34" charset="0"/>
                <a:ea typeface="MS PGothic" charset="0"/>
              </a:rPr>
              <a:t>)</a:t>
            </a:r>
            <a:endParaRPr lang="es-ES" sz="4400" dirty="0">
              <a:latin typeface="Bahnschrift Light SemiCondensed" panose="020B0502040204020203" pitchFamily="34" charset="0"/>
              <a:ea typeface="MS PGothic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8213" y="1066800"/>
            <a:ext cx="7863085" cy="41402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2894015" y="5410200"/>
            <a:ext cx="7462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800" i="1" dirty="0" err="1" smtClean="0">
                <a:latin typeface="Bahnschrift Light SemiCondensed" panose="020B0502040204020203" pitchFamily="34" charset="0"/>
              </a:rPr>
              <a:t>From</a:t>
            </a:r>
            <a:r>
              <a:rPr lang="es-ES" sz="1800" i="1" dirty="0" smtClean="0">
                <a:latin typeface="Bahnschrift Light SemiCondensed" panose="020B0502040204020203" pitchFamily="34" charset="0"/>
              </a:rPr>
              <a:t> </a:t>
            </a:r>
            <a:r>
              <a:rPr lang="es-ES" sz="1800" i="1" dirty="0" err="1" smtClean="0">
                <a:latin typeface="Bahnschrift Light SemiCondensed" panose="020B0502040204020203" pitchFamily="34" charset="0"/>
              </a:rPr>
              <a:t>Siva</a:t>
            </a:r>
            <a:r>
              <a:rPr lang="es-ES" sz="1800" i="1" dirty="0" smtClean="0">
                <a:latin typeface="Bahnschrift Light SemiCondensed" panose="020B0502040204020203" pitchFamily="34" charset="0"/>
              </a:rPr>
              <a:t> </a:t>
            </a:r>
            <a:r>
              <a:rPr lang="es-ES" sz="1800" i="1" dirty="0" err="1" smtClean="0">
                <a:latin typeface="Bahnschrift Light SemiCondensed" panose="020B0502040204020203" pitchFamily="34" charset="0"/>
              </a:rPr>
              <a:t>Reddy</a:t>
            </a:r>
            <a:r>
              <a:rPr lang="es-ES" sz="1800" i="1" dirty="0" smtClean="0">
                <a:latin typeface="Bahnschrift Light SemiCondensed" panose="020B0502040204020203" pitchFamily="34" charset="0"/>
              </a:rPr>
              <a:t> PhD </a:t>
            </a:r>
            <a:r>
              <a:rPr lang="es-ES" sz="1800" i="1" dirty="0" err="1" smtClean="0">
                <a:latin typeface="Bahnschrift Light SemiCondensed" panose="020B0502040204020203" pitchFamily="34" charset="0"/>
              </a:rPr>
              <a:t>Thesis</a:t>
            </a:r>
            <a:r>
              <a:rPr lang="es-ES" sz="1800" i="1" dirty="0" smtClean="0">
                <a:latin typeface="Bahnschrift Light SemiCondensed" panose="020B0502040204020203" pitchFamily="34" charset="0"/>
              </a:rPr>
              <a:t> (2015) DOI:10.13140/RG.2.1.4459.4326</a:t>
            </a:r>
            <a:endParaRPr lang="es-ES" sz="1800" i="1" dirty="0">
              <a:latin typeface="Bahnschrift Light SemiCondensed" panose="020B0502040204020203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0639" y="4267204"/>
            <a:ext cx="3272486" cy="2638729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7814" y="266381"/>
            <a:ext cx="1604175" cy="6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7472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55784735-EF2C-4787-9E45-24C891633A9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524003"/>
            <a:ext cx="5332412" cy="4572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ítulo 1"/>
          <p:cNvSpPr txBox="1">
            <a:spLocks/>
          </p:cNvSpPr>
          <p:nvPr/>
        </p:nvSpPr>
        <p:spPr>
          <a:xfrm>
            <a:off x="-1588" y="121385"/>
            <a:ext cx="10972800" cy="584200"/>
          </a:xfrm>
          <a:prstGeom prst="rect">
            <a:avLst/>
          </a:prstGeom>
        </p:spPr>
        <p:txBody>
          <a:bodyPr/>
          <a:lstStyle>
            <a:lvl1pPr algn="l" defTabSz="12176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l" defTabSz="12176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MS PGothic" charset="0"/>
              </a:defRPr>
            </a:lvl2pPr>
            <a:lvl3pPr algn="l" defTabSz="12176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MS PGothic" charset="0"/>
              </a:defRPr>
            </a:lvl3pPr>
            <a:lvl4pPr algn="l" defTabSz="12176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MS PGothic" charset="0"/>
              </a:defRPr>
            </a:lvl4pPr>
            <a:lvl5pPr algn="l" defTabSz="12176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MS PGothic" charset="0"/>
              </a:defRPr>
            </a:lvl5pPr>
            <a:lvl6pPr marL="457200" algn="l" defTabSz="12176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l" defTabSz="12176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l" defTabSz="12176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l" defTabSz="12176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s-ES" sz="4400" dirty="0" err="1" smtClean="0">
                <a:latin typeface="Bahnschrift Light SemiCondensed" panose="020B0502040204020203" pitchFamily="34" charset="0"/>
                <a:ea typeface="MS PGothic" charset="0"/>
              </a:rPr>
              <a:t>Metocean</a:t>
            </a:r>
            <a:r>
              <a:rPr lang="es-ES" sz="4400" dirty="0" smtClean="0">
                <a:latin typeface="Bahnschrift Light SemiCondensed" panose="020B0502040204020203" pitchFamily="34" charset="0"/>
                <a:ea typeface="MS PGothic" charset="0"/>
              </a:rPr>
              <a:t> data </a:t>
            </a:r>
            <a:r>
              <a:rPr lang="es-ES" sz="4400" dirty="0" err="1" smtClean="0">
                <a:latin typeface="Bahnschrift Light SemiCondensed" panose="020B0502040204020203" pitchFamily="34" charset="0"/>
                <a:ea typeface="MS PGothic" charset="0"/>
              </a:rPr>
              <a:t>types</a:t>
            </a:r>
            <a:r>
              <a:rPr lang="es-ES" sz="4400" dirty="0" smtClean="0">
                <a:latin typeface="Bahnschrift Light SemiCondensed" panose="020B0502040204020203" pitchFamily="34" charset="0"/>
                <a:ea typeface="MS PGothic" charset="0"/>
              </a:rPr>
              <a:t> (</a:t>
            </a:r>
            <a:r>
              <a:rPr lang="es-ES" sz="4400" dirty="0" err="1" smtClean="0">
                <a:latin typeface="Bahnschrift Light SemiCondensed" panose="020B0502040204020203" pitchFamily="34" charset="0"/>
                <a:ea typeface="MS PGothic" charset="0"/>
              </a:rPr>
              <a:t>level</a:t>
            </a:r>
            <a:r>
              <a:rPr lang="es-ES" sz="4400" dirty="0" smtClean="0">
                <a:latin typeface="Bahnschrift Light SemiCondensed" panose="020B0502040204020203" pitchFamily="34" charset="0"/>
                <a:ea typeface="MS PGothic" charset="0"/>
              </a:rPr>
              <a:t> of </a:t>
            </a:r>
            <a:r>
              <a:rPr lang="es-ES" sz="4400" dirty="0" err="1" smtClean="0">
                <a:latin typeface="Bahnschrift Light SemiCondensed" panose="020B0502040204020203" pitchFamily="34" charset="0"/>
                <a:ea typeface="MS PGothic" charset="0"/>
              </a:rPr>
              <a:t>processing</a:t>
            </a:r>
            <a:r>
              <a:rPr lang="es-ES" sz="4400" dirty="0" smtClean="0">
                <a:latin typeface="Bahnschrift Light SemiCondensed" panose="020B0502040204020203" pitchFamily="34" charset="0"/>
                <a:ea typeface="MS PGothic" charset="0"/>
              </a:rPr>
              <a:t>)</a:t>
            </a:r>
            <a:endParaRPr lang="es-ES" sz="4400" dirty="0">
              <a:latin typeface="Bahnschrift Light SemiCondensed" panose="020B0502040204020203" pitchFamily="34" charset="0"/>
              <a:ea typeface="MS PGothic" charset="0"/>
            </a:endParaRPr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1477296070"/>
              </p:ext>
            </p:extLst>
          </p:nvPr>
        </p:nvGraphicFramePr>
        <p:xfrm>
          <a:off x="5713411" y="1447800"/>
          <a:ext cx="6324601" cy="495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9" name="Imagen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37814" y="266381"/>
            <a:ext cx="1604175" cy="69120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0637" y="5105404"/>
            <a:ext cx="2232970" cy="1800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7678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6184" y="3048000"/>
            <a:ext cx="9796631" cy="3657600"/>
          </a:xfrm>
          <a:prstGeom prst="rect">
            <a:avLst/>
          </a:prstGeo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227015" y="33867"/>
            <a:ext cx="10360025" cy="584200"/>
          </a:xfrm>
          <a:prstGeom prst="rect">
            <a:avLst/>
          </a:prstGeom>
        </p:spPr>
        <p:txBody>
          <a:bodyPr/>
          <a:lstStyle>
            <a:lvl1pPr algn="l" defTabSz="12176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l" defTabSz="12176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MS PGothic" charset="0"/>
              </a:defRPr>
            </a:lvl2pPr>
            <a:lvl3pPr algn="l" defTabSz="12176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MS PGothic" charset="0"/>
              </a:defRPr>
            </a:lvl3pPr>
            <a:lvl4pPr algn="l" defTabSz="12176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MS PGothic" charset="0"/>
              </a:defRPr>
            </a:lvl4pPr>
            <a:lvl5pPr algn="l" defTabSz="12176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MS PGothic" charset="0"/>
              </a:defRPr>
            </a:lvl5pPr>
            <a:lvl6pPr marL="457200" algn="l" defTabSz="12176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l" defTabSz="12176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l" defTabSz="12176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l" defTabSz="12176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s-ES" sz="4400" dirty="0" smtClean="0">
                <a:latin typeface="Bahnschrift Light SemiCondensed" panose="020B0502040204020203" pitchFamily="34" charset="0"/>
                <a:ea typeface="MS PGothic" charset="0"/>
              </a:rPr>
              <a:t>Re/</a:t>
            </a:r>
            <a:r>
              <a:rPr lang="es-ES" sz="4400" dirty="0" err="1" smtClean="0">
                <a:latin typeface="Bahnschrift Light SemiCondensed" panose="020B0502040204020203" pitchFamily="34" charset="0"/>
                <a:ea typeface="MS PGothic" charset="0"/>
              </a:rPr>
              <a:t>analysis</a:t>
            </a:r>
            <a:r>
              <a:rPr lang="es-ES" sz="4400" dirty="0" smtClean="0">
                <a:latin typeface="Bahnschrift Light SemiCondensed" panose="020B0502040204020203" pitchFamily="34" charset="0"/>
                <a:ea typeface="MS PGothic" charset="0"/>
              </a:rPr>
              <a:t> </a:t>
            </a:r>
            <a:r>
              <a:rPr lang="es-ES" sz="4400" dirty="0" err="1" smtClean="0">
                <a:latin typeface="Bahnschrift Light SemiCondensed" panose="020B0502040204020203" pitchFamily="34" charset="0"/>
                <a:ea typeface="MS PGothic" charset="0"/>
              </a:rPr>
              <a:t>products</a:t>
            </a:r>
            <a:endParaRPr lang="es-ES" sz="4400" dirty="0">
              <a:latin typeface="Bahnschrift Light SemiCondensed" panose="020B0502040204020203" pitchFamily="34" charset="0"/>
              <a:ea typeface="MS PGothic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227015" y="995685"/>
            <a:ext cx="1135380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>
                <a:latin typeface="Bahnschrift Light SemiCondensed" panose="020B0502040204020203" pitchFamily="34" charset="0"/>
              </a:rPr>
              <a:t>An</a:t>
            </a:r>
            <a:r>
              <a:rPr lang="es-ES" dirty="0">
                <a:latin typeface="Bahnschrift Light SemiCondensed" panose="020B0502040204020203" pitchFamily="34" charset="0"/>
              </a:rPr>
              <a:t> </a:t>
            </a:r>
            <a:r>
              <a:rPr lang="es-ES" b="1" dirty="0" err="1">
                <a:latin typeface="Bahnschrift Light SemiCondensed" panose="020B0502040204020203" pitchFamily="34" charset="0"/>
              </a:rPr>
              <a:t>analysis</a:t>
            </a:r>
            <a:r>
              <a:rPr lang="es-ES" b="1" dirty="0">
                <a:latin typeface="Bahnschrift Light SemiCondensed" panose="020B0502040204020203" pitchFamily="34" charset="0"/>
              </a:rPr>
              <a:t> </a:t>
            </a:r>
            <a:r>
              <a:rPr lang="es-ES" dirty="0" err="1">
                <a:latin typeface="Bahnschrift Light SemiCondensed" panose="020B0502040204020203" pitchFamily="34" charset="0"/>
              </a:rPr>
              <a:t>is</a:t>
            </a:r>
            <a:r>
              <a:rPr lang="es-ES" dirty="0">
                <a:latin typeface="Bahnschrift Light SemiCondensed" panose="020B0502040204020203" pitchFamily="34" charset="0"/>
              </a:rPr>
              <a:t> a </a:t>
            </a:r>
            <a:r>
              <a:rPr lang="es-ES" dirty="0" err="1">
                <a:latin typeface="Bahnschrift Light SemiCondensed" panose="020B0502040204020203" pitchFamily="34" charset="0"/>
              </a:rPr>
              <a:t>snapshot</a:t>
            </a:r>
            <a:r>
              <a:rPr lang="es-ES" dirty="0">
                <a:latin typeface="Bahnschrift Light SemiCondensed" panose="020B0502040204020203" pitchFamily="34" charset="0"/>
              </a:rPr>
              <a:t> of </a:t>
            </a:r>
            <a:r>
              <a:rPr lang="es-ES" dirty="0" err="1">
                <a:latin typeface="Bahnschrift Light SemiCondensed" panose="020B0502040204020203" pitchFamily="34" charset="0"/>
              </a:rPr>
              <a:t>the</a:t>
            </a:r>
            <a:r>
              <a:rPr lang="es-ES" dirty="0">
                <a:latin typeface="Bahnschrift Light SemiCondensed" panose="020B0502040204020203" pitchFamily="34" charset="0"/>
              </a:rPr>
              <a:t> </a:t>
            </a:r>
            <a:r>
              <a:rPr lang="es-ES" b="1" dirty="0" err="1">
                <a:latin typeface="Bahnschrift Light SemiCondensed" panose="020B0502040204020203" pitchFamily="34" charset="0"/>
              </a:rPr>
              <a:t>state</a:t>
            </a:r>
            <a:r>
              <a:rPr lang="es-ES" b="1" dirty="0">
                <a:latin typeface="Bahnschrift Light SemiCondensed" panose="020B0502040204020203" pitchFamily="34" charset="0"/>
              </a:rPr>
              <a:t> of </a:t>
            </a:r>
            <a:r>
              <a:rPr lang="es-ES" b="1" dirty="0" err="1">
                <a:latin typeface="Bahnschrift Light SemiCondensed" panose="020B0502040204020203" pitchFamily="34" charset="0"/>
              </a:rPr>
              <a:t>the</a:t>
            </a:r>
            <a:r>
              <a:rPr lang="es-ES" b="1" dirty="0">
                <a:latin typeface="Bahnschrift Light SemiCondensed" panose="020B0502040204020203" pitchFamily="34" charset="0"/>
              </a:rPr>
              <a:t> </a:t>
            </a:r>
            <a:r>
              <a:rPr lang="es-ES" b="1" dirty="0" err="1">
                <a:latin typeface="Bahnschrift Light SemiCondensed" panose="020B0502040204020203" pitchFamily="34" charset="0"/>
              </a:rPr>
              <a:t>ocean</a:t>
            </a:r>
            <a:r>
              <a:rPr lang="es-ES" b="1" dirty="0">
                <a:latin typeface="Bahnschrift Light SemiCondensed" panose="020B0502040204020203" pitchFamily="34" charset="0"/>
              </a:rPr>
              <a:t> </a:t>
            </a:r>
            <a:r>
              <a:rPr lang="es-ES" dirty="0">
                <a:latin typeface="Bahnschrift Light SemiCondensed" panose="020B0502040204020203" pitchFamily="34" charset="0"/>
              </a:rPr>
              <a:t>at </a:t>
            </a:r>
            <a:r>
              <a:rPr lang="es-ES" dirty="0" err="1" smtClean="0">
                <a:latin typeface="Bahnschrift Light SemiCondensed" panose="020B0502040204020203" pitchFamily="34" charset="0"/>
              </a:rPr>
              <a:t>any</a:t>
            </a:r>
            <a:r>
              <a:rPr lang="es-ES" dirty="0">
                <a:latin typeface="Bahnschrift Light SemiCondensed" panose="020B0502040204020203" pitchFamily="34" charset="0"/>
              </a:rPr>
              <a:t> </a:t>
            </a:r>
            <a:r>
              <a:rPr lang="es-ES" b="1" dirty="0" err="1" smtClean="0">
                <a:latin typeface="Bahnschrift Light SemiCondensed" panose="020B0502040204020203" pitchFamily="34" charset="0"/>
              </a:rPr>
              <a:t>given</a:t>
            </a:r>
            <a:r>
              <a:rPr lang="es-ES" b="1" dirty="0" smtClean="0">
                <a:latin typeface="Bahnschrift Light SemiCondensed" panose="020B0502040204020203" pitchFamily="34" charset="0"/>
              </a:rPr>
              <a:t> </a:t>
            </a:r>
            <a:r>
              <a:rPr lang="es-ES" b="1" dirty="0">
                <a:latin typeface="Bahnschrift Light SemiCondensed" panose="020B0502040204020203" pitchFamily="34" charset="0"/>
              </a:rPr>
              <a:t>time</a:t>
            </a:r>
            <a:r>
              <a:rPr lang="es-ES" dirty="0">
                <a:latin typeface="Bahnschrift Light SemiCondensed" panose="020B0502040204020203" pitchFamily="34" charset="0"/>
              </a:rPr>
              <a:t>. </a:t>
            </a:r>
            <a:r>
              <a:rPr lang="es-ES" dirty="0" err="1">
                <a:latin typeface="Bahnschrift Light SemiCondensed" panose="020B0502040204020203" pitchFamily="34" charset="0"/>
              </a:rPr>
              <a:t>It</a:t>
            </a:r>
            <a:r>
              <a:rPr lang="es-ES" dirty="0">
                <a:latin typeface="Bahnschrift Light SemiCondensed" panose="020B0502040204020203" pitchFamily="34" charset="0"/>
              </a:rPr>
              <a:t> </a:t>
            </a:r>
            <a:r>
              <a:rPr lang="es-ES" dirty="0" err="1">
                <a:latin typeface="Bahnschrift Light SemiCondensed" panose="020B0502040204020203" pitchFamily="34" charset="0"/>
              </a:rPr>
              <a:t>is</a:t>
            </a:r>
            <a:r>
              <a:rPr lang="es-ES" dirty="0">
                <a:latin typeface="Bahnschrift Light SemiCondensed" panose="020B0502040204020203" pitchFamily="34" charset="0"/>
              </a:rPr>
              <a:t> done </a:t>
            </a:r>
            <a:r>
              <a:rPr lang="es-ES" dirty="0" err="1">
                <a:latin typeface="Bahnschrift Light SemiCondensed" panose="020B0502040204020203" pitchFamily="34" charset="0"/>
              </a:rPr>
              <a:t>using</a:t>
            </a:r>
            <a:r>
              <a:rPr lang="es-ES" dirty="0">
                <a:latin typeface="Bahnschrift Light SemiCondensed" panose="020B0502040204020203" pitchFamily="34" charset="0"/>
              </a:rPr>
              <a:t> a </a:t>
            </a:r>
            <a:r>
              <a:rPr lang="es-ES" b="1" dirty="0" err="1" smtClean="0">
                <a:latin typeface="Bahnschrift Light SemiCondensed" panose="020B0502040204020203" pitchFamily="34" charset="0"/>
              </a:rPr>
              <a:t>model</a:t>
            </a:r>
            <a:r>
              <a:rPr lang="es-ES" b="1" dirty="0" smtClean="0">
                <a:latin typeface="Bahnschrift Light SemiCondensed" panose="020B0502040204020203" pitchFamily="34" charset="0"/>
              </a:rPr>
              <a:t>, </a:t>
            </a:r>
            <a:r>
              <a:rPr lang="es-ES" b="1" dirty="0">
                <a:latin typeface="Bahnschrift Light SemiCondensed" panose="020B0502040204020203" pitchFamily="34" charset="0"/>
              </a:rPr>
              <a:t>data </a:t>
            </a:r>
            <a:r>
              <a:rPr lang="es-ES" b="1" dirty="0" smtClean="0">
                <a:latin typeface="Bahnschrift Light SemiCondensed" panose="020B0502040204020203" pitchFamily="34" charset="0"/>
              </a:rPr>
              <a:t>and </a:t>
            </a:r>
            <a:r>
              <a:rPr lang="es-ES" b="1" dirty="0" err="1" smtClean="0">
                <a:latin typeface="Bahnschrift Light SemiCondensed" panose="020B0502040204020203" pitchFamily="34" charset="0"/>
              </a:rPr>
              <a:t>observations</a:t>
            </a:r>
            <a:r>
              <a:rPr lang="es-ES" b="1" dirty="0" smtClean="0">
                <a:latin typeface="Bahnschrift Light SemiCondensed" panose="020B0502040204020203" pitchFamily="34" charset="0"/>
              </a:rPr>
              <a:t> </a:t>
            </a:r>
            <a:r>
              <a:rPr lang="es-ES" dirty="0" err="1">
                <a:latin typeface="Bahnschrift Light SemiCondensed" panose="020B0502040204020203" pitchFamily="34" charset="0"/>
              </a:rPr>
              <a:t>to</a:t>
            </a:r>
            <a:r>
              <a:rPr lang="es-ES" dirty="0">
                <a:latin typeface="Bahnschrift Light SemiCondensed" panose="020B0502040204020203" pitchFamily="34" charset="0"/>
              </a:rPr>
              <a:t> </a:t>
            </a:r>
            <a:r>
              <a:rPr lang="es-ES" dirty="0" err="1">
                <a:latin typeface="Bahnschrift Light SemiCondensed" panose="020B0502040204020203" pitchFamily="34" charset="0"/>
              </a:rPr>
              <a:t>provide</a:t>
            </a:r>
            <a:r>
              <a:rPr lang="es-ES" dirty="0">
                <a:latin typeface="Bahnschrift Light SemiCondensed" panose="020B0502040204020203" pitchFamily="34" charset="0"/>
              </a:rPr>
              <a:t> a </a:t>
            </a:r>
            <a:r>
              <a:rPr lang="es-ES" dirty="0" err="1">
                <a:latin typeface="Bahnschrift Light SemiCondensed" panose="020B0502040204020203" pitchFamily="34" charset="0"/>
              </a:rPr>
              <a:t>best</a:t>
            </a:r>
            <a:r>
              <a:rPr lang="es-ES" dirty="0">
                <a:latin typeface="Bahnschrift Light SemiCondensed" panose="020B0502040204020203" pitchFamily="34" charset="0"/>
              </a:rPr>
              <a:t> </a:t>
            </a:r>
            <a:r>
              <a:rPr lang="es-ES" dirty="0" err="1">
                <a:latin typeface="Bahnschrift Light SemiCondensed" panose="020B0502040204020203" pitchFamily="34" charset="0"/>
              </a:rPr>
              <a:t>fit</a:t>
            </a:r>
            <a:r>
              <a:rPr lang="es-ES" dirty="0">
                <a:latin typeface="Bahnschrift Light SemiCondensed" panose="020B0502040204020203" pitchFamily="34" charset="0"/>
              </a:rPr>
              <a:t> </a:t>
            </a:r>
            <a:r>
              <a:rPr lang="es-ES" dirty="0" err="1">
                <a:latin typeface="Bahnschrift Light SemiCondensed" panose="020B0502040204020203" pitchFamily="34" charset="0"/>
              </a:rPr>
              <a:t>produced</a:t>
            </a:r>
            <a:r>
              <a:rPr lang="es-ES" dirty="0">
                <a:latin typeface="Bahnschrift Light SemiCondensed" panose="020B0502040204020203" pitchFamily="34" charset="0"/>
              </a:rPr>
              <a:t> </a:t>
            </a:r>
            <a:r>
              <a:rPr lang="es-ES" b="1" dirty="0" err="1">
                <a:latin typeface="Bahnschrift Light SemiCondensed" panose="020B0502040204020203" pitchFamily="34" charset="0"/>
              </a:rPr>
              <a:t>on</a:t>
            </a:r>
            <a:r>
              <a:rPr lang="es-ES" b="1" dirty="0">
                <a:latin typeface="Bahnschrift Light SemiCondensed" panose="020B0502040204020203" pitchFamily="34" charset="0"/>
              </a:rPr>
              <a:t> </a:t>
            </a:r>
            <a:r>
              <a:rPr lang="es-ES" b="1" dirty="0" err="1">
                <a:latin typeface="Bahnschrift Light SemiCondensed" panose="020B0502040204020203" pitchFamily="34" charset="0"/>
              </a:rPr>
              <a:t>the</a:t>
            </a:r>
            <a:r>
              <a:rPr lang="es-ES" b="1" dirty="0">
                <a:latin typeface="Bahnschrift Light SemiCondensed" panose="020B0502040204020203" pitchFamily="34" charset="0"/>
              </a:rPr>
              <a:t> </a:t>
            </a:r>
            <a:r>
              <a:rPr lang="es-ES" b="1" dirty="0" err="1">
                <a:latin typeface="Bahnschrift Light SemiCondensed" panose="020B0502040204020203" pitchFamily="34" charset="0"/>
              </a:rPr>
              <a:t>fly</a:t>
            </a:r>
            <a:r>
              <a:rPr lang="es-ES" dirty="0" smtClean="0">
                <a:latin typeface="Bahnschrift Light SemiCondensed" panose="020B0502040204020203" pitchFamily="34" charset="0"/>
              </a:rPr>
              <a:t>.</a:t>
            </a:r>
          </a:p>
          <a:p>
            <a:endParaRPr lang="es-ES" dirty="0" smtClean="0">
              <a:latin typeface="Bahnschrift Light SemiCondensed" panose="020B0502040204020203" pitchFamily="34" charset="0"/>
            </a:endParaRPr>
          </a:p>
          <a:p>
            <a:r>
              <a:rPr lang="es-ES" dirty="0" err="1" smtClean="0">
                <a:latin typeface="Bahnschrift Light SemiCondensed" panose="020B0502040204020203" pitchFamily="34" charset="0"/>
              </a:rPr>
              <a:t>An</a:t>
            </a:r>
            <a:r>
              <a:rPr lang="es-ES" dirty="0" smtClean="0">
                <a:latin typeface="Bahnschrift Light SemiCondensed" panose="020B0502040204020203" pitchFamily="34" charset="0"/>
              </a:rPr>
              <a:t> </a:t>
            </a:r>
            <a:r>
              <a:rPr lang="es-ES" dirty="0" err="1">
                <a:latin typeface="Bahnschrift Light SemiCondensed" panose="020B0502040204020203" pitchFamily="34" charset="0"/>
              </a:rPr>
              <a:t>oceanographic</a:t>
            </a:r>
            <a:r>
              <a:rPr lang="es-ES" dirty="0">
                <a:latin typeface="Bahnschrift Light SemiCondensed" panose="020B0502040204020203" pitchFamily="34" charset="0"/>
              </a:rPr>
              <a:t> </a:t>
            </a:r>
            <a:r>
              <a:rPr lang="es-ES" b="1" dirty="0" err="1">
                <a:latin typeface="Bahnschrift Light SemiCondensed" panose="020B0502040204020203" pitchFamily="34" charset="0"/>
              </a:rPr>
              <a:t>reanalysis</a:t>
            </a:r>
            <a:r>
              <a:rPr lang="es-ES" b="1" dirty="0">
                <a:latin typeface="Bahnschrift Light SemiCondensed" panose="020B0502040204020203" pitchFamily="34" charset="0"/>
              </a:rPr>
              <a:t> </a:t>
            </a:r>
            <a:r>
              <a:rPr lang="es-ES" dirty="0" err="1">
                <a:latin typeface="Bahnschrift Light SemiCondensed" panose="020B0502040204020203" pitchFamily="34" charset="0"/>
              </a:rPr>
              <a:t>consists</a:t>
            </a:r>
            <a:r>
              <a:rPr lang="es-ES" dirty="0">
                <a:latin typeface="Bahnschrift Light SemiCondensed" panose="020B0502040204020203" pitchFamily="34" charset="0"/>
              </a:rPr>
              <a:t> in </a:t>
            </a:r>
            <a:r>
              <a:rPr lang="es-ES" dirty="0" err="1">
                <a:latin typeface="Bahnschrift Light SemiCondensed" panose="020B0502040204020203" pitchFamily="34" charset="0"/>
              </a:rPr>
              <a:t>modelling</a:t>
            </a:r>
            <a:r>
              <a:rPr lang="es-ES" dirty="0">
                <a:latin typeface="Bahnschrift Light SemiCondensed" panose="020B0502040204020203" pitchFamily="34" charset="0"/>
              </a:rPr>
              <a:t> </a:t>
            </a:r>
            <a:r>
              <a:rPr lang="es-ES" b="1" dirty="0" err="1">
                <a:latin typeface="Bahnschrift Light SemiCondensed" panose="020B0502040204020203" pitchFamily="34" charset="0"/>
              </a:rPr>
              <a:t>the</a:t>
            </a:r>
            <a:r>
              <a:rPr lang="es-ES" b="1" dirty="0">
                <a:latin typeface="Bahnschrift Light SemiCondensed" panose="020B0502040204020203" pitchFamily="34" charset="0"/>
              </a:rPr>
              <a:t> </a:t>
            </a:r>
            <a:r>
              <a:rPr lang="es-ES" b="1" dirty="0" err="1" smtClean="0">
                <a:latin typeface="Bahnschrift Light SemiCondensed" panose="020B0502040204020203" pitchFamily="34" charset="0"/>
              </a:rPr>
              <a:t>state</a:t>
            </a:r>
            <a:r>
              <a:rPr lang="es-ES" b="1" dirty="0">
                <a:latin typeface="Bahnschrift Light SemiCondensed" panose="020B0502040204020203" pitchFamily="34" charset="0"/>
              </a:rPr>
              <a:t> </a:t>
            </a:r>
            <a:r>
              <a:rPr lang="es-ES" b="1" dirty="0" smtClean="0">
                <a:latin typeface="Bahnschrift Light SemiCondensed" panose="020B0502040204020203" pitchFamily="34" charset="0"/>
              </a:rPr>
              <a:t>of </a:t>
            </a:r>
            <a:r>
              <a:rPr lang="es-ES" b="1" dirty="0" err="1">
                <a:latin typeface="Bahnschrift Light SemiCondensed" panose="020B0502040204020203" pitchFamily="34" charset="0"/>
              </a:rPr>
              <a:t>the</a:t>
            </a:r>
            <a:r>
              <a:rPr lang="es-ES" b="1" dirty="0">
                <a:latin typeface="Bahnschrift Light SemiCondensed" panose="020B0502040204020203" pitchFamily="34" charset="0"/>
              </a:rPr>
              <a:t> </a:t>
            </a:r>
            <a:r>
              <a:rPr lang="es-ES" b="1" dirty="0" err="1">
                <a:latin typeface="Bahnschrift Light SemiCondensed" panose="020B0502040204020203" pitchFamily="34" charset="0"/>
              </a:rPr>
              <a:t>ocean</a:t>
            </a:r>
            <a:r>
              <a:rPr lang="es-ES" b="1" dirty="0">
                <a:latin typeface="Bahnschrift Light SemiCondensed" panose="020B0502040204020203" pitchFamily="34" charset="0"/>
              </a:rPr>
              <a:t> </a:t>
            </a:r>
            <a:r>
              <a:rPr lang="es-ES" b="1" dirty="0" err="1">
                <a:latin typeface="Bahnschrift Light SemiCondensed" panose="020B0502040204020203" pitchFamily="34" charset="0"/>
              </a:rPr>
              <a:t>over</a:t>
            </a:r>
            <a:r>
              <a:rPr lang="es-ES" b="1" dirty="0">
                <a:latin typeface="Bahnschrift Light SemiCondensed" panose="020B0502040204020203" pitchFamily="34" charset="0"/>
              </a:rPr>
              <a:t> a </a:t>
            </a:r>
            <a:r>
              <a:rPr lang="es-ES" b="1" dirty="0" err="1">
                <a:latin typeface="Bahnschrift Light SemiCondensed" panose="020B0502040204020203" pitchFamily="34" charset="0"/>
              </a:rPr>
              <a:t>long</a:t>
            </a:r>
            <a:r>
              <a:rPr lang="es-ES" b="1" dirty="0">
                <a:latin typeface="Bahnschrift Light SemiCondensed" panose="020B0502040204020203" pitchFamily="34" charset="0"/>
              </a:rPr>
              <a:t> </a:t>
            </a:r>
            <a:r>
              <a:rPr lang="es-ES" b="1" dirty="0" err="1">
                <a:latin typeface="Bahnschrift Light SemiCondensed" panose="020B0502040204020203" pitchFamily="34" charset="0"/>
              </a:rPr>
              <a:t>period</a:t>
            </a:r>
            <a:r>
              <a:rPr lang="es-ES" b="1" dirty="0">
                <a:latin typeface="Bahnschrift Light SemiCondensed" panose="020B0502040204020203" pitchFamily="34" charset="0"/>
              </a:rPr>
              <a:t> of time</a:t>
            </a:r>
            <a:r>
              <a:rPr lang="es-ES" dirty="0">
                <a:latin typeface="Bahnschrift Light SemiCondensed" panose="020B0502040204020203" pitchFamily="34" charset="0"/>
              </a:rPr>
              <a:t> (</a:t>
            </a:r>
            <a:r>
              <a:rPr lang="es-ES" dirty="0" err="1">
                <a:latin typeface="Bahnschrift Light SemiCondensed" panose="020B0502040204020203" pitchFamily="34" charset="0"/>
              </a:rPr>
              <a:t>several</a:t>
            </a:r>
            <a:r>
              <a:rPr lang="es-ES" dirty="0">
                <a:latin typeface="Bahnschrift Light SemiCondensed" panose="020B0502040204020203" pitchFamily="34" charset="0"/>
              </a:rPr>
              <a:t> </a:t>
            </a:r>
            <a:r>
              <a:rPr lang="es-ES" dirty="0" err="1">
                <a:latin typeface="Bahnschrift Light SemiCondensed" panose="020B0502040204020203" pitchFamily="34" charset="0"/>
              </a:rPr>
              <a:t>years</a:t>
            </a:r>
            <a:r>
              <a:rPr lang="es-ES" dirty="0">
                <a:latin typeface="Bahnschrift Light SemiCondensed" panose="020B0502040204020203" pitchFamily="34" charset="0"/>
              </a:rPr>
              <a:t>) </a:t>
            </a:r>
            <a:r>
              <a:rPr lang="es-ES" dirty="0" err="1" smtClean="0">
                <a:latin typeface="Bahnschrift Light SemiCondensed" panose="020B0502040204020203" pitchFamily="34" charset="0"/>
              </a:rPr>
              <a:t>while</a:t>
            </a:r>
            <a:r>
              <a:rPr lang="es-ES" dirty="0">
                <a:latin typeface="Bahnschrift Light SemiCondensed" panose="020B0502040204020203" pitchFamily="34" charset="0"/>
              </a:rPr>
              <a:t> </a:t>
            </a:r>
            <a:r>
              <a:rPr lang="es-ES" dirty="0" err="1" smtClean="0">
                <a:latin typeface="Bahnschrift Light SemiCondensed" panose="020B0502040204020203" pitchFamily="34" charset="0"/>
              </a:rPr>
              <a:t>correcting</a:t>
            </a:r>
            <a:r>
              <a:rPr lang="es-ES" dirty="0" smtClean="0">
                <a:latin typeface="Bahnschrift Light SemiCondensed" panose="020B0502040204020203" pitchFamily="34" charset="0"/>
              </a:rPr>
              <a:t> </a:t>
            </a:r>
            <a:r>
              <a:rPr lang="es-ES" dirty="0" err="1">
                <a:latin typeface="Bahnschrift Light SemiCondensed" panose="020B0502040204020203" pitchFamily="34" charset="0"/>
              </a:rPr>
              <a:t>it</a:t>
            </a:r>
            <a:r>
              <a:rPr lang="es-ES" dirty="0">
                <a:latin typeface="Bahnschrift Light SemiCondensed" panose="020B0502040204020203" pitchFamily="34" charset="0"/>
              </a:rPr>
              <a:t> </a:t>
            </a:r>
            <a:r>
              <a:rPr lang="es-ES" dirty="0" err="1">
                <a:latin typeface="Bahnschrift Light SemiCondensed" panose="020B0502040204020203" pitchFamily="34" charset="0"/>
              </a:rPr>
              <a:t>with</a:t>
            </a:r>
            <a:r>
              <a:rPr lang="es-ES" dirty="0">
                <a:latin typeface="Bahnschrift Light SemiCondensed" panose="020B0502040204020203" pitchFamily="34" charset="0"/>
              </a:rPr>
              <a:t> </a:t>
            </a:r>
            <a:r>
              <a:rPr lang="es-ES" dirty="0" err="1">
                <a:latin typeface="Bahnschrift Light SemiCondensed" panose="020B0502040204020203" pitchFamily="34" charset="0"/>
              </a:rPr>
              <a:t>the</a:t>
            </a:r>
            <a:r>
              <a:rPr lang="es-ES" dirty="0">
                <a:latin typeface="Bahnschrift Light SemiCondensed" panose="020B0502040204020203" pitchFamily="34" charset="0"/>
              </a:rPr>
              <a:t> </a:t>
            </a:r>
            <a:r>
              <a:rPr lang="es-ES" b="1" dirty="0" err="1">
                <a:latin typeface="Bahnschrift Light SemiCondensed" panose="020B0502040204020203" pitchFamily="34" charset="0"/>
              </a:rPr>
              <a:t>best</a:t>
            </a:r>
            <a:r>
              <a:rPr lang="es-ES" b="1" dirty="0">
                <a:latin typeface="Bahnschrift Light SemiCondensed" panose="020B0502040204020203" pitchFamily="34" charset="0"/>
              </a:rPr>
              <a:t> </a:t>
            </a:r>
            <a:r>
              <a:rPr lang="es-ES" b="1" dirty="0" err="1">
                <a:latin typeface="Bahnschrift Light SemiCondensed" panose="020B0502040204020203" pitchFamily="34" charset="0"/>
              </a:rPr>
              <a:t>available</a:t>
            </a:r>
            <a:r>
              <a:rPr lang="es-ES" b="1" dirty="0">
                <a:latin typeface="Bahnschrift Light SemiCondensed" panose="020B0502040204020203" pitchFamily="34" charset="0"/>
              </a:rPr>
              <a:t> </a:t>
            </a:r>
            <a:r>
              <a:rPr lang="es-ES" b="1" dirty="0" err="1">
                <a:latin typeface="Bahnschrift Light SemiCondensed" panose="020B0502040204020203" pitchFamily="34" charset="0"/>
              </a:rPr>
              <a:t>past</a:t>
            </a:r>
            <a:r>
              <a:rPr lang="es-ES" b="1" dirty="0">
                <a:latin typeface="Bahnschrift Light SemiCondensed" panose="020B0502040204020203" pitchFamily="34" charset="0"/>
              </a:rPr>
              <a:t> </a:t>
            </a:r>
            <a:r>
              <a:rPr lang="es-ES" b="1" dirty="0" err="1">
                <a:latin typeface="Bahnschrift Light SemiCondensed" panose="020B0502040204020203" pitchFamily="34" charset="0"/>
              </a:rPr>
              <a:t>observations</a:t>
            </a:r>
            <a:r>
              <a:rPr lang="es-ES" dirty="0" smtClean="0">
                <a:latin typeface="Bahnschrift Light SemiCondensed" panose="020B0502040204020203" pitchFamily="34" charset="0"/>
              </a:rPr>
              <a:t>.</a:t>
            </a:r>
          </a:p>
          <a:p>
            <a:endParaRPr lang="es-ES" dirty="0" smtClean="0">
              <a:latin typeface="Bahnschrift Light SemiCondensed" panose="020B0502040204020203" pitchFamily="34" charset="0"/>
            </a:endParaRPr>
          </a:p>
          <a:p>
            <a:r>
              <a:rPr lang="es-ES" sz="1800" i="1" dirty="0" err="1" smtClean="0">
                <a:latin typeface="Bahnschrift Light SemiCondensed" panose="020B0502040204020203" pitchFamily="34" charset="0"/>
              </a:rPr>
              <a:t>From</a:t>
            </a:r>
            <a:r>
              <a:rPr lang="es-ES" sz="1800" i="1" dirty="0" smtClean="0">
                <a:latin typeface="Bahnschrift Light SemiCondensed" panose="020B0502040204020203" pitchFamily="34" charset="0"/>
              </a:rPr>
              <a:t> </a:t>
            </a:r>
            <a:r>
              <a:rPr lang="es-ES" sz="1800" i="1" dirty="0" err="1" smtClean="0">
                <a:latin typeface="Bahnschrift Light SemiCondensed" panose="020B0502040204020203" pitchFamily="34" charset="0"/>
              </a:rPr>
              <a:t>the</a:t>
            </a:r>
            <a:r>
              <a:rPr lang="es-ES" sz="1800" i="1" dirty="0" smtClean="0">
                <a:latin typeface="Bahnschrift Light SemiCondensed" panose="020B0502040204020203" pitchFamily="34" charset="0"/>
              </a:rPr>
              <a:t> Blue Book </a:t>
            </a:r>
            <a:r>
              <a:rPr lang="es-ES" sz="1800" i="1" dirty="0" err="1" smtClean="0">
                <a:latin typeface="Bahnschrift Light SemiCondensed" panose="020B0502040204020203" pitchFamily="34" charset="0"/>
              </a:rPr>
              <a:t>Copernicus</a:t>
            </a:r>
            <a:r>
              <a:rPr lang="es-ES" sz="1800" i="1" dirty="0" smtClean="0">
                <a:latin typeface="Bahnschrift Light SemiCondensed" panose="020B0502040204020203" pitchFamily="34" charset="0"/>
              </a:rPr>
              <a:t> </a:t>
            </a:r>
            <a:r>
              <a:rPr lang="es-ES" sz="1800" i="1" dirty="0" err="1" smtClean="0">
                <a:latin typeface="Bahnschrift Light SemiCondensed" panose="020B0502040204020203" pitchFamily="34" charset="0"/>
              </a:rPr>
              <a:t>for</a:t>
            </a:r>
            <a:r>
              <a:rPr lang="es-ES" sz="1800" i="1" dirty="0" smtClean="0">
                <a:latin typeface="Bahnschrift Light SemiCondensed" panose="020B0502040204020203" pitchFamily="34" charset="0"/>
              </a:rPr>
              <a:t> a </a:t>
            </a:r>
            <a:r>
              <a:rPr lang="es-ES" sz="1800" i="1" dirty="0" err="1" smtClean="0">
                <a:latin typeface="Bahnschrift Light SemiCondensed" panose="020B0502040204020203" pitchFamily="34" charset="0"/>
              </a:rPr>
              <a:t>Sustainable</a:t>
            </a:r>
            <a:r>
              <a:rPr lang="es-ES" sz="1800" i="1" dirty="0" smtClean="0">
                <a:latin typeface="Bahnschrift Light SemiCondensed" panose="020B0502040204020203" pitchFamily="34" charset="0"/>
              </a:rPr>
              <a:t> </a:t>
            </a:r>
            <a:r>
              <a:rPr lang="es-ES" sz="1800" i="1" dirty="0" err="1" smtClean="0">
                <a:latin typeface="Bahnschrift Light SemiCondensed" panose="020B0502040204020203" pitchFamily="34" charset="0"/>
              </a:rPr>
              <a:t>Ocean</a:t>
            </a:r>
            <a:endParaRPr lang="es-ES" sz="1800" i="1" dirty="0">
              <a:latin typeface="Bahnschrift Light SemiCondensed" panose="020B0502040204020203" pitchFamily="34" charset="0"/>
            </a:endParaRPr>
          </a:p>
          <a:p>
            <a:endParaRPr lang="es-ES" dirty="0"/>
          </a:p>
        </p:txBody>
      </p:sp>
      <p:sp>
        <p:nvSpPr>
          <p:cNvPr id="7" name="CuadroTexto 6"/>
          <p:cNvSpPr txBox="1"/>
          <p:nvPr/>
        </p:nvSpPr>
        <p:spPr>
          <a:xfrm>
            <a:off x="6246813" y="5966936"/>
            <a:ext cx="419664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  <a:p>
            <a:r>
              <a:rPr lang="es-ES" sz="1800" i="1" dirty="0" err="1">
                <a:latin typeface="Bahnschrift Light SemiCondensed" panose="020B0502040204020203" pitchFamily="34" charset="0"/>
              </a:rPr>
              <a:t>From</a:t>
            </a:r>
            <a:r>
              <a:rPr lang="es-ES" sz="1800" i="1" dirty="0">
                <a:latin typeface="Bahnschrift Light SemiCondensed" panose="020B0502040204020203" pitchFamily="34" charset="0"/>
              </a:rPr>
              <a:t> </a:t>
            </a:r>
            <a:r>
              <a:rPr lang="es-ES" sz="1800" i="1" dirty="0" smtClean="0">
                <a:latin typeface="Bahnschrift Light SemiCondensed" panose="020B0502040204020203" pitchFamily="34" charset="0"/>
              </a:rPr>
              <a:t>E. </a:t>
            </a:r>
            <a:r>
              <a:rPr lang="es-ES" sz="1800" i="1" dirty="0" err="1" smtClean="0">
                <a:latin typeface="Bahnschrift Light SemiCondensed" panose="020B0502040204020203" pitchFamily="34" charset="0"/>
              </a:rPr>
              <a:t>Kalnay</a:t>
            </a:r>
            <a:r>
              <a:rPr lang="es-ES" sz="1800" i="1" dirty="0" smtClean="0">
                <a:latin typeface="Bahnschrift Light SemiCondensed" panose="020B0502040204020203" pitchFamily="34" charset="0"/>
              </a:rPr>
              <a:t>, www2.atmos.umd.edu</a:t>
            </a:r>
            <a:endParaRPr lang="es-ES" dirty="0">
              <a:latin typeface="Bahnschrift Light SemiCondensed" panose="020B0502040204020203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7814" y="266381"/>
            <a:ext cx="1604175" cy="6912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0639" y="4617180"/>
            <a:ext cx="2838450" cy="228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445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"/>
          <p:cNvSpPr txBox="1">
            <a:spLocks/>
          </p:cNvSpPr>
          <p:nvPr/>
        </p:nvSpPr>
        <p:spPr>
          <a:xfrm>
            <a:off x="379414" y="121385"/>
            <a:ext cx="10360025" cy="584200"/>
          </a:xfrm>
          <a:prstGeom prst="rect">
            <a:avLst/>
          </a:prstGeom>
        </p:spPr>
        <p:txBody>
          <a:bodyPr/>
          <a:lstStyle>
            <a:lvl1pPr algn="l" defTabSz="12176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l" defTabSz="12176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MS PGothic" charset="0"/>
              </a:defRPr>
            </a:lvl2pPr>
            <a:lvl3pPr algn="l" defTabSz="12176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MS PGothic" charset="0"/>
              </a:defRPr>
            </a:lvl3pPr>
            <a:lvl4pPr algn="l" defTabSz="12176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MS PGothic" charset="0"/>
              </a:defRPr>
            </a:lvl4pPr>
            <a:lvl5pPr algn="l" defTabSz="12176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MS PGothic" charset="0"/>
              </a:defRPr>
            </a:lvl5pPr>
            <a:lvl6pPr marL="457200" algn="l" defTabSz="12176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l" defTabSz="12176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l" defTabSz="12176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l" defTabSz="12176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s-ES" sz="4400" dirty="0" smtClean="0">
                <a:latin typeface="Bahnschrift Light SemiCondensed" panose="020B0502040204020203" pitchFamily="34" charset="0"/>
                <a:ea typeface="MS PGothic" charset="0"/>
              </a:rPr>
              <a:t>Re/</a:t>
            </a:r>
            <a:r>
              <a:rPr lang="es-ES" sz="4400" dirty="0" err="1" smtClean="0">
                <a:latin typeface="Bahnschrift Light SemiCondensed" panose="020B0502040204020203" pitchFamily="34" charset="0"/>
                <a:ea typeface="MS PGothic" charset="0"/>
              </a:rPr>
              <a:t>analysis</a:t>
            </a:r>
            <a:r>
              <a:rPr lang="es-ES" sz="4400" dirty="0" smtClean="0">
                <a:latin typeface="Bahnschrift Light SemiCondensed" panose="020B0502040204020203" pitchFamily="34" charset="0"/>
                <a:ea typeface="MS PGothic" charset="0"/>
              </a:rPr>
              <a:t> data</a:t>
            </a:r>
            <a:endParaRPr lang="es-ES" sz="4400" dirty="0">
              <a:latin typeface="Bahnschrift Light SemiCondensed" panose="020B0502040204020203" pitchFamily="34" charset="0"/>
              <a:ea typeface="MS PGothic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6012" y="762000"/>
            <a:ext cx="8408988" cy="5605992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4037012" y="6096002"/>
            <a:ext cx="952341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1600" dirty="0" smtClean="0"/>
          </a:p>
          <a:p>
            <a:r>
              <a:rPr lang="es-ES" sz="1600" dirty="0" err="1" smtClean="0">
                <a:latin typeface="Bahnschrift Light SemiCondensed" panose="020B0502040204020203" pitchFamily="34" charset="0"/>
              </a:rPr>
              <a:t>https</a:t>
            </a:r>
            <a:r>
              <a:rPr lang="es-ES" sz="1600" dirty="0">
                <a:latin typeface="Bahnschrift Light SemiCondensed" panose="020B0502040204020203" pitchFamily="34" charset="0"/>
              </a:rPr>
              <a:t>://</a:t>
            </a:r>
            <a:r>
              <a:rPr lang="es-ES" sz="1600" dirty="0" err="1">
                <a:latin typeface="Bahnschrift Light SemiCondensed" panose="020B0502040204020203" pitchFamily="34" charset="0"/>
              </a:rPr>
              <a:t>www.ecmwf.int</a:t>
            </a:r>
            <a:r>
              <a:rPr lang="es-ES" sz="1600" dirty="0">
                <a:latin typeface="Bahnschrift Light SemiCondensed" panose="020B0502040204020203" pitchFamily="34" charset="0"/>
              </a:rPr>
              <a:t>/en/</a:t>
            </a:r>
            <a:r>
              <a:rPr lang="es-ES" sz="1600" dirty="0" err="1">
                <a:latin typeface="Bahnschrift Light SemiCondensed" panose="020B0502040204020203" pitchFamily="34" charset="0"/>
              </a:rPr>
              <a:t>about</a:t>
            </a:r>
            <a:r>
              <a:rPr lang="es-ES" sz="1600" dirty="0">
                <a:latin typeface="Bahnschrift Light SemiCondensed" panose="020B0502040204020203" pitchFamily="34" charset="0"/>
              </a:rPr>
              <a:t>/media-centre/</a:t>
            </a:r>
            <a:r>
              <a:rPr lang="es-ES" sz="1600" dirty="0" err="1">
                <a:latin typeface="Bahnschrift Light SemiCondensed" panose="020B0502040204020203" pitchFamily="34" charset="0"/>
              </a:rPr>
              <a:t>focus</a:t>
            </a:r>
            <a:r>
              <a:rPr lang="es-ES" sz="1600" dirty="0">
                <a:latin typeface="Bahnschrift Light SemiCondensed" panose="020B0502040204020203" pitchFamily="34" charset="0"/>
              </a:rPr>
              <a:t>/2020/</a:t>
            </a:r>
            <a:r>
              <a:rPr lang="es-ES" sz="1600" dirty="0" err="1">
                <a:latin typeface="Bahnschrift Light SemiCondensed" panose="020B0502040204020203" pitchFamily="34" charset="0"/>
              </a:rPr>
              <a:t>fact-sheet-reanalysis</a:t>
            </a:r>
            <a:endParaRPr lang="es-ES" sz="1600" dirty="0">
              <a:latin typeface="Bahnschrift Light SemiCondensed" panose="020B0502040204020203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303212" y="1015843"/>
            <a:ext cx="3886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>
                <a:latin typeface="Bahnschrift Light SemiCondensed" panose="020B0502040204020203" pitchFamily="34" charset="0"/>
              </a:rPr>
              <a:t>Reanalysis</a:t>
            </a:r>
            <a:r>
              <a:rPr lang="es-ES" dirty="0" smtClean="0">
                <a:latin typeface="Bahnschrift Light SemiCondensed" panose="020B0502040204020203" pitchFamily="34" charset="0"/>
              </a:rPr>
              <a:t> data </a:t>
            </a:r>
            <a:r>
              <a:rPr lang="es-ES" dirty="0" err="1" smtClean="0">
                <a:latin typeface="Bahnschrift Light SemiCondensed" panose="020B0502040204020203" pitchFamily="34" charset="0"/>
              </a:rPr>
              <a:t>provide</a:t>
            </a:r>
            <a:r>
              <a:rPr lang="es-ES" dirty="0" smtClean="0">
                <a:latin typeface="Bahnschrift Light SemiCondensed" panose="020B0502040204020203" pitchFamily="34" charset="0"/>
              </a:rPr>
              <a:t> </a:t>
            </a:r>
            <a:r>
              <a:rPr lang="es-ES" dirty="0" err="1">
                <a:latin typeface="Bahnschrift Light SemiCondensed" panose="020B0502040204020203" pitchFamily="34" charset="0"/>
              </a:rPr>
              <a:t>the</a:t>
            </a:r>
            <a:r>
              <a:rPr lang="es-ES" dirty="0">
                <a:latin typeface="Bahnschrift Light SemiCondensed" panose="020B0502040204020203" pitchFamily="34" charset="0"/>
              </a:rPr>
              <a:t> </a:t>
            </a:r>
            <a:r>
              <a:rPr lang="es-ES" dirty="0" err="1">
                <a:latin typeface="Bahnschrift Light SemiCondensed" panose="020B0502040204020203" pitchFamily="34" charset="0"/>
              </a:rPr>
              <a:t>most</a:t>
            </a:r>
            <a:r>
              <a:rPr lang="es-ES" dirty="0">
                <a:latin typeface="Bahnschrift Light SemiCondensed" panose="020B0502040204020203" pitchFamily="34" charset="0"/>
              </a:rPr>
              <a:t> complete </a:t>
            </a:r>
            <a:r>
              <a:rPr lang="es-ES" dirty="0" err="1">
                <a:latin typeface="Bahnschrift Light SemiCondensed" panose="020B0502040204020203" pitchFamily="34" charset="0"/>
              </a:rPr>
              <a:t>picture</a:t>
            </a:r>
            <a:r>
              <a:rPr lang="es-ES" dirty="0">
                <a:latin typeface="Bahnschrift Light SemiCondensed" panose="020B0502040204020203" pitchFamily="34" charset="0"/>
              </a:rPr>
              <a:t> </a:t>
            </a:r>
            <a:r>
              <a:rPr lang="es-ES" dirty="0" err="1">
                <a:latin typeface="Bahnschrift Light SemiCondensed" panose="020B0502040204020203" pitchFamily="34" charset="0"/>
              </a:rPr>
              <a:t>currently</a:t>
            </a:r>
            <a:r>
              <a:rPr lang="es-ES" dirty="0">
                <a:latin typeface="Bahnschrift Light SemiCondensed" panose="020B0502040204020203" pitchFamily="34" charset="0"/>
              </a:rPr>
              <a:t> </a:t>
            </a:r>
            <a:r>
              <a:rPr lang="es-ES" dirty="0" err="1">
                <a:latin typeface="Bahnschrift Light SemiCondensed" panose="020B0502040204020203" pitchFamily="34" charset="0"/>
              </a:rPr>
              <a:t>possible</a:t>
            </a:r>
            <a:r>
              <a:rPr lang="es-ES" dirty="0">
                <a:latin typeface="Bahnschrift Light SemiCondensed" panose="020B0502040204020203" pitchFamily="34" charset="0"/>
              </a:rPr>
              <a:t> of </a:t>
            </a:r>
            <a:r>
              <a:rPr lang="es-ES" dirty="0" err="1">
                <a:latin typeface="Bahnschrift Light SemiCondensed" panose="020B0502040204020203" pitchFamily="34" charset="0"/>
              </a:rPr>
              <a:t>past</a:t>
            </a:r>
            <a:r>
              <a:rPr lang="es-ES" dirty="0">
                <a:latin typeface="Bahnschrift Light SemiCondensed" panose="020B0502040204020203" pitchFamily="34" charset="0"/>
              </a:rPr>
              <a:t> </a:t>
            </a:r>
            <a:r>
              <a:rPr lang="es-ES" dirty="0" err="1">
                <a:latin typeface="Bahnschrift Light SemiCondensed" panose="020B0502040204020203" pitchFamily="34" charset="0"/>
              </a:rPr>
              <a:t>weather</a:t>
            </a:r>
            <a:r>
              <a:rPr lang="es-ES" dirty="0">
                <a:latin typeface="Bahnschrift Light SemiCondensed" panose="020B0502040204020203" pitchFamily="34" charset="0"/>
              </a:rPr>
              <a:t> and </a:t>
            </a:r>
            <a:r>
              <a:rPr lang="es-ES" dirty="0" err="1" smtClean="0">
                <a:latin typeface="Bahnschrift Light SemiCondensed" panose="020B0502040204020203" pitchFamily="34" charset="0"/>
              </a:rPr>
              <a:t>climate</a:t>
            </a:r>
            <a:r>
              <a:rPr lang="es-ES" dirty="0" smtClean="0">
                <a:latin typeface="Bahnschrift Light SemiCondensed" panose="020B0502040204020203" pitchFamily="34" charset="0"/>
              </a:rPr>
              <a:t>. </a:t>
            </a:r>
          </a:p>
          <a:p>
            <a:endParaRPr lang="es-ES" dirty="0">
              <a:latin typeface="Bahnschrift Light SemiCondensed" panose="020B0502040204020203" pitchFamily="34" charset="0"/>
            </a:endParaRPr>
          </a:p>
          <a:p>
            <a:r>
              <a:rPr lang="es-ES" dirty="0" smtClean="0">
                <a:latin typeface="Bahnschrift Light SemiCondensed" panose="020B0502040204020203" pitchFamily="34" charset="0"/>
              </a:rPr>
              <a:t>‘</a:t>
            </a:r>
            <a:r>
              <a:rPr lang="es-ES" dirty="0" err="1">
                <a:latin typeface="Bahnschrift Light SemiCondensed" panose="020B0502040204020203" pitchFamily="34" charset="0"/>
              </a:rPr>
              <a:t>Maps</a:t>
            </a:r>
            <a:r>
              <a:rPr lang="es-ES" dirty="0">
                <a:latin typeface="Bahnschrift Light SemiCondensed" panose="020B0502040204020203" pitchFamily="34" charset="0"/>
              </a:rPr>
              <a:t> </a:t>
            </a:r>
            <a:r>
              <a:rPr lang="es-ES" dirty="0" err="1">
                <a:latin typeface="Bahnschrift Light SemiCondensed" panose="020B0502040204020203" pitchFamily="34" charset="0"/>
              </a:rPr>
              <a:t>without</a:t>
            </a:r>
            <a:r>
              <a:rPr lang="es-ES" dirty="0">
                <a:latin typeface="Bahnschrift Light SemiCondensed" panose="020B0502040204020203" pitchFamily="34" charset="0"/>
              </a:rPr>
              <a:t> gaps’.</a:t>
            </a:r>
          </a:p>
          <a:p>
            <a:endParaRPr lang="es-ES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0638" y="3941308"/>
            <a:ext cx="3676650" cy="2964622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75140" y="135619"/>
            <a:ext cx="1388274" cy="59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6501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Рисунок 8" descr="NCEP_COMPA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13" y="866775"/>
            <a:ext cx="10867295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Box 10"/>
          <p:cNvSpPr txBox="1">
            <a:spLocks noChangeArrowheads="1"/>
          </p:cNvSpPr>
          <p:nvPr/>
        </p:nvSpPr>
        <p:spPr bwMode="auto">
          <a:xfrm>
            <a:off x="9188175" y="6429375"/>
            <a:ext cx="21222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Bahnschrift Light SemiCondensed" panose="020B0502040204020203" pitchFamily="34" charset="0"/>
              </a:rPr>
              <a:t>ACIA Report  2004</a:t>
            </a:r>
            <a:endParaRPr lang="ru-RU" sz="1800" dirty="0">
              <a:latin typeface="Bahnschrift Light SemiCondensed" panose="020B0502040204020203" pitchFamily="34" charset="0"/>
            </a:endParaRP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379414" y="121385"/>
            <a:ext cx="10360025" cy="584200"/>
          </a:xfrm>
          <a:prstGeom prst="rect">
            <a:avLst/>
          </a:prstGeom>
        </p:spPr>
        <p:txBody>
          <a:bodyPr/>
          <a:lstStyle>
            <a:lvl1pPr algn="l" defTabSz="12176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l" defTabSz="12176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MS PGothic" charset="0"/>
              </a:defRPr>
            </a:lvl2pPr>
            <a:lvl3pPr algn="l" defTabSz="12176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MS PGothic" charset="0"/>
              </a:defRPr>
            </a:lvl3pPr>
            <a:lvl4pPr algn="l" defTabSz="12176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MS PGothic" charset="0"/>
              </a:defRPr>
            </a:lvl4pPr>
            <a:lvl5pPr algn="l" defTabSz="12176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MS PGothic" charset="0"/>
              </a:defRPr>
            </a:lvl5pPr>
            <a:lvl6pPr marL="457200" algn="l" defTabSz="12176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l" defTabSz="12176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l" defTabSz="12176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l" defTabSz="12176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s-ES" sz="4400" dirty="0" smtClean="0">
                <a:latin typeface="Bahnschrift Light SemiCondensed" panose="020B0502040204020203" pitchFamily="34" charset="0"/>
                <a:ea typeface="MS PGothic" charset="0"/>
              </a:rPr>
              <a:t>Re/</a:t>
            </a:r>
            <a:r>
              <a:rPr lang="es-ES" sz="4400" dirty="0" err="1" smtClean="0">
                <a:latin typeface="Bahnschrift Light SemiCondensed" panose="020B0502040204020203" pitchFamily="34" charset="0"/>
                <a:ea typeface="MS PGothic" charset="0"/>
              </a:rPr>
              <a:t>analysis</a:t>
            </a:r>
            <a:r>
              <a:rPr lang="es-ES" sz="4400" dirty="0" smtClean="0">
                <a:latin typeface="Bahnschrift Light SemiCondensed" panose="020B0502040204020203" pitchFamily="34" charset="0"/>
                <a:ea typeface="MS PGothic" charset="0"/>
              </a:rPr>
              <a:t> data: </a:t>
            </a:r>
            <a:r>
              <a:rPr lang="es-ES" sz="4400" dirty="0" err="1" smtClean="0">
                <a:latin typeface="Bahnschrift Light SemiCondensed" panose="020B0502040204020203" pitchFamily="34" charset="0"/>
                <a:ea typeface="MS PGothic" charset="0"/>
              </a:rPr>
              <a:t>uncertainty</a:t>
            </a:r>
            <a:endParaRPr lang="es-ES" sz="4400" dirty="0">
              <a:latin typeface="Bahnschrift Light SemiCondensed" panose="020B0502040204020203" pitchFamily="34" charset="0"/>
              <a:ea typeface="MS PGothic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0637" y="5293052"/>
            <a:ext cx="2000250" cy="161287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7814" y="162875"/>
            <a:ext cx="1604175" cy="6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96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"/>
          <p:cNvSpPr txBox="1">
            <a:spLocks/>
          </p:cNvSpPr>
          <p:nvPr/>
        </p:nvSpPr>
        <p:spPr>
          <a:xfrm>
            <a:off x="379414" y="121385"/>
            <a:ext cx="10360025" cy="584200"/>
          </a:xfrm>
          <a:prstGeom prst="rect">
            <a:avLst/>
          </a:prstGeom>
        </p:spPr>
        <p:txBody>
          <a:bodyPr/>
          <a:lstStyle>
            <a:lvl1pPr algn="l" defTabSz="12176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l" defTabSz="12176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MS PGothic" charset="0"/>
              </a:defRPr>
            </a:lvl2pPr>
            <a:lvl3pPr algn="l" defTabSz="12176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MS PGothic" charset="0"/>
              </a:defRPr>
            </a:lvl3pPr>
            <a:lvl4pPr algn="l" defTabSz="12176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MS PGothic" charset="0"/>
              </a:defRPr>
            </a:lvl4pPr>
            <a:lvl5pPr algn="l" defTabSz="12176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MS PGothic" charset="0"/>
              </a:defRPr>
            </a:lvl5pPr>
            <a:lvl6pPr marL="457200" algn="l" defTabSz="12176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l" defTabSz="12176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l" defTabSz="12176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l" defTabSz="12176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s-ES" sz="4400" dirty="0" smtClean="0">
                <a:latin typeface="Bahnschrift Light SemiCondensed" panose="020B0502040204020203" pitchFamily="34" charset="0"/>
                <a:ea typeface="MS PGothic" charset="0"/>
              </a:rPr>
              <a:t>Re/</a:t>
            </a:r>
            <a:r>
              <a:rPr lang="es-ES" sz="4400" dirty="0" err="1" smtClean="0">
                <a:latin typeface="Bahnschrift Light SemiCondensed" panose="020B0502040204020203" pitchFamily="34" charset="0"/>
                <a:ea typeface="MS PGothic" charset="0"/>
              </a:rPr>
              <a:t>analysis</a:t>
            </a:r>
            <a:r>
              <a:rPr lang="es-ES" sz="4400" dirty="0" smtClean="0">
                <a:latin typeface="Bahnschrift Light SemiCondensed" panose="020B0502040204020203" pitchFamily="34" charset="0"/>
                <a:ea typeface="MS PGothic" charset="0"/>
              </a:rPr>
              <a:t> data: </a:t>
            </a:r>
            <a:r>
              <a:rPr lang="es-ES" sz="4400" dirty="0" err="1" smtClean="0">
                <a:latin typeface="Bahnschrift Light SemiCondensed" panose="020B0502040204020203" pitchFamily="34" charset="0"/>
                <a:ea typeface="MS PGothic" charset="0"/>
              </a:rPr>
              <a:t>uncertainty</a:t>
            </a:r>
            <a:endParaRPr lang="es-ES" sz="4400" dirty="0">
              <a:latin typeface="Bahnschrift Light SemiCondensed" panose="020B0502040204020203" pitchFamily="34" charset="0"/>
              <a:ea typeface="MS PGothic" charset="0"/>
            </a:endParaRPr>
          </a:p>
        </p:txBody>
      </p:sp>
      <p:pic>
        <p:nvPicPr>
          <p:cNvPr id="9" name="Imagen 8" descr="Captura de pantalla 2021-10-17 a la(s) 09.55.56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6" y="1066803"/>
            <a:ext cx="5943600" cy="3519237"/>
          </a:xfrm>
          <a:prstGeom prst="rect">
            <a:avLst/>
          </a:prstGeom>
        </p:spPr>
      </p:pic>
      <p:pic>
        <p:nvPicPr>
          <p:cNvPr id="7" name="Imagen 6" descr="Captura de pantalla 2021-10-16 a la(s) 09.06.27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639" y="1215292"/>
            <a:ext cx="7620000" cy="5356815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2355620" y="4983540"/>
            <a:ext cx="27481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>
                <a:latin typeface="Bahnschrift Light SemiCondensed" panose="020B0502040204020203" pitchFamily="34" charset="0"/>
              </a:rPr>
              <a:t>Differences</a:t>
            </a:r>
            <a:r>
              <a:rPr lang="es-ES" dirty="0" smtClean="0">
                <a:latin typeface="Bahnschrift Light SemiCondensed" panose="020B0502040204020203" pitchFamily="34" charset="0"/>
              </a:rPr>
              <a:t> </a:t>
            </a:r>
            <a:r>
              <a:rPr lang="es-ES" dirty="0" err="1" smtClean="0">
                <a:latin typeface="Bahnschrift Light SemiCondensed" panose="020B0502040204020203" pitchFamily="34" charset="0"/>
              </a:rPr>
              <a:t>between</a:t>
            </a:r>
            <a:r>
              <a:rPr lang="es-ES" dirty="0" smtClean="0">
                <a:latin typeface="Bahnschrift Light SemiCondensed" panose="020B0502040204020203" pitchFamily="34" charset="0"/>
              </a:rPr>
              <a:t>  GODAS and SODA3 </a:t>
            </a:r>
            <a:r>
              <a:rPr lang="es-ES" dirty="0" err="1" smtClean="0">
                <a:latin typeface="Bahnschrift Light SemiCondensed" panose="020B0502040204020203" pitchFamily="34" charset="0"/>
              </a:rPr>
              <a:t>using</a:t>
            </a:r>
            <a:r>
              <a:rPr lang="es-ES" dirty="0" smtClean="0">
                <a:latin typeface="Bahnschrift Light SemiCondensed" panose="020B0502040204020203" pitchFamily="34" charset="0"/>
              </a:rPr>
              <a:t> NOAA WRIT</a:t>
            </a:r>
            <a:endParaRPr lang="es-ES" dirty="0">
              <a:latin typeface="Bahnschrift Light SemiCondensed" panose="020B0502040204020203" pitchFamily="34" charset="0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0638" y="4555736"/>
            <a:ext cx="2914650" cy="2350194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37814" y="162875"/>
            <a:ext cx="1604175" cy="6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5015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Diapositiva 1 - &amp;quot;Observatorio Costero Ambiental del SurOeste (OCASO): &amp;#x0D;&amp;#x0A;Ciencia e innovación transfronteriza para el desarrollo&quot;/&gt;&lt;property id=&quot;20307&quot; value=&quot;257&quot;/&gt;&lt;/object&gt;&lt;object type=&quot;3&quot; unique_id=&quot;10005&quot;&gt;&lt;property id=&quot;20148&quot; value=&quot;5&quot;/&gt;&lt;property id=&quot;20300&quot; value=&quot;Diapositiva 2 - &amp;quot;OCASO: Observatório Costeiro Ambiental do SudOeste&amp;#x0D;&amp;#x0A;               Observatorio Costero Ambiental del SurOeste&quot;/&gt;&lt;property id=&quot;20307&quot; value=&quot;268&quot;/&gt;&lt;/object&gt;&lt;object type=&quot;3&quot; unique_id=&quot;10006&quot;&gt;&lt;property id=&quot;20148&quot; value=&quot;5&quot;/&gt;&lt;property id=&quot;20300&quot; value=&quot;Diapositiva 3 - &amp;quot;OCASO: la eurorregión A3&amp;quot;&quot;/&gt;&lt;property id=&quot;20307&quot; value=&quot;275&quot;/&gt;&lt;/object&gt;&lt;object type=&quot;3&quot; unique_id=&quot;10007&quot;&gt;&lt;property id=&quot;20148&quot; value=&quot;5&quot;/&gt;&lt;property id=&quot;20300&quot; value=&quot;Diapositiva 4 - &amp;quot;Génesis de OCASO &amp;quot;&quot;/&gt;&lt;property id=&quot;20307&quot; value=&quot;276&quot;/&gt;&lt;/object&gt;&lt;object type=&quot;3&quot; unique_id=&quot;10008&quot;&gt;&lt;property id=&quot;20148&quot; value=&quot;5&quot;/&gt;&lt;property id=&quot;20300&quot; value=&quot;Diapositiva 5 - &amp;quot;OCASO: ¿Qué queremos?&amp;quot;&quot;/&gt;&lt;property id=&quot;20307&quot; value=&quot;278&quot;/&gt;&lt;/object&gt;&lt;object type=&quot;3&quot; unique_id=&quot;10009&quot;&gt;&lt;property id=&quot;20148&quot; value=&quot;5&quot;/&gt;&lt;property id=&quot;20300&quot; value=&quot;Diapositiva 6 - &amp;quot;OCASO: ¿Cómo lo haremos?&amp;quot;&quot;/&gt;&lt;property id=&quot;20307&quot; value=&quot;281&quot;/&gt;&lt;/object&gt;&lt;object type=&quot;3&quot; unique_id=&quot;10010&quot;&gt;&lt;property id=&quot;20148&quot; value=&quot;5&quot;/&gt;&lt;property id=&quot;20300&quot; value=&quot;Diapositiva 7 - &amp;quot;OCASO Actividad 1. Redes de observación&amp;quot;&quot;/&gt;&lt;property id=&quot;20307&quot; value=&quot;274&quot;/&gt;&lt;/object&gt;&lt;object type=&quot;3&quot; unique_id=&quot;10011&quot;&gt;&lt;property id=&quot;20148&quot; value=&quot;5&quot;/&gt;&lt;property id=&quot;20300&quot; value=&quot;Diapositiva 8 - &amp;quot;OCASO Actividad 2. Integración de modelos&amp;quot;&quot;/&gt;&lt;property id=&quot;20307&quot; value=&quot;283&quot;/&gt;&lt;/object&gt;&lt;object type=&quot;3&quot; unique_id=&quot;10012&quot;&gt;&lt;property id=&quot;20148&quot; value=&quot;5&quot;/&gt;&lt;property id=&quot;20300&quot; value=&quot;Diapositiva 9 - &amp;quot;OCASO Actividad 3. Gestión de datos&amp;quot;&quot;/&gt;&lt;property id=&quot;20307&quot; value=&quot;282&quot;/&gt;&lt;/object&gt;&lt;object type=&quot;3&quot; unique_id=&quot;10013&quot;&gt;&lt;property id=&quot;20148&quot; value=&quot;5&quot;/&gt;&lt;property id=&quot;20300&quot; value=&quot;Diapositiva 10 - &amp;quot;OCASO Actividad 4. Productos and Servicios&amp;quot;&quot;/&gt;&lt;property id=&quot;20307&quot; value=&quot;284&quot;/&gt;&lt;/object&gt;&lt;object type=&quot;3&quot; unique_id=&quot;10014&quot;&gt;&lt;property id=&quot;20148&quot; value=&quot;5&quot;/&gt;&lt;property id=&quot;20300&quot; value=&quot;Diapositiva 11 - &amp;quot;OCASO Actividad 5. Comunicación&amp;quot;&quot;/&gt;&lt;property id=&quot;20307&quot; value=&quot;286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Tech_16x9">
      <a:dk1>
        <a:sysClr val="windowText" lastClr="000000"/>
      </a:dk1>
      <a:lt1>
        <a:sysClr val="window" lastClr="FFFFFF"/>
      </a:lt1>
      <a:dk2>
        <a:srgbClr val="192A52"/>
      </a:dk2>
      <a:lt2>
        <a:srgbClr val="C0C0C0"/>
      </a:lt2>
      <a:accent1>
        <a:srgbClr val="009999"/>
      </a:accent1>
      <a:accent2>
        <a:srgbClr val="E98915"/>
      </a:accent2>
      <a:accent3>
        <a:srgbClr val="A419A7"/>
      </a:accent3>
      <a:accent4>
        <a:srgbClr val="AFC34D"/>
      </a:accent4>
      <a:accent5>
        <a:srgbClr val="E5572B"/>
      </a:accent5>
      <a:accent6>
        <a:srgbClr val="6868C4"/>
      </a:accent6>
      <a:hlink>
        <a:srgbClr val="009999"/>
      </a:hlink>
      <a:folHlink>
        <a:srgbClr val="7F7F7F"/>
      </a:folHlink>
    </a:clrScheme>
    <a:fontScheme name="Calibri">
      <a:maj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Tech_16x9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</a:schemeClr>
            </a:gs>
          </a:gsLst>
          <a:lin ang="5040000" scaled="1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1000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miter lim="800000"/>
        </a:ln>
        <a:ln w="25400" cap="flat" cmpd="sng" algn="ctr">
          <a:solidFill>
            <a:schemeClr val="phClr"/>
          </a:solidFill>
          <a:miter lim="800000"/>
        </a:ln>
        <a:ln w="38100" cap="flat" cmpd="sng" algn="ctr">
          <a:solidFill>
            <a:schemeClr val="phClr"/>
          </a:solidFill>
          <a:miter lim="800000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tint val="100000"/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3500000" scaled="0"/>
        </a:gra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8900000" scaled="0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Tech_16x9">
      <a:dk1>
        <a:sysClr val="windowText" lastClr="000000"/>
      </a:dk1>
      <a:lt1>
        <a:sysClr val="window" lastClr="FFFFFF"/>
      </a:lt1>
      <a:dk2>
        <a:srgbClr val="192A52"/>
      </a:dk2>
      <a:lt2>
        <a:srgbClr val="C0C0C0"/>
      </a:lt2>
      <a:accent1>
        <a:srgbClr val="009999"/>
      </a:accent1>
      <a:accent2>
        <a:srgbClr val="E98915"/>
      </a:accent2>
      <a:accent3>
        <a:srgbClr val="A419A7"/>
      </a:accent3>
      <a:accent4>
        <a:srgbClr val="AFC34D"/>
      </a:accent4>
      <a:accent5>
        <a:srgbClr val="E5572B"/>
      </a:accent5>
      <a:accent6>
        <a:srgbClr val="6868C4"/>
      </a:accent6>
      <a:hlink>
        <a:srgbClr val="009999"/>
      </a:hlink>
      <a:folHlink>
        <a:srgbClr val="7F7F7F"/>
      </a:folHlink>
    </a:clrScheme>
    <a:fontScheme name="Calibri">
      <a:maj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Tech_16x9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</a:schemeClr>
            </a:gs>
          </a:gsLst>
          <a:lin ang="5040000" scaled="1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1000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miter lim="800000"/>
        </a:ln>
        <a:ln w="25400" cap="flat" cmpd="sng" algn="ctr">
          <a:solidFill>
            <a:schemeClr val="phClr"/>
          </a:solidFill>
          <a:miter lim="800000"/>
        </a:ln>
        <a:ln w="38100" cap="flat" cmpd="sng" algn="ctr">
          <a:solidFill>
            <a:schemeClr val="phClr"/>
          </a:solidFill>
          <a:miter lim="800000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tint val="100000"/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3500000" scaled="0"/>
        </a:gra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89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836F65B-1B07-41EE-A0E8-BC6EF385522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09BF4D4-EF60-4196-BFC3-9462D607978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15284</TotalTime>
  <Words>1910</Words>
  <Application>Microsoft Office PowerPoint</Application>
  <PresentationFormat>Personalizado</PresentationFormat>
  <Paragraphs>250</Paragraphs>
  <Slides>39</Slides>
  <Notes>24</Notes>
  <HiddenSlides>0</HiddenSlides>
  <MMClips>0</MMClips>
  <ScaleCrop>false</ScaleCrop>
  <HeadingPairs>
    <vt:vector size="6" baseType="variant">
      <vt:variant>
        <vt:lpstr>Fuentes usadas</vt:lpstr>
      </vt:variant>
      <vt:variant>
        <vt:i4>13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39</vt:i4>
      </vt:variant>
    </vt:vector>
  </HeadingPairs>
  <TitlesOfParts>
    <vt:vector size="54" baseType="lpstr">
      <vt:lpstr>ＭＳ Ｐゴシック</vt:lpstr>
      <vt:lpstr>ＭＳ Ｐゴシック</vt:lpstr>
      <vt:lpstr>SimSun</vt:lpstr>
      <vt:lpstr>Arial</vt:lpstr>
      <vt:lpstr>Bahnschrift Light SemiCondensed</vt:lpstr>
      <vt:lpstr>Bahnschrift SemiLight SemiConde</vt:lpstr>
      <vt:lpstr>Calibri</vt:lpstr>
      <vt:lpstr>Calibri Light</vt:lpstr>
      <vt:lpstr>DejaVu Sans</vt:lpstr>
      <vt:lpstr>Helvetica</vt:lpstr>
      <vt:lpstr>Segoe Print</vt:lpstr>
      <vt:lpstr>Times New Roman</vt:lpstr>
      <vt:lpstr>Wingdings</vt:lpstr>
      <vt:lpstr>Tema de Office</vt:lpstr>
      <vt:lpstr>2_Tema de Office</vt:lpstr>
      <vt:lpstr>Met-Ocean data sets:   climate, reanalysis, forecast and in situ data</vt:lpstr>
      <vt:lpstr>Contents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OCASO: A Cross-Border initiative for a Coastal Environmental Observatory</dc:title>
  <dc:creator>oli</dc:creator>
  <cp:lastModifiedBy>Tomas</cp:lastModifiedBy>
  <cp:revision>300</cp:revision>
  <dcterms:created xsi:type="dcterms:W3CDTF">2016-06-16T14:05:50Z</dcterms:created>
  <dcterms:modified xsi:type="dcterms:W3CDTF">2022-10-25T15:18:27Z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CampaignTags">
    <vt:lpwstr/>
  </property>
  <property fmtid="{D5CDD505-2E9C-101B-9397-08002B2CF9AE}" pid="7" name="ScenarioTags">
    <vt:lpwstr/>
  </property>
</Properties>
</file>