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fr-F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A893-0345-41AB-A142-9B522545DAA7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18A4-601B-49D7-AD11-92B0FADB6345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70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A893-0345-41AB-A142-9B522545DAA7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18A4-601B-49D7-AD11-92B0FADB6345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26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A893-0345-41AB-A142-9B522545DAA7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18A4-601B-49D7-AD11-92B0FADB6345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612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A893-0345-41AB-A142-9B522545DAA7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18A4-601B-49D7-AD11-92B0FADB6345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47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A893-0345-41AB-A142-9B522545DAA7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18A4-601B-49D7-AD11-92B0FADB6345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79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A893-0345-41AB-A142-9B522545DAA7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18A4-601B-49D7-AD11-92B0FADB6345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07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A893-0345-41AB-A142-9B522545DAA7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18A4-601B-49D7-AD11-92B0FADB6345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61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A893-0345-41AB-A142-9B522545DAA7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18A4-601B-49D7-AD11-92B0FADB6345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7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A893-0345-41AB-A142-9B522545DAA7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18A4-601B-49D7-AD11-92B0FADB6345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697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A893-0345-41AB-A142-9B522545DAA7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18A4-601B-49D7-AD11-92B0FADB6345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704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A893-0345-41AB-A142-9B522545DAA7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18A4-601B-49D7-AD11-92B0FADB6345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78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4A893-0345-41AB-A142-9B522545DAA7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C18A4-601B-49D7-AD11-92B0FADB6345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35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4576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245919" y="2193549"/>
            <a:ext cx="6480048" cy="20621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32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Exploiting gridded altimetry products in the Mediterranean Sea: From daily to monthly and seasonal time-scales</a:t>
            </a:r>
            <a:endParaRPr lang="fr-FR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" y="5450212"/>
            <a:ext cx="10479024" cy="140778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172200" y="390830"/>
            <a:ext cx="5873496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Jesús </a:t>
            </a:r>
            <a:r>
              <a:rPr lang="fr-FR" sz="2400" b="1" dirty="0" smtClean="0"/>
              <a:t>Gómez-Enri (jesus.gomez@uca.es) Alfredo Izquierdo (alfredo.izquierdo@uca.es) </a:t>
            </a:r>
          </a:p>
          <a:p>
            <a:pPr algn="ctr"/>
            <a:r>
              <a:rPr lang="fr-FR" sz="2400" b="1" dirty="0" smtClean="0"/>
              <a:t>University </a:t>
            </a:r>
            <a:r>
              <a:rPr lang="fr-FR" sz="2400" b="1" dirty="0" smtClean="0"/>
              <a:t>of Cádiz</a:t>
            </a:r>
          </a:p>
        </p:txBody>
      </p:sp>
    </p:spTree>
    <p:extLst>
      <p:ext uri="{BB962C8B-B14F-4D97-AF65-F5344CB8AC3E}">
        <p14:creationId xmlns:p14="http://schemas.microsoft.com/office/powerpoint/2010/main" val="36037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2191999" cy="1067135"/>
            <a:chOff x="0" y="0"/>
            <a:chExt cx="12191999" cy="106713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9" y="0"/>
              <a:ext cx="1078992" cy="1067135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38560" y="1"/>
              <a:ext cx="764899" cy="1050843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008" y="5143"/>
              <a:ext cx="9921239" cy="1036557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0" y="1"/>
              <a:ext cx="1097281" cy="105084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11237974" y="5143"/>
              <a:ext cx="954025" cy="105084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Rectángulo 10"/>
          <p:cNvSpPr/>
          <p:nvPr/>
        </p:nvSpPr>
        <p:spPr>
          <a:xfrm>
            <a:off x="7178040" y="3608755"/>
            <a:ext cx="4352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 smtClean="0">
                <a:solidFill>
                  <a:schemeClr val="accent5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Summer average of the absolute geostrophic current using the whole time period. </a:t>
            </a:r>
            <a:r>
              <a:rPr lang="en-GB" b="1" dirty="0" err="1" smtClean="0">
                <a:solidFill>
                  <a:schemeClr val="accent5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Alboran</a:t>
            </a:r>
            <a:r>
              <a:rPr lang="en-GB" b="1" dirty="0" smtClean="0">
                <a:solidFill>
                  <a:schemeClr val="accent5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Sea.</a:t>
            </a:r>
            <a:endParaRPr lang="fr-FR" b="1" dirty="0">
              <a:solidFill>
                <a:schemeClr val="accent5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520355" y="64008"/>
            <a:ext cx="2483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Software</a:t>
            </a:r>
            <a:endParaRPr lang="fr-FR" sz="4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4" y="1298447"/>
            <a:ext cx="6497721" cy="560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2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2191999" cy="1067135"/>
            <a:chOff x="0" y="0"/>
            <a:chExt cx="12191999" cy="106713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9" y="0"/>
              <a:ext cx="1078992" cy="1067135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38560" y="1"/>
              <a:ext cx="764899" cy="1050843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008" y="5143"/>
              <a:ext cx="9921239" cy="1036557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0" y="1"/>
              <a:ext cx="1097281" cy="105084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11237974" y="5143"/>
              <a:ext cx="954025" cy="105084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Rectángulo 8"/>
          <p:cNvSpPr/>
          <p:nvPr/>
        </p:nvSpPr>
        <p:spPr>
          <a:xfrm>
            <a:off x="7178040" y="3608755"/>
            <a:ext cx="4352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 smtClean="0">
                <a:solidFill>
                  <a:schemeClr val="accent5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Winter average of the absolute geostrophic current using the whole time period. Western Mediterranean Sea.</a:t>
            </a:r>
            <a:endParaRPr lang="fr-FR" b="1" dirty="0">
              <a:solidFill>
                <a:schemeClr val="accent5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520355" y="64008"/>
            <a:ext cx="2483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Software</a:t>
            </a:r>
            <a:endParaRPr lang="fr-FR" sz="4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5" y="1375062"/>
            <a:ext cx="6281929" cy="545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5" y="1375062"/>
            <a:ext cx="6281929" cy="5457815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0" y="0"/>
            <a:ext cx="12191999" cy="1067135"/>
            <a:chOff x="0" y="0"/>
            <a:chExt cx="12191999" cy="106713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9" y="0"/>
              <a:ext cx="1078992" cy="1067135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38560" y="1"/>
              <a:ext cx="764899" cy="1050843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008" y="5143"/>
              <a:ext cx="9921239" cy="1036557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0" y="1"/>
              <a:ext cx="1097281" cy="105084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11237974" y="5143"/>
              <a:ext cx="954025" cy="105084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1" name="Conector recto 10"/>
          <p:cNvCxnSpPr/>
          <p:nvPr/>
        </p:nvCxnSpPr>
        <p:spPr>
          <a:xfrm>
            <a:off x="2606040" y="2824541"/>
            <a:ext cx="36576" cy="155543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760" y="2211081"/>
            <a:ext cx="4485704" cy="3869536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0488168" y="3886200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summer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9418320" y="5175504"/>
            <a:ext cx="792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winter</a:t>
            </a:r>
            <a:endParaRPr lang="fr-FR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520355" y="64008"/>
            <a:ext cx="2483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Software</a:t>
            </a:r>
            <a:endParaRPr lang="fr-FR" sz="4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7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2191999" cy="1067135"/>
            <a:chOff x="0" y="0"/>
            <a:chExt cx="12191999" cy="106713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9" y="0"/>
              <a:ext cx="1078992" cy="1067135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38560" y="1"/>
              <a:ext cx="764899" cy="1050843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008" y="5143"/>
              <a:ext cx="9921239" cy="1036557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0" y="1"/>
              <a:ext cx="1097281" cy="105084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11237974" y="5143"/>
              <a:ext cx="954025" cy="105084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9443899" y="54864"/>
            <a:ext cx="1604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Tasks</a:t>
            </a:r>
            <a:endParaRPr lang="fr-FR" sz="4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38374" y="2427605"/>
            <a:ext cx="109766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omic Sans MS" panose="030F0702030302020204" pitchFamily="66" charset="0"/>
              </a:rPr>
              <a:t>Data selection and downloading: Absolute Dynamic Topography and Absolute Surface Geostrophic Current.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b="1" dirty="0" smtClean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omic Sans MS" panose="030F0702030302020204" pitchFamily="66" charset="0"/>
              </a:rPr>
              <a:t>Statistical analysis: Computation of monthly means, climatology, etc.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b="1" dirty="0" smtClean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omic Sans MS" panose="030F0702030302020204" pitchFamily="66" charset="0"/>
              </a:rPr>
              <a:t>Data plotting and interpretation.</a:t>
            </a:r>
          </a:p>
        </p:txBody>
      </p:sp>
    </p:spTree>
    <p:extLst>
      <p:ext uri="{BB962C8B-B14F-4D97-AF65-F5344CB8AC3E}">
        <p14:creationId xmlns:p14="http://schemas.microsoft.com/office/powerpoint/2010/main" val="36404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2191999" cy="1067135"/>
            <a:chOff x="0" y="0"/>
            <a:chExt cx="12191999" cy="106713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9" y="0"/>
              <a:ext cx="1078992" cy="1067135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38560" y="1"/>
              <a:ext cx="764899" cy="1050843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008" y="5143"/>
              <a:ext cx="9921239" cy="1036557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0" y="1"/>
              <a:ext cx="1097281" cy="105084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11237974" y="5143"/>
              <a:ext cx="954025" cy="105084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4634155" y="2770632"/>
            <a:ext cx="29017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Thanks... </a:t>
            </a:r>
          </a:p>
          <a:p>
            <a:pPr algn="ctr"/>
            <a:endParaRPr lang="fr-FR" sz="4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fr-FR" sz="4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Questions?</a:t>
            </a:r>
            <a:endParaRPr lang="fr-FR" sz="4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0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2191999" cy="1067135"/>
            <a:chOff x="0" y="0"/>
            <a:chExt cx="12191999" cy="106713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9" y="0"/>
              <a:ext cx="1078992" cy="1067135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38560" y="1"/>
              <a:ext cx="764899" cy="1050843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008" y="5143"/>
              <a:ext cx="9921239" cy="1036557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0" y="1"/>
              <a:ext cx="1097281" cy="105084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11237974" y="5143"/>
              <a:ext cx="954025" cy="105084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4723962" y="1259718"/>
            <a:ext cx="28729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OUTLINE</a:t>
            </a:r>
            <a:endParaRPr lang="fr-FR" sz="4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2572" y="2893949"/>
            <a:ext cx="107701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Main Objective</a:t>
            </a:r>
          </a:p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Gridded products from altimetry</a:t>
            </a:r>
          </a:p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Study Area</a:t>
            </a:r>
          </a:p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Data Source</a:t>
            </a:r>
          </a:p>
          <a:p>
            <a:pPr algn="ctr"/>
            <a:r>
              <a:rPr lang="fr-FR" sz="2800" b="1" dirty="0" smtClean="0">
                <a:latin typeface="Comic Sans MS" panose="030F0702030302020204" pitchFamily="66" charset="0"/>
              </a:rPr>
              <a:t>Software</a:t>
            </a:r>
          </a:p>
          <a:p>
            <a:pPr algn="ctr"/>
            <a:r>
              <a:rPr lang="fr-FR" sz="2800" b="1" dirty="0" smtClean="0">
                <a:latin typeface="Comic Sans MS" panose="030F0702030302020204" pitchFamily="66" charset="0"/>
              </a:rPr>
              <a:t>Tasks</a:t>
            </a:r>
            <a:endParaRPr lang="en-GB" sz="2800" b="1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53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2191999" cy="1067135"/>
            <a:chOff x="0" y="0"/>
            <a:chExt cx="12191999" cy="106713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9" y="0"/>
              <a:ext cx="1078992" cy="1067135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38560" y="1"/>
              <a:ext cx="764899" cy="1050843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008" y="5143"/>
              <a:ext cx="9921239" cy="1036557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0" y="1"/>
              <a:ext cx="1097281" cy="105084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11237974" y="5143"/>
              <a:ext cx="954025" cy="105084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Rectángulo 8"/>
          <p:cNvSpPr/>
          <p:nvPr/>
        </p:nvSpPr>
        <p:spPr>
          <a:xfrm>
            <a:off x="617219" y="2327021"/>
            <a:ext cx="11100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Physical Oceanography from Space: Sea level oscillations and surface currents at different </a:t>
            </a:r>
            <a:r>
              <a:rPr lang="en-GB" sz="2000" b="1" dirty="0" err="1" smtClean="0">
                <a:solidFill>
                  <a:schemeClr val="accent5"/>
                </a:solidFill>
                <a:latin typeface="Comic Sans MS" panose="030F0702030302020204" pitchFamily="66" charset="0"/>
              </a:rPr>
              <a:t>spatio</a:t>
            </a:r>
            <a:r>
              <a:rPr lang="en-GB" sz="2000" b="1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-temporal scales.</a:t>
            </a:r>
          </a:p>
          <a:p>
            <a:pPr algn="just"/>
            <a:endParaRPr lang="en-GB" sz="2000" b="1" dirty="0" smtClean="0">
              <a:solidFill>
                <a:schemeClr val="accent5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en-GB" sz="2000" b="1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Use of high resolution products derived from multi-mission altimetry.</a:t>
            </a:r>
          </a:p>
          <a:p>
            <a:pPr algn="just"/>
            <a:endParaRPr lang="en-GB" sz="2000" b="1" dirty="0" smtClean="0">
              <a:solidFill>
                <a:schemeClr val="accent5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en-GB" sz="2000" b="1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Download, process and interpret time-series of essential climate variables: sea level and currents.</a:t>
            </a:r>
          </a:p>
          <a:p>
            <a:pPr algn="just"/>
            <a:endParaRPr lang="en-GB" sz="2000" b="1" dirty="0" smtClean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744786" y="61854"/>
            <a:ext cx="3953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Main Objective</a:t>
            </a:r>
            <a:endParaRPr lang="fr-FR" sz="4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18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2191999" cy="1067135"/>
            <a:chOff x="0" y="0"/>
            <a:chExt cx="12191999" cy="106713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9" y="0"/>
              <a:ext cx="1078992" cy="1067135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38560" y="1"/>
              <a:ext cx="764899" cy="1050843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008" y="5143"/>
              <a:ext cx="9921239" cy="1036557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0" y="1"/>
              <a:ext cx="1097281" cy="105084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11237974" y="5143"/>
              <a:ext cx="954025" cy="105084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5331065" y="136498"/>
            <a:ext cx="5897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Gridded products from altimetry</a:t>
            </a:r>
            <a:endParaRPr lang="fr-FR" sz="28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496" y="2282216"/>
            <a:ext cx="9144000" cy="4047688"/>
          </a:xfrm>
          <a:prstGeom prst="rect">
            <a:avLst/>
          </a:prstGeom>
        </p:spPr>
      </p:pic>
      <p:sp>
        <p:nvSpPr>
          <p:cNvPr id="12" name="3 CuadroTexto"/>
          <p:cNvSpPr txBox="1"/>
          <p:nvPr/>
        </p:nvSpPr>
        <p:spPr>
          <a:xfrm>
            <a:off x="2942128" y="1820551"/>
            <a:ext cx="2323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>
                <a:latin typeface="Comic Sans MS" pitchFamily="66" charset="0"/>
              </a:rPr>
              <a:t>Level</a:t>
            </a:r>
            <a:r>
              <a:rPr lang="es-ES" sz="2400" b="1" dirty="0" smtClean="0">
                <a:latin typeface="Comic Sans MS" pitchFamily="66" charset="0"/>
              </a:rPr>
              <a:t> 2</a:t>
            </a:r>
            <a:endParaRPr lang="es-ES" sz="2400" b="1" dirty="0">
              <a:latin typeface="Comic Sans MS" pitchFamily="66" charset="0"/>
            </a:endParaRPr>
          </a:p>
        </p:txBody>
      </p:sp>
      <p:sp>
        <p:nvSpPr>
          <p:cNvPr id="13" name="3 CuadroTexto"/>
          <p:cNvSpPr txBox="1"/>
          <p:nvPr/>
        </p:nvSpPr>
        <p:spPr>
          <a:xfrm>
            <a:off x="7415455" y="1766054"/>
            <a:ext cx="2323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>
                <a:latin typeface="Comic Sans MS" pitchFamily="66" charset="0"/>
              </a:rPr>
              <a:t>Level</a:t>
            </a:r>
            <a:r>
              <a:rPr lang="es-ES" sz="2400" b="1" dirty="0" smtClean="0">
                <a:latin typeface="Comic Sans MS" pitchFamily="66" charset="0"/>
              </a:rPr>
              <a:t> 3</a:t>
            </a:r>
            <a:endParaRPr lang="es-ES" sz="2400" b="1" dirty="0">
              <a:latin typeface="Comic Sans MS" pitchFamily="66" charset="0"/>
            </a:endParaRPr>
          </a:p>
        </p:txBody>
      </p:sp>
      <p:sp>
        <p:nvSpPr>
          <p:cNvPr id="14" name="3 CuadroTexto"/>
          <p:cNvSpPr txBox="1"/>
          <p:nvPr/>
        </p:nvSpPr>
        <p:spPr>
          <a:xfrm>
            <a:off x="1666100" y="1199353"/>
            <a:ext cx="5716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latin typeface="Comic Sans MS" pitchFamily="66" charset="0"/>
              </a:rPr>
              <a:t>Satellite</a:t>
            </a:r>
            <a:r>
              <a:rPr lang="es-ES" sz="2000" b="1" dirty="0" smtClean="0">
                <a:latin typeface="Comic Sans MS" pitchFamily="66" charset="0"/>
              </a:rPr>
              <a:t> data </a:t>
            </a:r>
            <a:r>
              <a:rPr lang="es-ES" sz="2000" b="1" dirty="0" err="1" smtClean="0">
                <a:latin typeface="Comic Sans MS" pitchFamily="66" charset="0"/>
              </a:rPr>
              <a:t>processing</a:t>
            </a:r>
            <a:r>
              <a:rPr lang="es-ES" sz="2000" b="1" dirty="0" smtClean="0">
                <a:latin typeface="Comic Sans MS" pitchFamily="66" charset="0"/>
              </a:rPr>
              <a:t> </a:t>
            </a:r>
            <a:r>
              <a:rPr lang="es-ES" sz="2000" b="1" dirty="0" err="1" smtClean="0">
                <a:latin typeface="Comic Sans MS" pitchFamily="66" charset="0"/>
              </a:rPr>
              <a:t>levels</a:t>
            </a:r>
            <a:r>
              <a:rPr lang="es-ES" sz="2000" b="1" dirty="0" smtClean="0">
                <a:latin typeface="Comic Sans MS" pitchFamily="66" charset="0"/>
              </a:rPr>
              <a:t> </a:t>
            </a:r>
            <a:r>
              <a:rPr lang="es-ES" sz="2000" b="1" dirty="0" err="1" smtClean="0">
                <a:latin typeface="Comic Sans MS" pitchFamily="66" charset="0"/>
              </a:rPr>
              <a:t>for</a:t>
            </a:r>
            <a:r>
              <a:rPr lang="es-ES" sz="2000" b="1" dirty="0" smtClean="0">
                <a:latin typeface="Comic Sans MS" pitchFamily="66" charset="0"/>
              </a:rPr>
              <a:t> </a:t>
            </a:r>
            <a:r>
              <a:rPr lang="es-ES" sz="2000" b="1" dirty="0" err="1" smtClean="0">
                <a:latin typeface="Comic Sans MS" pitchFamily="66" charset="0"/>
              </a:rPr>
              <a:t>users</a:t>
            </a:r>
            <a:endParaRPr lang="es-ES" sz="2000" b="1" dirty="0">
              <a:latin typeface="Comic Sans MS" pitchFamily="66" charset="0"/>
            </a:endParaRPr>
          </a:p>
        </p:txBody>
      </p:sp>
      <p:sp>
        <p:nvSpPr>
          <p:cNvPr id="15" name="3 CuadroTexto"/>
          <p:cNvSpPr txBox="1"/>
          <p:nvPr/>
        </p:nvSpPr>
        <p:spPr>
          <a:xfrm>
            <a:off x="3396375" y="6376152"/>
            <a:ext cx="5716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omic Sans MS" pitchFamily="66" charset="0"/>
              </a:rPr>
              <a:t>Sea </a:t>
            </a:r>
            <a:r>
              <a:rPr lang="es-ES" sz="2000" b="1" dirty="0" err="1" smtClean="0">
                <a:latin typeface="Comic Sans MS" pitchFamily="66" charset="0"/>
              </a:rPr>
              <a:t>Level</a:t>
            </a:r>
            <a:r>
              <a:rPr lang="es-ES" sz="2000" b="1" dirty="0" smtClean="0">
                <a:latin typeface="Comic Sans MS" pitchFamily="66" charset="0"/>
              </a:rPr>
              <a:t> </a:t>
            </a:r>
            <a:r>
              <a:rPr lang="es-ES" sz="2000" b="1" dirty="0" err="1" smtClean="0">
                <a:latin typeface="Comic Sans MS" pitchFamily="66" charset="0"/>
              </a:rPr>
              <a:t>Anomaly</a:t>
            </a:r>
            <a:endParaRPr lang="es-ES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70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2191999" cy="1067135"/>
            <a:chOff x="0" y="0"/>
            <a:chExt cx="12191999" cy="106713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9" y="0"/>
              <a:ext cx="1078992" cy="1067135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38560" y="1"/>
              <a:ext cx="764899" cy="1050843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008" y="5143"/>
              <a:ext cx="9921239" cy="1036557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0" y="1"/>
              <a:ext cx="1097281" cy="105084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11237974" y="5143"/>
              <a:ext cx="954025" cy="105084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08" y="1188004"/>
            <a:ext cx="5870283" cy="5587700"/>
          </a:xfrm>
          <a:prstGeom prst="rect">
            <a:avLst/>
          </a:prstGeom>
        </p:spPr>
      </p:pic>
      <p:cxnSp>
        <p:nvCxnSpPr>
          <p:cNvPr id="10" name="Conector recto de flecha 9"/>
          <p:cNvCxnSpPr/>
          <p:nvPr/>
        </p:nvCxnSpPr>
        <p:spPr>
          <a:xfrm>
            <a:off x="6995160" y="5431536"/>
            <a:ext cx="0" cy="466344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3 CuadroTexto"/>
          <p:cNvSpPr txBox="1"/>
          <p:nvPr/>
        </p:nvSpPr>
        <p:spPr>
          <a:xfrm>
            <a:off x="6724791" y="5470896"/>
            <a:ext cx="4482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latin typeface="Comic Sans MS" pitchFamily="66" charset="0"/>
              </a:rPr>
              <a:t>Absolute</a:t>
            </a:r>
            <a:r>
              <a:rPr lang="es-ES" sz="2000" b="1" dirty="0" smtClean="0">
                <a:latin typeface="Comic Sans MS" pitchFamily="66" charset="0"/>
              </a:rPr>
              <a:t> </a:t>
            </a:r>
            <a:r>
              <a:rPr lang="es-ES" sz="2000" b="1" dirty="0" err="1" smtClean="0">
                <a:latin typeface="Comic Sans MS" pitchFamily="66" charset="0"/>
              </a:rPr>
              <a:t>Dynamic</a:t>
            </a:r>
            <a:r>
              <a:rPr lang="es-ES" sz="2000" b="1" dirty="0" smtClean="0">
                <a:latin typeface="Comic Sans MS" pitchFamily="66" charset="0"/>
              </a:rPr>
              <a:t> </a:t>
            </a:r>
            <a:r>
              <a:rPr lang="es-ES" sz="2000" b="1" dirty="0" err="1" smtClean="0">
                <a:latin typeface="Comic Sans MS" pitchFamily="66" charset="0"/>
              </a:rPr>
              <a:t>Topography</a:t>
            </a:r>
            <a:endParaRPr lang="es-ES" sz="2000" b="1" dirty="0">
              <a:latin typeface="Comic Sans MS" pitchFamily="66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095744" y="1255621"/>
            <a:ext cx="4945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https://www.aviso.altimetry.fr/gallery/entry_1_altimetry_principle.html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331065" y="136498"/>
            <a:ext cx="5897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Gridded products from altimetry</a:t>
            </a:r>
            <a:endParaRPr lang="fr-FR" sz="28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4" name="Flecha abajo 13"/>
          <p:cNvSpPr/>
          <p:nvPr/>
        </p:nvSpPr>
        <p:spPr>
          <a:xfrm rot="10800000">
            <a:off x="8695944" y="4498848"/>
            <a:ext cx="649224" cy="7406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3 CuadroTexto"/>
          <p:cNvSpPr txBox="1"/>
          <p:nvPr/>
        </p:nvSpPr>
        <p:spPr>
          <a:xfrm>
            <a:off x="6693408" y="3885484"/>
            <a:ext cx="4482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latin typeface="Comic Sans MS" pitchFamily="66" charset="0"/>
              </a:rPr>
              <a:t>Absolute</a:t>
            </a:r>
            <a:r>
              <a:rPr lang="es-ES" sz="2000" b="1" dirty="0" smtClean="0">
                <a:latin typeface="Comic Sans MS" pitchFamily="66" charset="0"/>
              </a:rPr>
              <a:t> </a:t>
            </a:r>
            <a:r>
              <a:rPr lang="es-ES" sz="2000" b="1" dirty="0" err="1" smtClean="0">
                <a:latin typeface="Comic Sans MS" pitchFamily="66" charset="0"/>
              </a:rPr>
              <a:t>Geostrophic</a:t>
            </a:r>
            <a:r>
              <a:rPr lang="es-ES" sz="2000" b="1" dirty="0" smtClean="0">
                <a:latin typeface="Comic Sans MS" pitchFamily="66" charset="0"/>
              </a:rPr>
              <a:t> </a:t>
            </a:r>
            <a:r>
              <a:rPr lang="es-ES" sz="2000" b="1" dirty="0" err="1" smtClean="0">
                <a:latin typeface="Comic Sans MS" pitchFamily="66" charset="0"/>
              </a:rPr>
              <a:t>Current</a:t>
            </a:r>
            <a:endParaRPr lang="es-ES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6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2191999" cy="1067135"/>
            <a:chOff x="0" y="0"/>
            <a:chExt cx="12191999" cy="106713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9" y="0"/>
              <a:ext cx="1078992" cy="1067135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38560" y="1"/>
              <a:ext cx="764899" cy="1050843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008" y="5143"/>
              <a:ext cx="9921239" cy="1036557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0" y="1"/>
              <a:ext cx="1097281" cy="105084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11237974" y="5143"/>
              <a:ext cx="954025" cy="105084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7878642" y="32318"/>
            <a:ext cx="30508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Study Area</a:t>
            </a:r>
            <a:endParaRPr lang="fr-FR" sz="4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33" y="1298790"/>
            <a:ext cx="7389759" cy="5403761"/>
          </a:xfrm>
          <a:prstGeom prst="rect">
            <a:avLst/>
          </a:prstGeom>
        </p:spPr>
      </p:pic>
      <p:sp>
        <p:nvSpPr>
          <p:cNvPr id="16" name="3 CuadroTexto"/>
          <p:cNvSpPr txBox="1"/>
          <p:nvPr/>
        </p:nvSpPr>
        <p:spPr>
          <a:xfrm>
            <a:off x="8756281" y="1410960"/>
            <a:ext cx="2958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latin typeface="Comic Sans MS" pitchFamily="66" charset="0"/>
              </a:rPr>
              <a:t>Mediterranean</a:t>
            </a:r>
            <a:r>
              <a:rPr lang="es-ES" sz="2000" b="1" dirty="0" smtClean="0">
                <a:latin typeface="Comic Sans MS" pitchFamily="66" charset="0"/>
              </a:rPr>
              <a:t> Sea</a:t>
            </a:r>
            <a:endParaRPr lang="es-ES" sz="2000" b="1" dirty="0">
              <a:latin typeface="Comic Sans MS" pitchFamily="66" charset="0"/>
            </a:endParaRPr>
          </a:p>
        </p:txBody>
      </p:sp>
      <p:sp>
        <p:nvSpPr>
          <p:cNvPr id="17" name="3 CuadroTexto"/>
          <p:cNvSpPr txBox="1"/>
          <p:nvPr/>
        </p:nvSpPr>
        <p:spPr>
          <a:xfrm>
            <a:off x="8505674" y="2166043"/>
            <a:ext cx="34599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latin typeface="Comic Sans MS" pitchFamily="66" charset="0"/>
              </a:rPr>
              <a:t>Lat_Max</a:t>
            </a:r>
            <a:r>
              <a:rPr lang="es-ES" sz="2000" b="1" dirty="0" smtClean="0">
                <a:latin typeface="Comic Sans MS" pitchFamily="66" charset="0"/>
              </a:rPr>
              <a:t> : 48ºN</a:t>
            </a:r>
          </a:p>
          <a:p>
            <a:pPr algn="ctr"/>
            <a:r>
              <a:rPr lang="es-ES" sz="2000" b="1" dirty="0" err="1" smtClean="0">
                <a:latin typeface="Comic Sans MS" pitchFamily="66" charset="0"/>
              </a:rPr>
              <a:t>Lat_Min</a:t>
            </a:r>
            <a:r>
              <a:rPr lang="es-ES" sz="2000" b="1" dirty="0" smtClean="0">
                <a:latin typeface="Comic Sans MS" pitchFamily="66" charset="0"/>
              </a:rPr>
              <a:t>: 29ºN</a:t>
            </a:r>
          </a:p>
          <a:p>
            <a:pPr algn="ctr"/>
            <a:endParaRPr lang="es-ES" sz="2000" b="1" dirty="0">
              <a:latin typeface="Comic Sans MS" pitchFamily="66" charset="0"/>
            </a:endParaRPr>
          </a:p>
          <a:p>
            <a:pPr algn="ctr"/>
            <a:r>
              <a:rPr lang="es-ES" sz="2000" b="1" dirty="0" err="1" smtClean="0">
                <a:latin typeface="Comic Sans MS" pitchFamily="66" charset="0"/>
              </a:rPr>
              <a:t>Lon_Max</a:t>
            </a:r>
            <a:r>
              <a:rPr lang="es-ES" sz="2000" b="1" dirty="0" smtClean="0">
                <a:latin typeface="Comic Sans MS" pitchFamily="66" charset="0"/>
              </a:rPr>
              <a:t>: 42º E</a:t>
            </a:r>
          </a:p>
          <a:p>
            <a:pPr algn="ctr"/>
            <a:r>
              <a:rPr lang="es-ES" sz="2000" b="1" dirty="0" err="1" smtClean="0">
                <a:latin typeface="Comic Sans MS" pitchFamily="66" charset="0"/>
              </a:rPr>
              <a:t>Lon_Min</a:t>
            </a:r>
            <a:r>
              <a:rPr lang="es-ES" sz="2000" b="1" dirty="0" smtClean="0">
                <a:latin typeface="Comic Sans MS" pitchFamily="66" charset="0"/>
              </a:rPr>
              <a:t>: -6º W</a:t>
            </a:r>
            <a:endParaRPr lang="es-ES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10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2191999" cy="1067135"/>
            <a:chOff x="0" y="0"/>
            <a:chExt cx="12191999" cy="106713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9" y="0"/>
              <a:ext cx="1078992" cy="1067135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38560" y="1"/>
              <a:ext cx="764899" cy="1050843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008" y="5143"/>
              <a:ext cx="9921239" cy="1036557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0" y="1"/>
              <a:ext cx="1097281" cy="105084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11237974" y="5143"/>
              <a:ext cx="954025" cy="105084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7878642" y="32318"/>
            <a:ext cx="3278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Data Source</a:t>
            </a:r>
            <a:endParaRPr lang="fr-FR" sz="4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5828" y="1143745"/>
            <a:ext cx="9558411" cy="5127689"/>
          </a:xfrm>
          <a:prstGeom prst="rect">
            <a:avLst/>
          </a:prstGeom>
        </p:spPr>
      </p:pic>
      <p:sp>
        <p:nvSpPr>
          <p:cNvPr id="10" name="Rectángulo redondeado 9"/>
          <p:cNvSpPr/>
          <p:nvPr/>
        </p:nvSpPr>
        <p:spPr>
          <a:xfrm>
            <a:off x="1764792" y="4078224"/>
            <a:ext cx="2331720" cy="138074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ángulo 10"/>
          <p:cNvSpPr/>
          <p:nvPr/>
        </p:nvSpPr>
        <p:spPr>
          <a:xfrm>
            <a:off x="4633685" y="6389870"/>
            <a:ext cx="3034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https://marine.copernicus.eu/</a:t>
            </a:r>
          </a:p>
        </p:txBody>
      </p:sp>
    </p:spTree>
    <p:extLst>
      <p:ext uri="{BB962C8B-B14F-4D97-AF65-F5344CB8AC3E}">
        <p14:creationId xmlns:p14="http://schemas.microsoft.com/office/powerpoint/2010/main" val="152018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2191999" cy="1067135"/>
            <a:chOff x="0" y="0"/>
            <a:chExt cx="12191999" cy="106713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9" y="0"/>
              <a:ext cx="1078992" cy="1067135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38560" y="1"/>
              <a:ext cx="764899" cy="1050843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008" y="5143"/>
              <a:ext cx="9921239" cy="1036557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0" y="1"/>
              <a:ext cx="1097281" cy="105084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11237974" y="5143"/>
              <a:ext cx="954025" cy="105084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27" y="1283145"/>
            <a:ext cx="9935379" cy="532991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8357616" y="1124712"/>
            <a:ext cx="3785616" cy="419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5"/>
                </a:solidFill>
              </a:rPr>
              <a:t>European Seas Gridded L4 Sea Surface Heights and derived variables</a:t>
            </a:r>
            <a:endParaRPr lang="en-GB" dirty="0" smtClean="0">
              <a:solidFill>
                <a:schemeClr val="accent5"/>
              </a:solidFill>
            </a:endParaRPr>
          </a:p>
          <a:p>
            <a:pPr algn="ctr"/>
            <a:endParaRPr lang="en-GB" dirty="0" smtClean="0">
              <a:solidFill>
                <a:schemeClr val="accent5"/>
              </a:solidFill>
            </a:endParaRPr>
          </a:p>
          <a:p>
            <a:pPr algn="ctr"/>
            <a:r>
              <a:rPr lang="en-GB" dirty="0" smtClean="0">
                <a:solidFill>
                  <a:schemeClr val="accent5"/>
                </a:solidFill>
              </a:rPr>
              <a:t>Spatial resolution: 0.125º </a:t>
            </a:r>
            <a:r>
              <a:rPr lang="en-GB" dirty="0">
                <a:solidFill>
                  <a:schemeClr val="accent5"/>
                </a:solidFill>
              </a:rPr>
              <a:t>x </a:t>
            </a:r>
            <a:r>
              <a:rPr lang="en-GB" dirty="0" smtClean="0">
                <a:solidFill>
                  <a:schemeClr val="accent5"/>
                </a:solidFill>
              </a:rPr>
              <a:t>0.125º</a:t>
            </a:r>
          </a:p>
          <a:p>
            <a:pPr algn="ctr"/>
            <a:endParaRPr lang="en-GB" dirty="0">
              <a:solidFill>
                <a:schemeClr val="accent5"/>
              </a:solidFill>
            </a:endParaRPr>
          </a:p>
          <a:p>
            <a:pPr algn="ctr"/>
            <a:r>
              <a:rPr lang="en-GB" dirty="0" smtClean="0">
                <a:solidFill>
                  <a:schemeClr val="accent5"/>
                </a:solidFill>
              </a:rPr>
              <a:t>Data frequency: daily and/or monthly.</a:t>
            </a:r>
          </a:p>
          <a:p>
            <a:pPr algn="ctr"/>
            <a:endParaRPr lang="en-GB" dirty="0">
              <a:solidFill>
                <a:schemeClr val="accent5"/>
              </a:solidFill>
            </a:endParaRPr>
          </a:p>
          <a:p>
            <a:pPr algn="ctr"/>
            <a:r>
              <a:rPr lang="en-GB" dirty="0" smtClean="0">
                <a:solidFill>
                  <a:schemeClr val="accent5"/>
                </a:solidFill>
              </a:rPr>
              <a:t>You need to be registered.</a:t>
            </a:r>
          </a:p>
          <a:p>
            <a:pPr algn="ctr"/>
            <a:endParaRPr lang="en-GB" dirty="0">
              <a:solidFill>
                <a:schemeClr val="accent5"/>
              </a:solidFill>
            </a:endParaRPr>
          </a:p>
          <a:p>
            <a:pPr algn="ctr"/>
            <a:r>
              <a:rPr lang="en-GB" dirty="0" smtClean="0">
                <a:solidFill>
                  <a:schemeClr val="accent5"/>
                </a:solidFill>
              </a:rPr>
              <a:t>Time period of analysis: </a:t>
            </a:r>
          </a:p>
          <a:p>
            <a:pPr algn="ctr"/>
            <a:r>
              <a:rPr lang="en-GB" dirty="0" smtClean="0">
                <a:solidFill>
                  <a:schemeClr val="accent5"/>
                </a:solidFill>
              </a:rPr>
              <a:t>Jan. 1993 to Dec. 2020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878642" y="32318"/>
            <a:ext cx="3278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Data Source</a:t>
            </a:r>
            <a:endParaRPr lang="fr-FR" sz="4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87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2191999" cy="1067135"/>
            <a:chOff x="0" y="0"/>
            <a:chExt cx="12191999" cy="106713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9" y="0"/>
              <a:ext cx="1078992" cy="1067135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38560" y="1"/>
              <a:ext cx="764899" cy="1050843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008" y="5143"/>
              <a:ext cx="9921239" cy="1036557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0" y="1"/>
              <a:ext cx="1097281" cy="105084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11237974" y="5143"/>
              <a:ext cx="954025" cy="105084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8520355" y="64008"/>
            <a:ext cx="2483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Software</a:t>
            </a:r>
            <a:endParaRPr lang="fr-FR" sz="4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313175" y="1898827"/>
            <a:ext cx="82356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>
                <a:solidFill>
                  <a:schemeClr val="accent5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Bas</a:t>
            </a:r>
            <a:r>
              <a:rPr lang="en-GB" b="1" dirty="0" smtClean="0">
                <a:solidFill>
                  <a:schemeClr val="accent5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ic </a:t>
            </a:r>
            <a:r>
              <a:rPr lang="en-GB" b="1" dirty="0">
                <a:solidFill>
                  <a:schemeClr val="accent5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statistical analysis of the data: estimation of monthly and seasonal means, trends</a:t>
            </a:r>
            <a:r>
              <a:rPr lang="en-GB" b="1" dirty="0" smtClean="0">
                <a:solidFill>
                  <a:schemeClr val="accent5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en-GB" b="1" dirty="0">
              <a:solidFill>
                <a:schemeClr val="accent5"/>
              </a:solidFill>
              <a:latin typeface="Calibri" panose="020F0502020204030204" pitchFamily="34" charset="0"/>
            </a:endParaRPr>
          </a:p>
          <a:p>
            <a:pPr algn="just"/>
            <a:r>
              <a:rPr lang="en-GB" b="1" dirty="0">
                <a:solidFill>
                  <a:schemeClr val="accent5"/>
                </a:solidFill>
              </a:rPr>
              <a:t>Basic plotting tools in </a:t>
            </a:r>
            <a:r>
              <a:rPr lang="en-GB" b="1" dirty="0" err="1">
                <a:solidFill>
                  <a:schemeClr val="accent5"/>
                </a:solidFill>
              </a:rPr>
              <a:t>Matlab</a:t>
            </a:r>
            <a:r>
              <a:rPr lang="en-GB" b="1" dirty="0">
                <a:solidFill>
                  <a:schemeClr val="accent5"/>
                </a:solidFill>
              </a:rPr>
              <a:t>. If needed, other tools such as CDO or </a:t>
            </a:r>
            <a:r>
              <a:rPr lang="en-GB" b="1" dirty="0" err="1">
                <a:solidFill>
                  <a:schemeClr val="accent5"/>
                </a:solidFill>
              </a:rPr>
              <a:t>ncview</a:t>
            </a:r>
            <a:r>
              <a:rPr lang="en-GB" b="1" dirty="0">
                <a:solidFill>
                  <a:schemeClr val="accent5"/>
                </a:solidFill>
              </a:rPr>
              <a:t> will be used.</a:t>
            </a:r>
            <a:endParaRPr lang="fr-FR" b="1" dirty="0">
              <a:solidFill>
                <a:schemeClr val="accent5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65" y="1554481"/>
            <a:ext cx="1974947" cy="1774983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1134928" y="3365182"/>
            <a:ext cx="1402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MATLAB</a:t>
            </a:r>
            <a:endParaRPr lang="fr-FR" sz="28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64" y="4415409"/>
            <a:ext cx="2419350" cy="188595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3733800" y="4366125"/>
            <a:ext cx="7815072" cy="1984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Find and download data from data providers.</a:t>
            </a:r>
            <a:endParaRPr lang="en-GB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 the </a:t>
            </a:r>
            <a:r>
              <a:rPr lang="en-GB" dirty="0" err="1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NetCDF</a:t>
            </a:r>
            <a:r>
              <a:rPr lang="en-GB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file format.</a:t>
            </a:r>
            <a:endParaRPr lang="en-GB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Apply basic statistical spatial/temporal analysis to large data sets.</a:t>
            </a:r>
            <a:endParaRPr lang="en-GB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Use basic plotting tools for a better comprehensive view of satellite </a:t>
            </a:r>
            <a:r>
              <a:rPr lang="hr-H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data.</a:t>
            </a:r>
            <a:endParaRPr lang="es-E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</a:rPr>
              <a:t>Derive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</a:rPr>
              <a:t>, plot and interpret oceanographic features in the study area.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891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348</Words>
  <Application>Microsoft Office PowerPoint</Application>
  <PresentationFormat>Panorámica</PresentationFormat>
  <Paragraphs>71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Jesus</dc:creator>
  <cp:lastModifiedBy>Jesus</cp:lastModifiedBy>
  <cp:revision>20</cp:revision>
  <dcterms:created xsi:type="dcterms:W3CDTF">2022-02-15T12:33:34Z</dcterms:created>
  <dcterms:modified xsi:type="dcterms:W3CDTF">2022-02-16T16:12:37Z</dcterms:modified>
</cp:coreProperties>
</file>