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11"/>
  </p:notesMasterIdLst>
  <p:sldIdLst>
    <p:sldId id="256" r:id="rId2"/>
    <p:sldId id="334" r:id="rId3"/>
    <p:sldId id="319" r:id="rId4"/>
    <p:sldId id="320" r:id="rId5"/>
    <p:sldId id="332" r:id="rId6"/>
    <p:sldId id="329" r:id="rId7"/>
    <p:sldId id="330" r:id="rId8"/>
    <p:sldId id="331" r:id="rId9"/>
    <p:sldId id="333"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E4D8F"/>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4129" autoAdjust="0"/>
  </p:normalViewPr>
  <p:slideViewPr>
    <p:cSldViewPr snapToGrid="0">
      <p:cViewPr varScale="1">
        <p:scale>
          <a:sx n="70" d="100"/>
          <a:sy n="70" d="100"/>
        </p:scale>
        <p:origin x="132"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C0A9833-56D9-41D7-9D15-2E24DB834DCD}" type="datetimeFigureOut">
              <a:rPr lang="en-GB" smtClean="0"/>
              <a:t>15/11/2021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274B901-74BD-4E86-BB3E-365E84B1A86A}" type="slidenum">
              <a:rPr lang="en-GB" smtClean="0"/>
              <a:t>‹#›</a:t>
            </a:fld>
            <a:endParaRPr lang="en-GB"/>
          </a:p>
        </p:txBody>
      </p:sp>
    </p:spTree>
    <p:extLst>
      <p:ext uri="{BB962C8B-B14F-4D97-AF65-F5344CB8AC3E}">
        <p14:creationId xmlns:p14="http://schemas.microsoft.com/office/powerpoint/2010/main" val="142681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1</a:t>
            </a:fld>
            <a:endParaRPr lang="en-GB"/>
          </a:p>
        </p:txBody>
      </p:sp>
    </p:spTree>
    <p:extLst>
      <p:ext uri="{BB962C8B-B14F-4D97-AF65-F5344CB8AC3E}">
        <p14:creationId xmlns:p14="http://schemas.microsoft.com/office/powerpoint/2010/main" val="1069993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2</a:t>
            </a:fld>
            <a:endParaRPr lang="en-GB"/>
          </a:p>
        </p:txBody>
      </p:sp>
    </p:spTree>
    <p:extLst>
      <p:ext uri="{BB962C8B-B14F-4D97-AF65-F5344CB8AC3E}">
        <p14:creationId xmlns:p14="http://schemas.microsoft.com/office/powerpoint/2010/main" val="199601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3</a:t>
            </a:fld>
            <a:endParaRPr lang="en-GB"/>
          </a:p>
        </p:txBody>
      </p:sp>
    </p:spTree>
    <p:extLst>
      <p:ext uri="{BB962C8B-B14F-4D97-AF65-F5344CB8AC3E}">
        <p14:creationId xmlns:p14="http://schemas.microsoft.com/office/powerpoint/2010/main" val="95924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4</a:t>
            </a:fld>
            <a:endParaRPr lang="en-GB"/>
          </a:p>
        </p:txBody>
      </p:sp>
    </p:spTree>
    <p:extLst>
      <p:ext uri="{BB962C8B-B14F-4D97-AF65-F5344CB8AC3E}">
        <p14:creationId xmlns:p14="http://schemas.microsoft.com/office/powerpoint/2010/main" val="1095554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5</a:t>
            </a:fld>
            <a:endParaRPr lang="en-GB"/>
          </a:p>
        </p:txBody>
      </p:sp>
    </p:spTree>
    <p:extLst>
      <p:ext uri="{BB962C8B-B14F-4D97-AF65-F5344CB8AC3E}">
        <p14:creationId xmlns:p14="http://schemas.microsoft.com/office/powerpoint/2010/main" val="1454655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6</a:t>
            </a:fld>
            <a:endParaRPr lang="en-GB"/>
          </a:p>
        </p:txBody>
      </p:sp>
    </p:spTree>
    <p:extLst>
      <p:ext uri="{BB962C8B-B14F-4D97-AF65-F5344CB8AC3E}">
        <p14:creationId xmlns:p14="http://schemas.microsoft.com/office/powerpoint/2010/main" val="554355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7</a:t>
            </a:fld>
            <a:endParaRPr lang="en-GB"/>
          </a:p>
        </p:txBody>
      </p:sp>
    </p:spTree>
    <p:extLst>
      <p:ext uri="{BB962C8B-B14F-4D97-AF65-F5344CB8AC3E}">
        <p14:creationId xmlns:p14="http://schemas.microsoft.com/office/powerpoint/2010/main" val="1657094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8</a:t>
            </a:fld>
            <a:endParaRPr lang="en-GB"/>
          </a:p>
        </p:txBody>
      </p:sp>
    </p:spTree>
    <p:extLst>
      <p:ext uri="{BB962C8B-B14F-4D97-AF65-F5344CB8AC3E}">
        <p14:creationId xmlns:p14="http://schemas.microsoft.com/office/powerpoint/2010/main" val="3888604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74B901-74BD-4E86-BB3E-365E84B1A86A}" type="slidenum">
              <a:rPr lang="en-GB" smtClean="0"/>
              <a:t>9</a:t>
            </a:fld>
            <a:endParaRPr lang="en-GB"/>
          </a:p>
        </p:txBody>
      </p:sp>
    </p:spTree>
    <p:extLst>
      <p:ext uri="{BB962C8B-B14F-4D97-AF65-F5344CB8AC3E}">
        <p14:creationId xmlns:p14="http://schemas.microsoft.com/office/powerpoint/2010/main" val="226304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111154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297351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941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1444374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30599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46894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3837873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283486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115274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A8980-A9E3-40C2-A167-85FFCCB1351F}"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107641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FA8980-A9E3-40C2-A167-85FFCCB1351F}" type="datetimeFigureOut">
              <a:rPr lang="en-GB" smtClean="0"/>
              <a:t>15/11/2021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3673983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FA8980-A9E3-40C2-A167-85FFCCB1351F}" type="datetimeFigureOut">
              <a:rPr lang="en-GB" smtClean="0"/>
              <a:t>15/11/2021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389554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FA8980-A9E3-40C2-A167-85FFCCB1351F}" type="datetimeFigureOut">
              <a:rPr lang="en-GB" smtClean="0"/>
              <a:t>15/11/2021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113205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8980-A9E3-40C2-A167-85FFCCB1351F}" type="datetimeFigureOut">
              <a:rPr lang="en-GB" smtClean="0"/>
              <a:t>15/11/2021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400155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FA8980-A9E3-40C2-A167-85FFCCB1351F}" type="datetimeFigureOut">
              <a:rPr lang="en-GB" smtClean="0"/>
              <a:t>15/11/2021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1DB04D-0FB6-47B1-B8F8-F6AEABDC0B32}" type="slidenum">
              <a:rPr lang="en-GB" smtClean="0"/>
              <a:t>‹#›</a:t>
            </a:fld>
            <a:endParaRPr lang="en-GB"/>
          </a:p>
        </p:txBody>
      </p:sp>
    </p:spTree>
    <p:extLst>
      <p:ext uri="{BB962C8B-B14F-4D97-AF65-F5344CB8AC3E}">
        <p14:creationId xmlns:p14="http://schemas.microsoft.com/office/powerpoint/2010/main" val="202130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1DB04D-0FB6-47B1-B8F8-F6AEABDC0B32}" type="slidenum">
              <a:rPr lang="en-GB" smtClean="0"/>
              <a:t>‹#›</a:t>
            </a:fld>
            <a:endParaRPr lang="en-GB"/>
          </a:p>
        </p:txBody>
      </p:sp>
      <p:sp>
        <p:nvSpPr>
          <p:cNvPr id="5" name="Date Placeholder 4"/>
          <p:cNvSpPr>
            <a:spLocks noGrp="1"/>
          </p:cNvSpPr>
          <p:nvPr>
            <p:ph type="dt" sz="half" idx="10"/>
          </p:nvPr>
        </p:nvSpPr>
        <p:spPr/>
        <p:txBody>
          <a:bodyPr/>
          <a:lstStyle/>
          <a:p>
            <a:fld id="{DCFA8980-A9E3-40C2-A167-85FFCCB1351F}" type="datetimeFigureOut">
              <a:rPr lang="en-GB" smtClean="0"/>
              <a:t>15/11/2021</a:t>
            </a:fld>
            <a:endParaRPr lang="en-GB"/>
          </a:p>
        </p:txBody>
      </p:sp>
    </p:spTree>
    <p:extLst>
      <p:ext uri="{BB962C8B-B14F-4D97-AF65-F5344CB8AC3E}">
        <p14:creationId xmlns:p14="http://schemas.microsoft.com/office/powerpoint/2010/main" val="415313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FA8980-A9E3-40C2-A167-85FFCCB1351F}" type="datetimeFigureOut">
              <a:rPr lang="en-GB" smtClean="0"/>
              <a:t>15/11/2021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1DB04D-0FB6-47B1-B8F8-F6AEABDC0B32}" type="slidenum">
              <a:rPr lang="en-GB" smtClean="0"/>
              <a:t>‹#›</a:t>
            </a:fld>
            <a:endParaRPr lang="en-GB"/>
          </a:p>
        </p:txBody>
      </p:sp>
    </p:spTree>
    <p:extLst>
      <p:ext uri="{BB962C8B-B14F-4D97-AF65-F5344CB8AC3E}">
        <p14:creationId xmlns:p14="http://schemas.microsoft.com/office/powerpoint/2010/main" val="2915710932"/>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11684"/>
            <a:ext cx="9596362" cy="1646302"/>
          </a:xfrm>
        </p:spPr>
        <p:txBody>
          <a:bodyPr>
            <a:normAutofit fontScale="90000"/>
          </a:bodyPr>
          <a:lstStyle/>
          <a:p>
            <a:r>
              <a:rPr lang="en-GB" smtClean="0"/>
              <a:t/>
            </a:r>
            <a:br>
              <a:rPr lang="en-GB" smtClean="0"/>
            </a:br>
            <a:r>
              <a:rPr lang="en-GB"/>
              <a:t/>
            </a:r>
            <a:br>
              <a:rPr lang="en-GB"/>
            </a:br>
            <a:r>
              <a:rPr lang="en-GB" smtClean="0"/>
              <a:t/>
            </a:r>
            <a:br>
              <a:rPr lang="en-GB" smtClean="0"/>
            </a:br>
            <a:r>
              <a:rPr lang="en-GB" b="1" smtClean="0">
                <a:solidFill>
                  <a:srgbClr val="0070C0"/>
                </a:solidFill>
                <a:effectLst>
                  <a:outerShdw blurRad="38100" dist="38100" dir="2700000" algn="tl">
                    <a:srgbClr val="000000">
                      <a:alpha val="43137"/>
                    </a:srgbClr>
                  </a:outerShdw>
                </a:effectLst>
              </a:rPr>
              <a:t>SEA-EU intensive course  </a:t>
            </a:r>
            <a:r>
              <a:rPr lang="en-GB" b="1">
                <a:solidFill>
                  <a:srgbClr val="0070C0"/>
                </a:solidFill>
                <a:effectLst>
                  <a:outerShdw blurRad="38100" dist="38100" dir="2700000" algn="tl">
                    <a:srgbClr val="000000">
                      <a:alpha val="43137"/>
                    </a:srgbClr>
                  </a:outerShdw>
                </a:effectLst>
              </a:rPr>
              <a:t/>
            </a:r>
            <a:br>
              <a:rPr lang="en-GB" b="1">
                <a:solidFill>
                  <a:srgbClr val="0070C0"/>
                </a:solidFill>
                <a:effectLst>
                  <a:outerShdw blurRad="38100" dist="38100" dir="2700000" algn="tl">
                    <a:srgbClr val="000000">
                      <a:alpha val="43137"/>
                    </a:srgbClr>
                  </a:outerShdw>
                </a:effectLst>
              </a:rPr>
            </a:br>
            <a:r>
              <a:rPr lang="en-GB" b="1" smtClean="0">
                <a:solidFill>
                  <a:srgbClr val="0070C0"/>
                </a:solidFill>
                <a:effectLst>
                  <a:outerShdw blurRad="38100" dist="38100" dir="2700000" algn="tl">
                    <a:srgbClr val="000000">
                      <a:alpha val="43137"/>
                    </a:srgbClr>
                  </a:outerShdw>
                </a:effectLst>
              </a:rPr>
              <a:t>on </a:t>
            </a:r>
            <a:r>
              <a:rPr lang="en-GB" b="1" cap="small" smtClean="0">
                <a:solidFill>
                  <a:srgbClr val="0070C0"/>
                </a:solidFill>
                <a:effectLst>
                  <a:outerShdw blurRad="38100" dist="38100" dir="2700000" algn="tl">
                    <a:srgbClr val="000000">
                      <a:alpha val="43137"/>
                    </a:srgbClr>
                  </a:outerShdw>
                </a:effectLst>
              </a:rPr>
              <a:t>Marine Data Literacy</a:t>
            </a:r>
            <a:r>
              <a:rPr lang="en-GB" b="1" smtClean="0">
                <a:solidFill>
                  <a:srgbClr val="0070C0"/>
                </a:solidFill>
              </a:rPr>
              <a:t/>
            </a:r>
            <a:br>
              <a:rPr lang="en-GB" b="1" smtClean="0">
                <a:solidFill>
                  <a:srgbClr val="0070C0"/>
                </a:solidFill>
              </a:rPr>
            </a:br>
            <a:r>
              <a:rPr lang="en-GB" b="1" smtClean="0">
                <a:solidFill>
                  <a:srgbClr val="0070C0"/>
                </a:solidFill>
              </a:rPr>
              <a:t>- </a:t>
            </a:r>
            <a:r>
              <a:rPr lang="en-GB" sz="4000" b="1" i="1" smtClean="0">
                <a:solidFill>
                  <a:srgbClr val="0070C0"/>
                </a:solidFill>
                <a:effectLst>
                  <a:outerShdw blurRad="38100" dist="38100" dir="2700000" algn="tl">
                    <a:srgbClr val="000000">
                      <a:alpha val="43137"/>
                    </a:srgbClr>
                  </a:outerShdw>
                </a:effectLst>
              </a:rPr>
              <a:t>Introduc</a:t>
            </a:r>
            <a:r>
              <a:rPr lang="en-GB" sz="4000" b="1" i="1" smtClean="0">
                <a:solidFill>
                  <a:srgbClr val="0070C0"/>
                </a:solidFill>
                <a:effectLst>
                  <a:outerShdw blurRad="38100" dist="38100" dir="2700000" algn="tl">
                    <a:srgbClr val="000000">
                      <a:alpha val="43137"/>
                    </a:srgbClr>
                  </a:outerShdw>
                </a:effectLst>
              </a:rPr>
              <a:t>ing </a:t>
            </a:r>
            <a:r>
              <a:rPr lang="en-GB" sz="4000" b="1" i="1" smtClean="0">
                <a:solidFill>
                  <a:srgbClr val="0070C0"/>
                </a:solidFill>
                <a:effectLst>
                  <a:outerShdw blurRad="38100" dist="38100" dir="2700000" algn="tl">
                    <a:srgbClr val="000000">
                      <a:alpha val="43137"/>
                    </a:srgbClr>
                  </a:outerShdw>
                </a:effectLst>
              </a:rPr>
              <a:t>the practical sessions</a:t>
            </a:r>
            <a:r>
              <a:rPr lang="en-GB"/>
              <a:t/>
            </a:r>
            <a:br>
              <a:rPr lang="en-GB"/>
            </a:br>
            <a:endParaRPr lang="en-GB" dirty="0"/>
          </a:p>
        </p:txBody>
      </p:sp>
      <p:pic>
        <p:nvPicPr>
          <p:cNvPr id="7" name="Picture 6"/>
          <p:cNvPicPr>
            <a:picLocks noChangeAspect="1"/>
          </p:cNvPicPr>
          <p:nvPr/>
        </p:nvPicPr>
        <p:blipFill>
          <a:blip r:embed="rId3"/>
          <a:stretch>
            <a:fillRect/>
          </a:stretch>
        </p:blipFill>
        <p:spPr>
          <a:xfrm>
            <a:off x="217033"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196988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942" y="4167949"/>
            <a:ext cx="9596362" cy="1646302"/>
          </a:xfrm>
        </p:spPr>
        <p:txBody>
          <a:bodyPr>
            <a:normAutofit fontScale="90000"/>
          </a:bodyPr>
          <a:lstStyle/>
          <a:p>
            <a:r>
              <a:rPr lang="en-GB" smtClean="0"/>
              <a:t/>
            </a:r>
            <a:br>
              <a:rPr lang="en-GB" smtClean="0"/>
            </a:br>
            <a:r>
              <a:rPr lang="en-GB" sz="3600" b="1" smtClean="0">
                <a:solidFill>
                  <a:srgbClr val="0000FF"/>
                </a:solidFill>
                <a:effectLst>
                  <a:outerShdw blurRad="38100" dist="38100" dir="2700000" algn="tl">
                    <a:srgbClr val="000000">
                      <a:alpha val="43137"/>
                    </a:srgbClr>
                  </a:outerShdw>
                </a:effectLst>
              </a:rPr>
              <a:t>Eight Practical sessions</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4-7pm </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(1</a:t>
            </a:r>
            <a:r>
              <a:rPr lang="en-GB" sz="3100" b="1" baseline="30000" smtClean="0">
                <a:solidFill>
                  <a:srgbClr val="0000FF"/>
                </a:solidFill>
                <a:effectLst>
                  <a:outerShdw blurRad="38100" dist="38100" dir="2700000" algn="tl">
                    <a:srgbClr val="000000">
                      <a:alpha val="43137"/>
                    </a:srgbClr>
                  </a:outerShdw>
                </a:effectLst>
              </a:rPr>
              <a:t>st</a:t>
            </a:r>
            <a:r>
              <a:rPr lang="en-GB" sz="3100" b="1" smtClean="0">
                <a:solidFill>
                  <a:srgbClr val="0000FF"/>
                </a:solidFill>
                <a:effectLst>
                  <a:outerShdw blurRad="38100" dist="38100" dir="2700000" algn="tl">
                    <a:srgbClr val="000000">
                      <a:alpha val="43137"/>
                    </a:srgbClr>
                  </a:outerShdw>
                </a:effectLst>
              </a:rPr>
              <a:t> Tuesday 23</a:t>
            </a:r>
            <a:r>
              <a:rPr lang="en-GB" sz="3100" b="1" baseline="30000">
                <a:solidFill>
                  <a:srgbClr val="0000FF"/>
                </a:solidFill>
                <a:effectLst>
                  <a:outerShdw blurRad="38100" dist="38100" dir="2700000" algn="tl">
                    <a:srgbClr val="000000">
                      <a:alpha val="43137"/>
                    </a:srgbClr>
                  </a:outerShdw>
                </a:effectLst>
              </a:rPr>
              <a:t>r</a:t>
            </a:r>
            <a:r>
              <a:rPr lang="en-GB" sz="3100" b="1" baseline="30000" smtClean="0">
                <a:solidFill>
                  <a:srgbClr val="0000FF"/>
                </a:solidFill>
                <a:effectLst>
                  <a:outerShdw blurRad="38100" dist="38100" dir="2700000" algn="tl">
                    <a:srgbClr val="000000">
                      <a:alpha val="43137"/>
                    </a:srgbClr>
                  </a:outerShdw>
                </a:effectLst>
              </a:rPr>
              <a:t>d</a:t>
            </a:r>
            <a:r>
              <a:rPr lang="en-GB" sz="3100" b="1" smtClean="0">
                <a:solidFill>
                  <a:srgbClr val="0000FF"/>
                </a:solidFill>
                <a:effectLst>
                  <a:outerShdw blurRad="38100" dist="38100" dir="2700000" algn="tl">
                    <a:srgbClr val="000000">
                      <a:alpha val="43137"/>
                    </a:srgbClr>
                  </a:outerShdw>
                </a:effectLst>
              </a:rPr>
              <a:t> Nov – last Wednesday 15</a:t>
            </a:r>
            <a:r>
              <a:rPr lang="en-GB" sz="3100" b="1" baseline="30000" smtClean="0">
                <a:solidFill>
                  <a:srgbClr val="0000FF"/>
                </a:solidFill>
                <a:effectLst>
                  <a:outerShdw blurRad="38100" dist="38100" dir="2700000" algn="tl">
                    <a:srgbClr val="000000">
                      <a:alpha val="43137"/>
                    </a:srgbClr>
                  </a:outerShdw>
                </a:effectLst>
              </a:rPr>
              <a:t>th</a:t>
            </a:r>
            <a:r>
              <a:rPr lang="en-GB" sz="3100" b="1" smtClean="0">
                <a:solidFill>
                  <a:srgbClr val="0000FF"/>
                </a:solidFill>
                <a:effectLst>
                  <a:outerShdw blurRad="38100" dist="38100" dir="2700000" algn="tl">
                    <a:srgbClr val="000000">
                      <a:alpha val="43137"/>
                    </a:srgbClr>
                  </a:outerShdw>
                </a:effectLst>
              </a:rPr>
              <a:t> December) </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ioi.research.um.edu.mt/seaeu-data-literacy/programme.html</a:t>
            </a: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chemeClr val="tx1"/>
                </a:solidFill>
                <a:effectLst>
                  <a:outerShdw blurRad="38100" dist="38100" dir="2700000" algn="tl">
                    <a:srgbClr val="000000">
                      <a:alpha val="43137"/>
                    </a:srgbClr>
                  </a:outerShdw>
                </a:effectLst>
              </a:rPr>
              <a:t/>
            </a:r>
            <a:br>
              <a:rPr lang="en-GB" sz="3100" b="1" smtClean="0">
                <a:solidFill>
                  <a:schemeClr val="tx1"/>
                </a:solidFill>
                <a:effectLst>
                  <a:outerShdw blurRad="38100" dist="38100" dir="2700000" algn="tl">
                    <a:srgbClr val="000000">
                      <a:alpha val="43137"/>
                    </a:srgbClr>
                  </a:outerShdw>
                </a:effectLst>
              </a:rPr>
            </a:br>
            <a:r>
              <a:rPr lang="en-GB" smtClean="0"/>
              <a:t/>
            </a:r>
            <a:br>
              <a:rPr lang="en-GB" smtClean="0"/>
            </a:br>
            <a:endParaRPr lang="en-GB" dirty="0"/>
          </a:p>
        </p:txBody>
      </p:sp>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3736977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888" y="4705397"/>
            <a:ext cx="9596362" cy="1646302"/>
          </a:xfrm>
        </p:spPr>
        <p:txBody>
          <a:bodyPr>
            <a:normAutofit fontScale="90000"/>
          </a:bodyPr>
          <a:lstStyle/>
          <a:p>
            <a:r>
              <a:rPr lang="en-GB" smtClean="0"/>
              <a:t/>
            </a:r>
            <a:br>
              <a:rPr lang="en-GB" smtClean="0"/>
            </a:br>
            <a:r>
              <a:rPr lang="en-GB" smtClean="0"/>
              <a:t/>
            </a:r>
            <a:br>
              <a:rPr lang="en-GB" smtClean="0"/>
            </a:br>
            <a:r>
              <a:rPr lang="en-GB" sz="3100" smtClean="0">
                <a:solidFill>
                  <a:schemeClr val="tx1"/>
                </a:solidFill>
              </a:rPr>
              <a:t/>
            </a:r>
            <a:br>
              <a:rPr lang="en-GB" sz="3100" smtClean="0">
                <a:solidFill>
                  <a:schemeClr val="tx1"/>
                </a:solidFill>
              </a:rPr>
            </a:br>
            <a:r>
              <a:rPr lang="en-GB" sz="3100" b="1" smtClean="0">
                <a:solidFill>
                  <a:srgbClr val="0000FF"/>
                </a:solidFill>
                <a:effectLst>
                  <a:outerShdw blurRad="38100" dist="38100" dir="2700000" algn="tl">
                    <a:srgbClr val="000000">
                      <a:alpha val="43137"/>
                    </a:srgbClr>
                  </a:outerShdw>
                </a:effectLst>
              </a:rPr>
              <a:t>Use an </a:t>
            </a:r>
            <a:r>
              <a:rPr lang="en-GB" sz="3100" b="1" smtClean="0">
                <a:solidFill>
                  <a:schemeClr val="accent4">
                    <a:lumMod val="50000"/>
                  </a:schemeClr>
                </a:solidFill>
                <a:effectLst>
                  <a:outerShdw blurRad="38100" dist="38100" dir="2700000" algn="tl">
                    <a:srgbClr val="000000">
                      <a:alpha val="43137"/>
                    </a:srgbClr>
                  </a:outerShdw>
                </a:effectLst>
              </a:rPr>
              <a:t>instruction sheet</a:t>
            </a:r>
            <a:r>
              <a:rPr lang="en-GB" sz="3100" b="1" smtClean="0">
                <a:solidFill>
                  <a:srgbClr val="0000FF"/>
                </a:solidFill>
                <a:effectLst>
                  <a:outerShdw blurRad="38100" dist="38100" dir="2700000" algn="tl">
                    <a:srgbClr val="000000">
                      <a:alpha val="43137"/>
                    </a:srgbClr>
                  </a:outerShdw>
                </a:effectLst>
              </a:rPr>
              <a:t> </a:t>
            </a:r>
            <a:r>
              <a:rPr lang="en-GB" sz="3100" b="1">
                <a:solidFill>
                  <a:srgbClr val="0000FF"/>
                </a:solidFill>
                <a:effectLst>
                  <a:outerShdw blurRad="38100" dist="38100" dir="2700000" algn="tl">
                    <a:srgbClr val="000000">
                      <a:alpha val="43137"/>
                    </a:srgbClr>
                  </a:outerShdw>
                </a:effectLst>
              </a:rPr>
              <a:t>to describe and list the structured activities, instructions and expected outputs for the practical exercise</a:t>
            </a:r>
            <a:r>
              <a:rPr lang="en-GB" sz="3100" b="1" smtClean="0">
                <a:solidFill>
                  <a:srgbClr val="0000FF"/>
                </a:solidFill>
                <a:effectLst>
                  <a:outerShdw blurRad="38100" dist="38100" dir="2700000" algn="tl">
                    <a:srgbClr val="000000">
                      <a:alpha val="43137"/>
                    </a:srgbClr>
                  </a:outerShdw>
                </a:effectLst>
              </a:rPr>
              <a:t>.</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 </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These </a:t>
            </a:r>
            <a:r>
              <a:rPr lang="en-GB" sz="3100" b="1">
                <a:solidFill>
                  <a:srgbClr val="0000FF"/>
                </a:solidFill>
                <a:effectLst>
                  <a:outerShdw blurRad="38100" dist="38100" dir="2700000" algn="tl">
                    <a:srgbClr val="000000">
                      <a:alpha val="43137"/>
                    </a:srgbClr>
                  </a:outerShdw>
                </a:effectLst>
              </a:rPr>
              <a:t>instructions are kept open and available during the practical session such that instructions and pieces of code can be used directly without rewriting. </a:t>
            </a:r>
            <a:br>
              <a:rPr lang="en-GB" sz="3100" b="1">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mtClean="0"/>
              <a:t/>
            </a:r>
            <a:br>
              <a:rPr lang="en-GB" smtClean="0"/>
            </a:br>
            <a:endParaRPr lang="en-GB" dirty="0"/>
          </a:p>
        </p:txBody>
      </p:sp>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2009046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942" y="4167949"/>
            <a:ext cx="9596362" cy="1646302"/>
          </a:xfrm>
        </p:spPr>
        <p:txBody>
          <a:bodyPr>
            <a:normAutofit fontScale="90000"/>
          </a:bodyPr>
          <a:lstStyle/>
          <a:p>
            <a:r>
              <a:rPr lang="en-GB" smtClean="0"/>
              <a:t/>
            </a:r>
            <a:br>
              <a:rPr lang="en-GB" smtClean="0"/>
            </a:br>
            <a:r>
              <a:rPr lang="en-GB" sz="3600" b="1">
                <a:solidFill>
                  <a:srgbClr val="0000FF"/>
                </a:solidFill>
                <a:effectLst>
                  <a:outerShdw blurRad="38100" dist="38100" dir="2700000" algn="tl">
                    <a:srgbClr val="000000">
                      <a:alpha val="43137"/>
                    </a:srgbClr>
                  </a:outerShdw>
                </a:effectLst>
              </a:rPr>
              <a:t>I</a:t>
            </a:r>
            <a:r>
              <a:rPr lang="en-GB" sz="3600" b="1" smtClean="0">
                <a:solidFill>
                  <a:srgbClr val="0000FF"/>
                </a:solidFill>
                <a:effectLst>
                  <a:outerShdw blurRad="38100" dist="38100" dir="2700000" algn="tl">
                    <a:srgbClr val="000000">
                      <a:alpha val="43137"/>
                    </a:srgbClr>
                  </a:outerShdw>
                </a:effectLst>
              </a:rPr>
              <a:t>ntro and targets of the practical</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list the activities of the practical</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&amp;</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computing resources and data are required </a:t>
            </a: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chemeClr val="tx1"/>
                </a:solidFill>
                <a:effectLst>
                  <a:outerShdw blurRad="38100" dist="38100" dir="2700000" algn="tl">
                    <a:srgbClr val="000000">
                      <a:alpha val="43137"/>
                    </a:srgbClr>
                  </a:outerShdw>
                </a:effectLst>
              </a:rPr>
              <a:t/>
            </a:r>
            <a:br>
              <a:rPr lang="en-GB" sz="3100" b="1" smtClean="0">
                <a:solidFill>
                  <a:schemeClr val="tx1"/>
                </a:solidFill>
                <a:effectLst>
                  <a:outerShdw blurRad="38100" dist="38100" dir="2700000" algn="tl">
                    <a:srgbClr val="000000">
                      <a:alpha val="43137"/>
                    </a:srgbClr>
                  </a:outerShdw>
                </a:effectLst>
              </a:rPr>
            </a:br>
            <a:r>
              <a:rPr lang="en-GB" smtClean="0"/>
              <a:t/>
            </a:r>
            <a:br>
              <a:rPr lang="en-GB" smtClean="0"/>
            </a:br>
            <a:endParaRPr lang="en-GB" dirty="0"/>
          </a:p>
        </p:txBody>
      </p:sp>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3839790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26253"/>
            <a:ext cx="9596362" cy="1646302"/>
          </a:xfrm>
        </p:spPr>
        <p:txBody>
          <a:bodyPr>
            <a:normAutofit fontScale="90000"/>
          </a:bodyPr>
          <a:lstStyle/>
          <a:p>
            <a:r>
              <a:rPr lang="en-GB" smtClean="0"/>
              <a:t/>
            </a:r>
            <a:br>
              <a:rPr lang="en-GB" smtClean="0"/>
            </a:br>
            <a:r>
              <a:rPr lang="en-GB" sz="3600" b="1" smtClean="0">
                <a:solidFill>
                  <a:srgbClr val="0000FF"/>
                </a:solidFill>
                <a:effectLst>
                  <a:outerShdw blurRad="38100" dist="38100" dir="2700000" algn="tl">
                    <a:srgbClr val="000000">
                      <a:alpha val="43137"/>
                    </a:srgbClr>
                  </a:outerShdw>
                </a:effectLst>
              </a:rPr>
              <a:t>Delivery of the practical</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At least two tutors – one running the practical and the other assisting on chat</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Use computing resources on a dedicated host server</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OR</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run code locally by student on PC/laptop </a:t>
            </a:r>
            <a:endParaRPr lang="en-GB" dirty="0"/>
          </a:p>
        </p:txBody>
      </p:sp>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746666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5456" y="4684925"/>
            <a:ext cx="9596362" cy="1646302"/>
          </a:xfrm>
        </p:spPr>
        <p:txBody>
          <a:bodyPr>
            <a:normAutofit fontScale="90000"/>
          </a:bodyPr>
          <a:lstStyle/>
          <a:p>
            <a:r>
              <a:rPr lang="en-GB" smtClean="0"/>
              <a:t/>
            </a:r>
            <a:br>
              <a:rPr lang="en-GB" smtClean="0"/>
            </a:br>
            <a:r>
              <a:rPr lang="en-GB" smtClean="0"/>
              <a:t/>
            </a:r>
            <a:br>
              <a:rPr lang="en-GB" smtClean="0"/>
            </a:br>
            <a:r>
              <a:rPr lang="en-GB" sz="3100" smtClean="0">
                <a:solidFill>
                  <a:schemeClr val="tx1"/>
                </a:solidFill>
              </a:rPr>
              <a:t/>
            </a:r>
            <a:br>
              <a:rPr lang="en-GB" sz="3100" smtClean="0">
                <a:solidFill>
                  <a:schemeClr val="tx1"/>
                </a:solidFill>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The </a:t>
            </a:r>
            <a:r>
              <a:rPr lang="en-GB" sz="3100" b="1" smtClean="0">
                <a:solidFill>
                  <a:srgbClr val="0000FF"/>
                </a:solidFill>
                <a:effectLst>
                  <a:outerShdw blurRad="38100" dist="38100" dir="2700000" algn="tl">
                    <a:srgbClr val="000000">
                      <a:alpha val="43137"/>
                    </a:srgbClr>
                  </a:outerShdw>
                </a:effectLst>
              </a:rPr>
              <a:t>student </a:t>
            </a:r>
            <a:r>
              <a:rPr lang="en-GB" sz="3100" b="1" smtClean="0">
                <a:solidFill>
                  <a:schemeClr val="accent4">
                    <a:lumMod val="50000"/>
                  </a:schemeClr>
                </a:solidFill>
                <a:effectLst>
                  <a:outerShdw blurRad="38100" dist="38100" dir="2700000" algn="tl">
                    <a:srgbClr val="000000">
                      <a:alpha val="43137"/>
                    </a:srgbClr>
                  </a:outerShdw>
                </a:effectLst>
              </a:rPr>
              <a:t>assessment</a:t>
            </a:r>
            <a:r>
              <a:rPr lang="en-GB" sz="3100" b="1" smtClean="0">
                <a:solidFill>
                  <a:srgbClr val="0000FF"/>
                </a:solidFill>
                <a:effectLst>
                  <a:outerShdw blurRad="38100" dist="38100" dir="2700000" algn="tl">
                    <a:srgbClr val="000000">
                      <a:alpha val="43137"/>
                    </a:srgbClr>
                  </a:outerShdw>
                </a:effectLst>
              </a:rPr>
              <a:t> will be done by asking students  </a:t>
            </a:r>
            <a:r>
              <a:rPr lang="en-GB" sz="3100" b="1">
                <a:solidFill>
                  <a:srgbClr val="0000FF"/>
                </a:solidFill>
                <a:effectLst>
                  <a:outerShdw blurRad="38100" dist="38100" dir="2700000" algn="tl">
                    <a:srgbClr val="000000">
                      <a:alpha val="43137"/>
                    </a:srgbClr>
                  </a:outerShdw>
                </a:effectLst>
              </a:rPr>
              <a:t>to answer four MC questions which are based on outputs from the practical session. </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The </a:t>
            </a:r>
            <a:r>
              <a:rPr lang="en-GB" sz="3100" b="1">
                <a:solidFill>
                  <a:srgbClr val="0000FF"/>
                </a:solidFill>
                <a:effectLst>
                  <a:outerShdw blurRad="38100" dist="38100" dir="2700000" algn="tl">
                    <a:srgbClr val="000000">
                      <a:alpha val="43137"/>
                    </a:srgbClr>
                  </a:outerShdw>
                </a:effectLst>
              </a:rPr>
              <a:t>tutors delivering the practical will guide you to prepare your answers at the appropriate stages of your practical, so that you will then submit your answers at the end of the session. </a:t>
            </a:r>
            <a:br>
              <a:rPr lang="en-GB" sz="3100" b="1">
                <a:solidFill>
                  <a:srgbClr val="0000FF"/>
                </a:solidFill>
                <a:effectLst>
                  <a:outerShdw blurRad="38100" dist="38100" dir="2700000" algn="tl">
                    <a:srgbClr val="000000">
                      <a:alpha val="43137"/>
                    </a:srgbClr>
                  </a:outerShdw>
                </a:effectLst>
              </a:rPr>
            </a:br>
            <a:r>
              <a:rPr lang="en-GB" smtClean="0"/>
              <a:t/>
            </a:r>
            <a:br>
              <a:rPr lang="en-GB" smtClean="0"/>
            </a:br>
            <a:endParaRPr lang="en-GB" dirty="0"/>
          </a:p>
        </p:txBody>
      </p:sp>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914607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3242" y="6965739"/>
            <a:ext cx="9596362" cy="1646302"/>
          </a:xfrm>
        </p:spPr>
        <p:txBody>
          <a:bodyPr>
            <a:normAutofit fontScale="90000"/>
          </a:bodyPr>
          <a:lstStyle/>
          <a:p>
            <a:r>
              <a:rPr lang="en-GB" smtClean="0"/>
              <a:t/>
            </a:r>
            <a:br>
              <a:rPr lang="en-GB" smtClean="0"/>
            </a:br>
            <a:r>
              <a:rPr lang="en-GB" smtClean="0"/>
              <a:t/>
            </a:r>
            <a:br>
              <a:rPr lang="en-GB" smtClean="0"/>
            </a:br>
            <a:r>
              <a:rPr lang="en-GB" sz="3100" smtClean="0">
                <a:solidFill>
                  <a:schemeClr val="tx1"/>
                </a:solidFill>
              </a:rPr>
              <a:t/>
            </a:r>
            <a:br>
              <a:rPr lang="en-GB" sz="3100" smtClean="0">
                <a:solidFill>
                  <a:schemeClr val="tx1"/>
                </a:solidFill>
              </a:rPr>
            </a:br>
            <a:r>
              <a:rPr lang="en-GB" sz="3100" b="1" smtClean="0">
                <a:solidFill>
                  <a:srgbClr val="0000FF"/>
                </a:solidFill>
                <a:effectLst>
                  <a:outerShdw blurRad="38100" dist="38100" dir="2700000" algn="tl">
                    <a:srgbClr val="000000">
                      <a:alpha val="43137"/>
                    </a:srgbClr>
                  </a:outerShdw>
                </a:effectLst>
              </a:rPr>
              <a:t>IMPORTANT </a:t>
            </a:r>
            <a:r>
              <a:rPr lang="en-GB" sz="3100" b="1" smtClean="0">
                <a:solidFill>
                  <a:srgbClr val="0000FF"/>
                </a:solidFill>
                <a:effectLst>
                  <a:outerShdw blurRad="38100" dist="38100" dir="2700000" algn="tl">
                    <a:srgbClr val="000000">
                      <a:alpha val="43137"/>
                    </a:srgbClr>
                  </a:outerShdw>
                </a:effectLst>
              </a:rPr>
              <a:t>GUIDELINE</a:t>
            </a:r>
            <a:r>
              <a:rPr lang="en-GB" sz="3100" b="1" smtClean="0">
                <a:solidFill>
                  <a:srgbClr val="0000FF"/>
                </a:solidFill>
                <a:effectLst>
                  <a:outerShdw blurRad="38100" dist="38100" dir="2700000" algn="tl">
                    <a:srgbClr val="000000">
                      <a:alpha val="43137"/>
                    </a:srgbClr>
                  </a:outerShdw>
                </a:effectLst>
              </a:rPr>
              <a:t>S</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smtClean="0">
                <a:solidFill>
                  <a:schemeClr val="accent4">
                    <a:lumMod val="50000"/>
                  </a:schemeClr>
                </a:solidFill>
                <a:effectLst>
                  <a:outerShdw blurRad="38100" dist="38100" dir="2700000" algn="tl">
                    <a:srgbClr val="000000">
                      <a:alpha val="43137"/>
                    </a:srgbClr>
                  </a:outerShdw>
                </a:effectLst>
              </a:rPr>
              <a:t>Guideline </a:t>
            </a:r>
            <a:r>
              <a:rPr lang="en-GB" sz="3100" b="1" smtClean="0">
                <a:solidFill>
                  <a:schemeClr val="accent4">
                    <a:lumMod val="50000"/>
                  </a:schemeClr>
                </a:solidFill>
                <a:effectLst>
                  <a:outerShdw blurRad="38100" dist="38100" dir="2700000" algn="tl">
                    <a:srgbClr val="000000">
                      <a:alpha val="43137"/>
                    </a:srgbClr>
                  </a:outerShdw>
                </a:effectLst>
              </a:rPr>
              <a:t>1:</a:t>
            </a:r>
            <a:r>
              <a:rPr lang="en-GB" sz="3100" b="1" smtClean="0">
                <a:solidFill>
                  <a:srgbClr val="0000FF"/>
                </a:solidFill>
                <a:effectLst>
                  <a:outerShdw blurRad="38100" dist="38100" dir="2700000" algn="tl">
                    <a:srgbClr val="000000">
                      <a:alpha val="43137"/>
                    </a:srgbClr>
                  </a:outerShdw>
                </a:effectLst>
              </a:rPr>
              <a:t> Installations </a:t>
            </a:r>
            <a:r>
              <a:rPr lang="en-GB" sz="3100" b="1">
                <a:solidFill>
                  <a:srgbClr val="0000FF"/>
                </a:solidFill>
                <a:effectLst>
                  <a:outerShdw blurRad="38100" dist="38100" dir="2700000" algn="tl">
                    <a:srgbClr val="000000">
                      <a:alpha val="43137"/>
                    </a:srgbClr>
                  </a:outerShdw>
                </a:effectLst>
              </a:rPr>
              <a:t>need to be done ahead of the practical session so that their functionality can be tested BEFORE the session</a:t>
            </a:r>
            <a:r>
              <a:rPr lang="en-GB" sz="3100" b="1" smtClean="0">
                <a:solidFill>
                  <a:srgbClr val="0000FF"/>
                </a:solidFill>
                <a:effectLst>
                  <a:outerShdw blurRad="38100" dist="38100" dir="2700000" algn="tl">
                    <a:srgbClr val="000000">
                      <a:alpha val="43137"/>
                    </a:srgbClr>
                  </a:outerShdw>
                </a:effectLst>
              </a:rPr>
              <a:t>.</a:t>
            </a:r>
            <a:br>
              <a:rPr lang="en-GB" sz="3100" b="1" smtClean="0">
                <a:solidFill>
                  <a:srgbClr val="0000FF"/>
                </a:solidFill>
                <a:effectLst>
                  <a:outerShdw blurRad="38100" dist="38100" dir="2700000" algn="tl">
                    <a:srgbClr val="000000">
                      <a:alpha val="43137"/>
                    </a:srgbClr>
                  </a:outerShdw>
                </a:effectLst>
              </a:rPr>
            </a:br>
            <a:r>
              <a:rPr lang="en-GB" sz="900" b="1" smtClean="0">
                <a:solidFill>
                  <a:srgbClr val="0000FF"/>
                </a:solidFill>
                <a:effectLst>
                  <a:outerShdw blurRad="38100" dist="38100" dir="2700000" algn="tl">
                    <a:srgbClr val="000000">
                      <a:alpha val="43137"/>
                    </a:srgbClr>
                  </a:outerShdw>
                </a:effectLst>
              </a:rPr>
              <a:t> </a:t>
            </a:r>
            <a:r>
              <a:rPr lang="en-GB" sz="900" b="1">
                <a:solidFill>
                  <a:srgbClr val="0000FF"/>
                </a:solidFill>
                <a:effectLst>
                  <a:outerShdw blurRad="38100" dist="38100" dir="2700000" algn="tl">
                    <a:srgbClr val="000000">
                      <a:alpha val="43137"/>
                    </a:srgbClr>
                  </a:outerShdw>
                </a:effectLst>
              </a:rPr>
              <a:t/>
            </a:r>
            <a:br>
              <a:rPr lang="en-GB" sz="900" b="1">
                <a:solidFill>
                  <a:srgbClr val="0000FF"/>
                </a:solidFill>
                <a:effectLst>
                  <a:outerShdw blurRad="38100" dist="38100" dir="2700000" algn="tl">
                    <a:srgbClr val="000000">
                      <a:alpha val="43137"/>
                    </a:srgbClr>
                  </a:outerShdw>
                </a:effectLst>
              </a:rPr>
            </a:br>
            <a:r>
              <a:rPr lang="en-GB" sz="3100" b="1">
                <a:solidFill>
                  <a:schemeClr val="accent4">
                    <a:lumMod val="50000"/>
                  </a:schemeClr>
                </a:solidFill>
                <a:effectLst>
                  <a:outerShdw blurRad="38100" dist="38100" dir="2700000" algn="tl">
                    <a:srgbClr val="000000">
                      <a:alpha val="43137"/>
                    </a:srgbClr>
                  </a:outerShdw>
                </a:effectLst>
              </a:rPr>
              <a:t>Guideline </a:t>
            </a:r>
            <a:r>
              <a:rPr lang="en-GB" sz="3100" b="1" smtClean="0">
                <a:solidFill>
                  <a:schemeClr val="accent4">
                    <a:lumMod val="50000"/>
                  </a:schemeClr>
                </a:solidFill>
                <a:effectLst>
                  <a:outerShdw blurRad="38100" dist="38100" dir="2700000" algn="tl">
                    <a:srgbClr val="000000">
                      <a:alpha val="43137"/>
                    </a:srgbClr>
                  </a:outerShdw>
                </a:effectLst>
              </a:rPr>
              <a:t>2:</a:t>
            </a:r>
            <a:r>
              <a:rPr lang="en-GB" sz="3100" b="1" smtClean="0">
                <a:solidFill>
                  <a:srgbClr val="0000FF"/>
                </a:solidFill>
                <a:effectLst>
                  <a:outerShdw blurRad="38100" dist="38100" dir="2700000" algn="tl">
                    <a:srgbClr val="000000">
                      <a:alpha val="43137"/>
                    </a:srgbClr>
                  </a:outerShdw>
                </a:effectLst>
              </a:rPr>
              <a:t> </a:t>
            </a:r>
            <a:r>
              <a:rPr lang="en-GB" sz="3100" b="1" smtClean="0">
                <a:solidFill>
                  <a:srgbClr val="0000FF"/>
                </a:solidFill>
                <a:effectLst>
                  <a:outerShdw blurRad="38100" dist="38100" dir="2700000" algn="tl">
                    <a:srgbClr val="000000">
                      <a:alpha val="43137"/>
                    </a:srgbClr>
                  </a:outerShdw>
                </a:effectLst>
              </a:rPr>
              <a:t>Follow</a:t>
            </a:r>
            <a:r>
              <a:rPr lang="en-GB" sz="3100" b="1" smtClean="0">
                <a:solidFill>
                  <a:srgbClr val="0000FF"/>
                </a:solidFill>
                <a:effectLst>
                  <a:outerShdw blurRad="38100" dist="38100" dir="2700000" algn="tl">
                    <a:srgbClr val="000000">
                      <a:alpha val="43137"/>
                    </a:srgbClr>
                  </a:outerShdw>
                </a:effectLst>
              </a:rPr>
              <a:t> </a:t>
            </a:r>
            <a:r>
              <a:rPr lang="en-GB" sz="3100" b="1">
                <a:solidFill>
                  <a:srgbClr val="0000FF"/>
                </a:solidFill>
                <a:effectLst>
                  <a:outerShdw blurRad="38100" dist="38100" dir="2700000" algn="tl">
                    <a:srgbClr val="000000">
                      <a:alpha val="43137"/>
                    </a:srgbClr>
                  </a:outerShdw>
                </a:effectLst>
              </a:rPr>
              <a:t>quick install instructions for </a:t>
            </a:r>
            <a:r>
              <a:rPr lang="en-GB" sz="3100" b="1" smtClean="0">
                <a:solidFill>
                  <a:srgbClr val="0000FF"/>
                </a:solidFill>
                <a:effectLst>
                  <a:outerShdw blurRad="38100" dist="38100" dir="2700000" algn="tl">
                    <a:srgbClr val="000000">
                      <a:alpha val="43137"/>
                    </a:srgbClr>
                  </a:outerShdw>
                </a:effectLst>
              </a:rPr>
              <a:t>any applications/software needed </a:t>
            </a:r>
            <a:r>
              <a:rPr lang="en-GB" sz="3100" b="1" smtClean="0">
                <a:solidFill>
                  <a:srgbClr val="0000FF"/>
                </a:solidFill>
                <a:effectLst>
                  <a:outerShdw blurRad="38100" dist="38100" dir="2700000" algn="tl">
                    <a:srgbClr val="000000">
                      <a:alpha val="43137"/>
                    </a:srgbClr>
                  </a:outerShdw>
                </a:effectLst>
              </a:rPr>
              <a:t>with </a:t>
            </a:r>
            <a:r>
              <a:rPr lang="en-GB" sz="3100" b="1">
                <a:solidFill>
                  <a:srgbClr val="0000FF"/>
                </a:solidFill>
                <a:effectLst>
                  <a:outerShdw blurRad="38100" dist="38100" dir="2700000" algn="tl">
                    <a:srgbClr val="000000">
                      <a:alpha val="43137"/>
                    </a:srgbClr>
                  </a:outerShdw>
                </a:effectLst>
              </a:rPr>
              <a:t>a checkpoint for </a:t>
            </a:r>
            <a:r>
              <a:rPr lang="en-GB" sz="3100" b="1" smtClean="0">
                <a:solidFill>
                  <a:srgbClr val="0000FF"/>
                </a:solidFill>
                <a:effectLst>
                  <a:outerShdw blurRad="38100" dist="38100" dir="2700000" algn="tl">
                    <a:srgbClr val="000000">
                      <a:alpha val="43137"/>
                    </a:srgbClr>
                  </a:outerShdw>
                </a:effectLst>
              </a:rPr>
              <a:t>each</a:t>
            </a:r>
            <a:br>
              <a:rPr lang="en-GB" sz="3100" b="1" smtClean="0">
                <a:solidFill>
                  <a:srgbClr val="0000FF"/>
                </a:solidFill>
                <a:effectLst>
                  <a:outerShdw blurRad="38100" dist="38100" dir="2700000" algn="tl">
                    <a:srgbClr val="000000">
                      <a:alpha val="43137"/>
                    </a:srgbClr>
                  </a:outerShdw>
                </a:effectLst>
              </a:rPr>
            </a:br>
            <a:r>
              <a:rPr lang="en-GB" sz="900" b="1">
                <a:solidFill>
                  <a:srgbClr val="0000FF"/>
                </a:solidFill>
                <a:effectLst>
                  <a:outerShdw blurRad="38100" dist="38100" dir="2700000" algn="tl">
                    <a:srgbClr val="000000">
                      <a:alpha val="43137"/>
                    </a:srgbClr>
                  </a:outerShdw>
                </a:effectLst>
              </a:rPr>
              <a:t/>
            </a:r>
            <a:br>
              <a:rPr lang="en-GB" sz="900" b="1">
                <a:solidFill>
                  <a:srgbClr val="0000FF"/>
                </a:solidFill>
                <a:effectLst>
                  <a:outerShdw blurRad="38100" dist="38100" dir="2700000" algn="tl">
                    <a:srgbClr val="000000">
                      <a:alpha val="43137"/>
                    </a:srgbClr>
                  </a:outerShdw>
                </a:effectLst>
              </a:rPr>
            </a:br>
            <a:r>
              <a:rPr lang="en-GB" sz="3100" b="1">
                <a:solidFill>
                  <a:schemeClr val="accent4">
                    <a:lumMod val="50000"/>
                  </a:schemeClr>
                </a:solidFill>
                <a:effectLst>
                  <a:outerShdw blurRad="38100" dist="38100" dir="2700000" algn="tl">
                    <a:srgbClr val="000000">
                      <a:alpha val="43137"/>
                    </a:srgbClr>
                  </a:outerShdw>
                </a:effectLst>
              </a:rPr>
              <a:t>Guideline </a:t>
            </a:r>
            <a:r>
              <a:rPr lang="en-GB" sz="3100" b="1" smtClean="0">
                <a:solidFill>
                  <a:schemeClr val="accent4">
                    <a:lumMod val="50000"/>
                  </a:schemeClr>
                </a:solidFill>
                <a:effectLst>
                  <a:outerShdw blurRad="38100" dist="38100" dir="2700000" algn="tl">
                    <a:srgbClr val="000000">
                      <a:alpha val="43137"/>
                    </a:srgbClr>
                  </a:outerShdw>
                </a:effectLst>
              </a:rPr>
              <a:t>3:</a:t>
            </a:r>
            <a:r>
              <a:rPr lang="en-GB" sz="3100" b="1" smtClean="0">
                <a:solidFill>
                  <a:srgbClr val="0000FF"/>
                </a:solidFill>
                <a:effectLst>
                  <a:outerShdw blurRad="38100" dist="38100" dir="2700000" algn="tl">
                    <a:srgbClr val="000000">
                      <a:alpha val="43137"/>
                    </a:srgbClr>
                  </a:outerShdw>
                </a:effectLst>
              </a:rPr>
              <a:t> </a:t>
            </a:r>
            <a:r>
              <a:rPr lang="en-GB" sz="3100" b="1" smtClean="0">
                <a:solidFill>
                  <a:srgbClr val="0000FF"/>
                </a:solidFill>
                <a:effectLst>
                  <a:outerShdw blurRad="38100" dist="38100" dir="2700000" algn="tl">
                    <a:srgbClr val="000000">
                      <a:alpha val="43137"/>
                    </a:srgbClr>
                  </a:outerShdw>
                </a:effectLst>
              </a:rPr>
              <a:t>Follow</a:t>
            </a:r>
            <a:r>
              <a:rPr lang="en-GB" sz="3100" b="1" smtClean="0">
                <a:solidFill>
                  <a:srgbClr val="0000FF"/>
                </a:solidFill>
                <a:effectLst>
                  <a:outerShdw blurRad="38100" dist="38100" dir="2700000" algn="tl">
                    <a:srgbClr val="000000">
                      <a:alpha val="43137"/>
                    </a:srgbClr>
                  </a:outerShdw>
                </a:effectLst>
              </a:rPr>
              <a:t> </a:t>
            </a:r>
            <a:r>
              <a:rPr lang="en-GB" sz="3100" b="1">
                <a:solidFill>
                  <a:srgbClr val="0000FF"/>
                </a:solidFill>
                <a:effectLst>
                  <a:outerShdw blurRad="38100" dist="38100" dir="2700000" algn="tl">
                    <a:srgbClr val="000000">
                      <a:alpha val="43137"/>
                    </a:srgbClr>
                  </a:outerShdw>
                </a:effectLst>
              </a:rPr>
              <a:t>instructions which data should be downloaded ahead of the practical; tutor should keep copies at hand to send to students during the practical in case of problems.</a:t>
            </a:r>
            <a:br>
              <a:rPr lang="en-GB" sz="3100" b="1">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chemeClr val="tx1"/>
                </a:solidFill>
                <a:effectLst>
                  <a:outerShdw blurRad="38100" dist="38100" dir="2700000" algn="tl">
                    <a:srgbClr val="000000">
                      <a:alpha val="43137"/>
                    </a:srgbClr>
                  </a:outerShdw>
                </a:effectLst>
              </a:rPr>
              <a:t/>
            </a:r>
            <a:br>
              <a:rPr lang="en-GB" sz="3100" b="1" smtClean="0">
                <a:solidFill>
                  <a:schemeClr val="tx1"/>
                </a:solidFill>
                <a:effectLst>
                  <a:outerShdw blurRad="38100" dist="38100" dir="2700000" algn="tl">
                    <a:srgbClr val="000000">
                      <a:alpha val="43137"/>
                    </a:srgbClr>
                  </a:outerShdw>
                </a:effectLst>
              </a:rPr>
            </a:br>
            <a:r>
              <a:rPr lang="en-GB" smtClean="0"/>
              <a:t/>
            </a:r>
            <a:br>
              <a:rPr lang="en-GB" smtClean="0"/>
            </a:br>
            <a:endParaRPr lang="en-GB" dirty="0"/>
          </a:p>
        </p:txBody>
      </p:sp>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146642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
        <p:nvSpPr>
          <p:cNvPr id="2" name="Title 1"/>
          <p:cNvSpPr>
            <a:spLocks noGrp="1"/>
          </p:cNvSpPr>
          <p:nvPr>
            <p:ph type="ctrTitle"/>
          </p:nvPr>
        </p:nvSpPr>
        <p:spPr>
          <a:xfrm>
            <a:off x="997833" y="4167949"/>
            <a:ext cx="9596362" cy="1646302"/>
          </a:xfrm>
        </p:spPr>
        <p:txBody>
          <a:bodyPr>
            <a:normAutofit fontScale="90000"/>
          </a:bodyPr>
          <a:lstStyle/>
          <a:p>
            <a:r>
              <a:rPr lang="en-GB" smtClean="0"/>
              <a:t/>
            </a:r>
            <a:br>
              <a:rPr lang="en-GB" smtClean="0"/>
            </a:br>
            <a:r>
              <a:rPr lang="en-GB" smtClean="0"/>
              <a:t/>
            </a:r>
            <a:br>
              <a:rPr lang="en-GB" smtClean="0"/>
            </a:br>
            <a:r>
              <a:rPr lang="en-GB" sz="3100" smtClean="0">
                <a:solidFill>
                  <a:schemeClr val="tx1"/>
                </a:solidFill>
              </a:rPr>
              <a:t/>
            </a:r>
            <a:br>
              <a:rPr lang="en-GB" sz="3100" smtClean="0">
                <a:solidFill>
                  <a:schemeClr val="tx1"/>
                </a:solidFill>
              </a:rPr>
            </a:br>
            <a:r>
              <a:rPr lang="en-GB" sz="3100" b="1" smtClean="0">
                <a:solidFill>
                  <a:srgbClr val="0000FF"/>
                </a:solidFill>
                <a:effectLst>
                  <a:outerShdw blurRad="38100" dist="38100" dir="2700000" algn="tl">
                    <a:srgbClr val="000000">
                      <a:alpha val="43137"/>
                    </a:srgbClr>
                  </a:outerShdw>
                </a:effectLst>
              </a:rPr>
              <a:t>IMPORTANT GUIDELINES</a:t>
            </a:r>
            <a:br>
              <a:rPr lang="en-GB" sz="3100" b="1" smtClean="0">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 </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smtClean="0">
                <a:solidFill>
                  <a:schemeClr val="accent4">
                    <a:lumMod val="50000"/>
                  </a:schemeClr>
                </a:solidFill>
                <a:effectLst>
                  <a:outerShdw blurRad="38100" dist="38100" dir="2700000" algn="tl">
                    <a:srgbClr val="000000">
                      <a:alpha val="43137"/>
                    </a:srgbClr>
                  </a:outerShdw>
                </a:effectLst>
              </a:rPr>
              <a:t>Comment </a:t>
            </a:r>
            <a:r>
              <a:rPr lang="en-GB" sz="3100" b="1">
                <a:solidFill>
                  <a:schemeClr val="accent4">
                    <a:lumMod val="50000"/>
                  </a:schemeClr>
                </a:solidFill>
                <a:effectLst>
                  <a:outerShdw blurRad="38100" dist="38100" dir="2700000" algn="tl">
                    <a:srgbClr val="000000">
                      <a:alpha val="43137"/>
                    </a:srgbClr>
                  </a:outerShdw>
                </a:effectLst>
              </a:rPr>
              <a:t>4:</a:t>
            </a:r>
            <a:r>
              <a:rPr lang="en-GB" sz="3100" b="1">
                <a:solidFill>
                  <a:srgbClr val="0000FF"/>
                </a:solidFill>
                <a:effectLst>
                  <a:outerShdw blurRad="38100" dist="38100" dir="2700000" algn="tl">
                    <a:srgbClr val="000000">
                      <a:alpha val="43137"/>
                    </a:srgbClr>
                  </a:outerShdw>
                </a:effectLst>
              </a:rPr>
              <a:t> </a:t>
            </a:r>
            <a:r>
              <a:rPr lang="en-GB" sz="3100" b="1">
                <a:solidFill>
                  <a:srgbClr val="0000FF"/>
                </a:solidFill>
                <a:effectLst>
                  <a:outerShdw blurRad="38100" dist="38100" dir="2700000" algn="tl">
                    <a:srgbClr val="000000">
                      <a:alpha val="43137"/>
                    </a:srgbClr>
                  </a:outerShdw>
                </a:effectLst>
              </a:rPr>
              <a:t>S</a:t>
            </a:r>
            <a:r>
              <a:rPr lang="en-GB" sz="3100" b="1" smtClean="0">
                <a:solidFill>
                  <a:srgbClr val="0000FF"/>
                </a:solidFill>
                <a:effectLst>
                  <a:outerShdw blurRad="38100" dist="38100" dir="2700000" algn="tl">
                    <a:srgbClr val="000000">
                      <a:alpha val="43137"/>
                    </a:srgbClr>
                  </a:outerShdw>
                </a:effectLst>
              </a:rPr>
              <a:t>tudents have the </a:t>
            </a:r>
            <a:r>
              <a:rPr lang="en-GB" sz="3100" b="1">
                <a:solidFill>
                  <a:srgbClr val="0000FF"/>
                </a:solidFill>
                <a:effectLst>
                  <a:outerShdw blurRad="38100" dist="38100" dir="2700000" algn="tl">
                    <a:srgbClr val="000000">
                      <a:alpha val="43137"/>
                    </a:srgbClr>
                  </a:outerShdw>
                </a:effectLst>
              </a:rPr>
              <a:t>option to only attend the practical as observers, that is without actually running the practical, but in that case they will not be able to take the assessment and get credits </a:t>
            </a:r>
            <a:br>
              <a:rPr lang="en-GB" sz="3100" b="1">
                <a:solidFill>
                  <a:srgbClr val="0000FF"/>
                </a:solidFill>
                <a:effectLst>
                  <a:outerShdw blurRad="38100" dist="38100" dir="2700000" algn="tl">
                    <a:srgbClr val="000000">
                      <a:alpha val="43137"/>
                    </a:srgbClr>
                  </a:outerShdw>
                </a:effectLst>
              </a:rPr>
            </a:br>
            <a:r>
              <a:rPr lang="en-GB" sz="3100" b="1" smtClean="0">
                <a:solidFill>
                  <a:schemeClr val="tx1"/>
                </a:solidFill>
                <a:effectLst>
                  <a:outerShdw blurRad="38100" dist="38100" dir="2700000" algn="tl">
                    <a:srgbClr val="000000">
                      <a:alpha val="43137"/>
                    </a:srgbClr>
                  </a:outerShdw>
                </a:effectLst>
              </a:rPr>
              <a:t/>
            </a:r>
            <a:br>
              <a:rPr lang="en-GB" sz="3100" b="1" smtClean="0">
                <a:solidFill>
                  <a:schemeClr val="tx1"/>
                </a:solidFill>
                <a:effectLst>
                  <a:outerShdw blurRad="38100" dist="38100" dir="2700000" algn="tl">
                    <a:srgbClr val="000000">
                      <a:alpha val="43137"/>
                    </a:srgbClr>
                  </a:outerShdw>
                </a:effectLst>
              </a:rPr>
            </a:br>
            <a:r>
              <a:rPr lang="en-GB" smtClean="0"/>
              <a:t/>
            </a:r>
            <a:br>
              <a:rPr lang="en-GB" smtClean="0"/>
            </a:br>
            <a:endParaRPr lang="en-GB" dirty="0"/>
          </a:p>
        </p:txBody>
      </p:sp>
    </p:spTree>
    <p:extLst>
      <p:ext uri="{BB962C8B-B14F-4D97-AF65-F5344CB8AC3E}">
        <p14:creationId xmlns:p14="http://schemas.microsoft.com/office/powerpoint/2010/main" val="1266203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942" y="4167949"/>
            <a:ext cx="9596362" cy="1646302"/>
          </a:xfrm>
        </p:spPr>
        <p:txBody>
          <a:bodyPr>
            <a:normAutofit fontScale="90000"/>
          </a:bodyPr>
          <a:lstStyle/>
          <a:p>
            <a:r>
              <a:rPr lang="en-GB" smtClean="0"/>
              <a:t/>
            </a:r>
            <a:br>
              <a:rPr lang="en-GB" smtClean="0"/>
            </a:br>
            <a:r>
              <a:rPr lang="en-GB" sz="3600" b="1" smtClean="0">
                <a:solidFill>
                  <a:srgbClr val="0000FF"/>
                </a:solidFill>
                <a:effectLst>
                  <a:outerShdw blurRad="38100" dist="38100" dir="2700000" algn="tl">
                    <a:srgbClr val="000000">
                      <a:alpha val="43137"/>
                    </a:srgbClr>
                  </a:outerShdw>
                </a:effectLst>
              </a:rPr>
              <a:t>THANK YOU</a:t>
            </a:r>
            <a:r>
              <a:rPr lang="en-GB" sz="3100" b="1" smtClean="0">
                <a:solidFill>
                  <a:srgbClr val="0000FF"/>
                </a:solidFill>
                <a:effectLst>
                  <a:outerShdw blurRad="38100" dist="38100" dir="2700000" algn="tl">
                    <a:srgbClr val="000000">
                      <a:alpha val="43137"/>
                    </a:srgbClr>
                  </a:outerShdw>
                </a:effectLst>
              </a:rPr>
              <a:t/>
            </a:r>
            <a:br>
              <a:rPr lang="en-GB" sz="3100" b="1" smtClean="0">
                <a:solidFill>
                  <a:srgbClr val="0000FF"/>
                </a:solidFill>
                <a:effectLst>
                  <a:outerShdw blurRad="38100" dist="38100" dir="2700000" algn="tl">
                    <a:srgbClr val="000000">
                      <a:alpha val="43137"/>
                    </a:srgbClr>
                  </a:outerShdw>
                </a:effectLst>
              </a:rPr>
            </a:b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rgbClr val="0000FF"/>
                </a:solidFill>
                <a:effectLst>
                  <a:outerShdw blurRad="38100" dist="38100" dir="2700000" algn="tl">
                    <a:srgbClr val="000000">
                      <a:alpha val="43137"/>
                    </a:srgbClr>
                  </a:outerShdw>
                </a:effectLst>
              </a:rPr>
              <a:t>Aldo Drago</a:t>
            </a:r>
            <a:br>
              <a:rPr lang="en-GB" sz="3100" b="1" smtClean="0">
                <a:solidFill>
                  <a:srgbClr val="0000FF"/>
                </a:solidFill>
                <a:effectLst>
                  <a:outerShdw blurRad="38100" dist="38100" dir="2700000" algn="tl">
                    <a:srgbClr val="000000">
                      <a:alpha val="43137"/>
                    </a:srgbClr>
                  </a:outerShdw>
                </a:effectLst>
              </a:rPr>
            </a:br>
            <a:r>
              <a:rPr lang="en-GB" sz="3100" b="1" i="1" smtClean="0">
                <a:solidFill>
                  <a:srgbClr val="0000FF"/>
                </a:solidFill>
                <a:effectLst>
                  <a:outerShdw blurRad="38100" dist="38100" dir="2700000" algn="tl">
                    <a:srgbClr val="000000">
                      <a:alpha val="43137"/>
                    </a:srgbClr>
                  </a:outerShdw>
                </a:effectLst>
              </a:rPr>
              <a:t>aldo.f.drago@gmail.com</a:t>
            </a:r>
            <a:r>
              <a:rPr lang="en-GB" sz="3100" b="1" smtClean="0">
                <a:solidFill>
                  <a:srgbClr val="0000FF"/>
                </a:solidFill>
                <a:effectLst>
                  <a:outerShdw blurRad="38100" dist="38100" dir="2700000" algn="tl">
                    <a:srgbClr val="000000">
                      <a:alpha val="43137"/>
                    </a:srgbClr>
                  </a:outerShdw>
                </a:effectLst>
              </a:rPr>
              <a:t> </a:t>
            </a:r>
            <a:r>
              <a:rPr lang="en-GB" sz="3100" b="1">
                <a:solidFill>
                  <a:srgbClr val="0000FF"/>
                </a:solidFill>
                <a:effectLst>
                  <a:outerShdw blurRad="38100" dist="38100" dir="2700000" algn="tl">
                    <a:srgbClr val="000000">
                      <a:alpha val="43137"/>
                    </a:srgbClr>
                  </a:outerShdw>
                </a:effectLst>
              </a:rPr>
              <a:t/>
            </a:r>
            <a:br>
              <a:rPr lang="en-GB" sz="3100" b="1">
                <a:solidFill>
                  <a:srgbClr val="0000FF"/>
                </a:solidFill>
                <a:effectLst>
                  <a:outerShdw blurRad="38100" dist="38100" dir="2700000" algn="tl">
                    <a:srgbClr val="000000">
                      <a:alpha val="43137"/>
                    </a:srgbClr>
                  </a:outerShdw>
                </a:effectLst>
              </a:rPr>
            </a:br>
            <a:r>
              <a:rPr lang="en-GB" sz="3100" b="1" smtClean="0">
                <a:solidFill>
                  <a:schemeClr val="tx1"/>
                </a:solidFill>
                <a:effectLst>
                  <a:outerShdw blurRad="38100" dist="38100" dir="2700000" algn="tl">
                    <a:srgbClr val="000000">
                      <a:alpha val="43137"/>
                    </a:srgbClr>
                  </a:outerShdw>
                </a:effectLst>
              </a:rPr>
              <a:t/>
            </a:r>
            <a:br>
              <a:rPr lang="en-GB" sz="3100" b="1" smtClean="0">
                <a:solidFill>
                  <a:schemeClr val="tx1"/>
                </a:solidFill>
                <a:effectLst>
                  <a:outerShdw blurRad="38100" dist="38100" dir="2700000" algn="tl">
                    <a:srgbClr val="000000">
                      <a:alpha val="43137"/>
                    </a:srgbClr>
                  </a:outerShdw>
                </a:effectLst>
              </a:rPr>
            </a:br>
            <a:r>
              <a:rPr lang="en-GB" smtClean="0"/>
              <a:t/>
            </a:r>
            <a:br>
              <a:rPr lang="en-GB" smtClean="0"/>
            </a:br>
            <a:endParaRPr lang="en-GB" dirty="0"/>
          </a:p>
        </p:txBody>
      </p:sp>
      <p:pic>
        <p:nvPicPr>
          <p:cNvPr id="7" name="Picture 6"/>
          <p:cNvPicPr>
            <a:picLocks noChangeAspect="1"/>
          </p:cNvPicPr>
          <p:nvPr/>
        </p:nvPicPr>
        <p:blipFill>
          <a:blip r:embed="rId3"/>
          <a:stretch>
            <a:fillRect/>
          </a:stretch>
        </p:blipFill>
        <p:spPr>
          <a:xfrm>
            <a:off x="380319" y="4991100"/>
            <a:ext cx="1895475" cy="1866900"/>
          </a:xfrm>
          <a:prstGeom prst="rect">
            <a:avLst/>
          </a:prstGeom>
        </p:spPr>
      </p:pic>
      <p:pic>
        <p:nvPicPr>
          <p:cNvPr id="8" name="Picture 7"/>
          <p:cNvPicPr>
            <a:picLocks noChangeAspect="1"/>
          </p:cNvPicPr>
          <p:nvPr/>
        </p:nvPicPr>
        <p:blipFill>
          <a:blip r:embed="rId4"/>
          <a:stretch>
            <a:fillRect/>
          </a:stretch>
        </p:blipFill>
        <p:spPr>
          <a:xfrm>
            <a:off x="9788978" y="5964515"/>
            <a:ext cx="2247900" cy="733425"/>
          </a:xfrm>
          <a:prstGeom prst="rect">
            <a:avLst/>
          </a:prstGeom>
        </p:spPr>
      </p:pic>
    </p:spTree>
    <p:extLst>
      <p:ext uri="{BB962C8B-B14F-4D97-AF65-F5344CB8AC3E}">
        <p14:creationId xmlns:p14="http://schemas.microsoft.com/office/powerpoint/2010/main" val="1166724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16113</TotalTime>
  <Words>9</Words>
  <Application>Microsoft Office PowerPoint</Application>
  <PresentationFormat>Widescreen</PresentationFormat>
  <Paragraphs>18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   SEA-EU intensive course   on Marine Data Literacy - Introducing the practical sessions </vt:lpstr>
      <vt:lpstr> Eight Practical sessions   4-7pm  (1st Tuesday 23rd Nov – last Wednesday 15th December)   ioi.research.um.edu.mt/seaeu-data-literacy/programme.html   </vt:lpstr>
      <vt:lpstr>   Use an instruction sheet to describe and list the structured activities, instructions and expected outputs for the practical exercise.   These instructions are kept open and available during the practical session such that instructions and pieces of code can be used directly without rewriting.    </vt:lpstr>
      <vt:lpstr> Intro and targets of the practical   list the activities of the practical &amp; computing resources and data are required    </vt:lpstr>
      <vt:lpstr> Delivery of the practical   At least two tutors – one running the practical and the other assisting on chat  Use computing resources on a dedicated host server OR run code locally by student on PC/laptop </vt:lpstr>
      <vt:lpstr>    The student assessment will be done by asking students  to answer four MC questions which are based on outputs from the practical session.   The tutors delivering the practical will guide you to prepare your answers at the appropriate stages of your practical, so that you will then submit your answers at the end of the session.   </vt:lpstr>
      <vt:lpstr>   IMPORTANT GUIDELINES Guideline 1: Installations need to be done ahead of the practical session so that their functionality can be tested BEFORE the session.   Guideline 2: Follow quick install instructions for any applications/software needed with a checkpoint for each  Guideline 3: Follow instructions which data should be downloaded ahead of the practical; tutor should keep copies at hand to send to students during the practical in case of problems.      </vt:lpstr>
      <vt:lpstr>   IMPORTANT GUIDELINES   Comment 4: Students have the option to only attend the practical as observers, that is without actually running the practical, but in that case they will not be able to take the assessment and get credits    </vt:lpstr>
      <vt:lpstr> THANK YOU  Aldo Drago aldo.f.drago@gmail.com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Audrey Zammit</dc:creator>
  <cp:lastModifiedBy>Aldo Drago</cp:lastModifiedBy>
  <cp:revision>111</cp:revision>
  <cp:lastPrinted>2021-05-02T07:03:29Z</cp:lastPrinted>
  <dcterms:created xsi:type="dcterms:W3CDTF">2021-03-11T09:28:47Z</dcterms:created>
  <dcterms:modified xsi:type="dcterms:W3CDTF">2021-11-19T10:49:49Z</dcterms:modified>
</cp:coreProperties>
</file>